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4.jpg" ContentType="image/jpg"/>
  <Override PartName="/ppt/media/image30.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3" r:id="rId2"/>
    <p:sldMasterId id="2147483686" r:id="rId3"/>
    <p:sldMasterId id="2147483699" r:id="rId4"/>
  </p:sldMasterIdLst>
  <p:notesMasterIdLst>
    <p:notesMasterId r:id="rId63"/>
  </p:notesMasterIdLst>
  <p:sldIdLst>
    <p:sldId id="272" r:id="rId5"/>
    <p:sldId id="281" r:id="rId6"/>
    <p:sldId id="286" r:id="rId7"/>
    <p:sldId id="269" r:id="rId8"/>
    <p:sldId id="308" r:id="rId9"/>
    <p:sldId id="305" r:id="rId10"/>
    <p:sldId id="306" r:id="rId11"/>
    <p:sldId id="311" r:id="rId12"/>
    <p:sldId id="432" r:id="rId13"/>
    <p:sldId id="283" r:id="rId14"/>
    <p:sldId id="273" r:id="rId15"/>
    <p:sldId id="274" r:id="rId16"/>
    <p:sldId id="453" r:id="rId17"/>
    <p:sldId id="276" r:id="rId18"/>
    <p:sldId id="454" r:id="rId19"/>
    <p:sldId id="275" r:id="rId20"/>
    <p:sldId id="266" r:id="rId21"/>
    <p:sldId id="267" r:id="rId22"/>
    <p:sldId id="277" r:id="rId23"/>
    <p:sldId id="268" r:id="rId24"/>
    <p:sldId id="270" r:id="rId25"/>
    <p:sldId id="391" r:id="rId26"/>
    <p:sldId id="314" r:id="rId27"/>
    <p:sldId id="434" r:id="rId28"/>
    <p:sldId id="455" r:id="rId29"/>
    <p:sldId id="456" r:id="rId30"/>
    <p:sldId id="397" r:id="rId31"/>
    <p:sldId id="435" r:id="rId32"/>
    <p:sldId id="436" r:id="rId33"/>
    <p:sldId id="438" r:id="rId34"/>
    <p:sldId id="354" r:id="rId35"/>
    <p:sldId id="437" r:id="rId36"/>
    <p:sldId id="439" r:id="rId37"/>
    <p:sldId id="440" r:id="rId38"/>
    <p:sldId id="441" r:id="rId39"/>
    <p:sldId id="442" r:id="rId40"/>
    <p:sldId id="443" r:id="rId41"/>
    <p:sldId id="444" r:id="rId42"/>
    <p:sldId id="445" r:id="rId43"/>
    <p:sldId id="262" r:id="rId44"/>
    <p:sldId id="446" r:id="rId45"/>
    <p:sldId id="256" r:id="rId46"/>
    <p:sldId id="257" r:id="rId47"/>
    <p:sldId id="258" r:id="rId48"/>
    <p:sldId id="259" r:id="rId49"/>
    <p:sldId id="260" r:id="rId50"/>
    <p:sldId id="261" r:id="rId51"/>
    <p:sldId id="447" r:id="rId52"/>
    <p:sldId id="448" r:id="rId53"/>
    <p:sldId id="449" r:id="rId54"/>
    <p:sldId id="450" r:id="rId55"/>
    <p:sldId id="451" r:id="rId56"/>
    <p:sldId id="452" r:id="rId57"/>
    <p:sldId id="355" r:id="rId58"/>
    <p:sldId id="394" r:id="rId59"/>
    <p:sldId id="350" r:id="rId60"/>
    <p:sldId id="348" r:id="rId61"/>
    <p:sldId id="351" r:id="rId62"/>
  </p:sldIdLst>
  <p:sldSz cx="9144000" cy="6858000" type="screen4x3"/>
  <p:notesSz cx="7102475" cy="9388475"/>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0099CC"/>
    <a:srgbClr val="660066"/>
    <a:srgbClr val="5F5F5F"/>
    <a:srgbClr val="0033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52" autoAdjust="0"/>
  </p:normalViewPr>
  <p:slideViewPr>
    <p:cSldViewPr>
      <p:cViewPr varScale="1">
        <p:scale>
          <a:sx n="128" d="100"/>
          <a:sy n="128" d="100"/>
        </p:scale>
        <p:origin x="174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CCD8593-7701-4B10-A657-15E0DAF73125}" type="datetimeFigureOut">
              <a:rPr lang="en-US" smtClean="0"/>
              <a:t>2/13/20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E099461-66BE-46B7-8989-72DDF31CC61F}" type="slidenum">
              <a:rPr lang="en-US" smtClean="0"/>
              <a:t>‹#›</a:t>
            </a:fld>
            <a:endParaRPr lang="en-US"/>
          </a:p>
        </p:txBody>
      </p:sp>
    </p:spTree>
    <p:extLst>
      <p:ext uri="{BB962C8B-B14F-4D97-AF65-F5344CB8AC3E}">
        <p14:creationId xmlns:p14="http://schemas.microsoft.com/office/powerpoint/2010/main" val="180658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099461-66BE-46B7-8989-72DDF31CC61F}" type="slidenum">
              <a:rPr lang="en-US" smtClean="0"/>
              <a:t>1</a:t>
            </a:fld>
            <a:endParaRPr lang="en-US"/>
          </a:p>
        </p:txBody>
      </p:sp>
    </p:spTree>
    <p:extLst>
      <p:ext uri="{BB962C8B-B14F-4D97-AF65-F5344CB8AC3E}">
        <p14:creationId xmlns:p14="http://schemas.microsoft.com/office/powerpoint/2010/main" val="10492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e87b87dfe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6e87b87dfe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15000"/>
              </a:lnSpc>
              <a:spcBef>
                <a:spcPts val="0"/>
              </a:spcBef>
              <a:spcAft>
                <a:spcPts val="0"/>
              </a:spcAft>
              <a:buClr>
                <a:schemeClr val="dk1"/>
              </a:buClr>
              <a:buSzPts val="1200"/>
              <a:buFont typeface="Calibri"/>
              <a:buChar char="●"/>
            </a:pPr>
            <a:r>
              <a:rPr lang="en-US"/>
              <a:t>Distress symbol </a:t>
            </a:r>
            <a:endParaRPr/>
          </a:p>
          <a:p>
            <a:pPr marL="457200" lvl="0" indent="-317500" algn="l" rtl="0">
              <a:lnSpc>
                <a:spcPct val="115000"/>
              </a:lnSpc>
              <a:spcBef>
                <a:spcPts val="0"/>
              </a:spcBef>
              <a:spcAft>
                <a:spcPts val="0"/>
              </a:spcAft>
              <a:buSzPts val="1400"/>
              <a:buChar char="●"/>
            </a:pPr>
            <a:r>
              <a:rPr lang="en-US"/>
              <a:t>knock </a:t>
            </a:r>
            <a:endParaRPr/>
          </a:p>
        </p:txBody>
      </p:sp>
      <p:sp>
        <p:nvSpPr>
          <p:cNvPr id="141" name="Google Shape;141;g6e87b87dfe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e87b87dfe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6e87b87df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2" name="Google Shape;152;g6e87b87dfe_0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99461-66BE-46B7-8989-72DDF31CC61F}" type="slidenum">
              <a:rPr lang="en-US" smtClean="0"/>
              <a:t>3</a:t>
            </a:fld>
            <a:endParaRPr lang="en-US"/>
          </a:p>
        </p:txBody>
      </p:sp>
    </p:spTree>
    <p:extLst>
      <p:ext uri="{BB962C8B-B14F-4D97-AF65-F5344CB8AC3E}">
        <p14:creationId xmlns:p14="http://schemas.microsoft.com/office/powerpoint/2010/main" val="34358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99461-66BE-46B7-8989-72DDF31CC61F}" type="slidenum">
              <a:rPr lang="en-US" smtClean="0"/>
              <a:t>8</a:t>
            </a:fld>
            <a:endParaRPr lang="en-US"/>
          </a:p>
        </p:txBody>
      </p:sp>
    </p:spTree>
    <p:extLst>
      <p:ext uri="{BB962C8B-B14F-4D97-AF65-F5344CB8AC3E}">
        <p14:creationId xmlns:p14="http://schemas.microsoft.com/office/powerpoint/2010/main" val="203772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99461-66BE-46B7-8989-72DDF31CC61F}" type="slidenum">
              <a:rPr lang="en-US" smtClean="0"/>
              <a:t>9</a:t>
            </a:fld>
            <a:endParaRPr lang="en-US"/>
          </a:p>
        </p:txBody>
      </p:sp>
    </p:spTree>
    <p:extLst>
      <p:ext uri="{BB962C8B-B14F-4D97-AF65-F5344CB8AC3E}">
        <p14:creationId xmlns:p14="http://schemas.microsoft.com/office/powerpoint/2010/main" val="304212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99461-66BE-46B7-8989-72DDF31CC61F}" type="slidenum">
              <a:rPr lang="en-US" smtClean="0"/>
              <a:t>10</a:t>
            </a:fld>
            <a:endParaRPr lang="en-US"/>
          </a:p>
        </p:txBody>
      </p:sp>
    </p:spTree>
    <p:extLst>
      <p:ext uri="{BB962C8B-B14F-4D97-AF65-F5344CB8AC3E}">
        <p14:creationId xmlns:p14="http://schemas.microsoft.com/office/powerpoint/2010/main" val="68788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099461-66BE-46B7-8989-72DDF31CC61F}" type="slidenum">
              <a:rPr lang="en-US" smtClean="0"/>
              <a:t>22</a:t>
            </a:fld>
            <a:endParaRPr lang="en-US"/>
          </a:p>
        </p:txBody>
      </p:sp>
    </p:spTree>
    <p:extLst>
      <p:ext uri="{BB962C8B-B14F-4D97-AF65-F5344CB8AC3E}">
        <p14:creationId xmlns:p14="http://schemas.microsoft.com/office/powerpoint/2010/main" val="117273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Remind sorors that we are doing this for all of our knowledge, NOT just because of membership intake. </a:t>
            </a:r>
            <a:endParaRPr/>
          </a:p>
        </p:txBody>
      </p:sp>
      <p:sp>
        <p:nvSpPr>
          <p:cNvPr id="112" name="Google Shape;1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When presenting, please be sure to highlight the note about electronic mail being considered public correspondence. </a:t>
            </a:r>
            <a:endParaRPr sz="1200" b="0" i="0" u="none" strike="noStrike" cap="none">
              <a:solidFill>
                <a:schemeClr val="dk1"/>
              </a:solidFill>
              <a:latin typeface="Calibri"/>
              <a:ea typeface="Calibri"/>
              <a:cs typeface="Calibri"/>
              <a:sym typeface="Calibri"/>
            </a:endParaRPr>
          </a:p>
        </p:txBody>
      </p:sp>
      <p:sp>
        <p:nvSpPr>
          <p:cNvPr id="120" name="Google Shape;12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e87b87dfe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6e87b87df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0" name="Google Shape;130;g6e87b87dfe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BAA6E994-837D-453D-9973-D2165B9780D0}" type="slidenum">
              <a:rPr lang="es-ES" altLang="en-US"/>
              <a:pPr/>
              <a:t>‹#›</a:t>
            </a:fld>
            <a:endParaRPr lang="es-ES" altLang="en-US"/>
          </a:p>
        </p:txBody>
      </p:sp>
    </p:spTree>
    <p:extLst>
      <p:ext uri="{BB962C8B-B14F-4D97-AF65-F5344CB8AC3E}">
        <p14:creationId xmlns:p14="http://schemas.microsoft.com/office/powerpoint/2010/main" val="1707799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A78F4026-F6F4-475A-A32F-A7B0E984EDEA}" type="slidenum">
              <a:rPr lang="es-ES" altLang="en-US"/>
              <a:pPr/>
              <a:t>‹#›</a:t>
            </a:fld>
            <a:endParaRPr lang="es-ES" altLang="en-US"/>
          </a:p>
        </p:txBody>
      </p:sp>
    </p:spTree>
    <p:extLst>
      <p:ext uri="{BB962C8B-B14F-4D97-AF65-F5344CB8AC3E}">
        <p14:creationId xmlns:p14="http://schemas.microsoft.com/office/powerpoint/2010/main" val="23278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0BA9C966-3B6A-4B3B-A4A5-8A3D97E8293A}" type="slidenum">
              <a:rPr lang="es-ES" altLang="en-US"/>
              <a:pPr/>
              <a:t>‹#›</a:t>
            </a:fld>
            <a:endParaRPr lang="es-ES" altLang="en-US"/>
          </a:p>
        </p:txBody>
      </p:sp>
    </p:spTree>
    <p:extLst>
      <p:ext uri="{BB962C8B-B14F-4D97-AF65-F5344CB8AC3E}">
        <p14:creationId xmlns:p14="http://schemas.microsoft.com/office/powerpoint/2010/main" val="2776082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79253" y="2540203"/>
            <a:ext cx="6985493" cy="380232"/>
          </a:xfrm>
          <a:prstGeom prst="rect">
            <a:avLst/>
          </a:prstGeom>
        </p:spPr>
        <p:txBody>
          <a:bodyPr wrap="square" lIns="0" tIns="0" rIns="0" bIns="0">
            <a:spAutoFit/>
          </a:bodyPr>
          <a:lstStyle>
            <a:lvl1pPr>
              <a:defRPr sz="2471" b="0" i="0">
                <a:solidFill>
                  <a:srgbClr val="2F2F2F"/>
                </a:solidFill>
                <a:latin typeface="Times New Roman"/>
                <a:cs typeface="Times New Roman"/>
              </a:defRPr>
            </a:lvl1pPr>
          </a:lstStyle>
          <a:p>
            <a:endParaRPr/>
          </a:p>
        </p:txBody>
      </p:sp>
      <p:sp>
        <p:nvSpPr>
          <p:cNvPr id="3" name="Holder 3"/>
          <p:cNvSpPr>
            <a:spLocks noGrp="1"/>
          </p:cNvSpPr>
          <p:nvPr>
            <p:ph type="subTitle" idx="4"/>
          </p:nvPr>
        </p:nvSpPr>
        <p:spPr>
          <a:xfrm>
            <a:off x="1371600" y="3840480"/>
            <a:ext cx="64008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25818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2/13/20</a:t>
            </a:fld>
            <a:endParaRPr lang="en-US" dirty="0">
              <a:solidFill>
                <a:prstClr val="black"/>
              </a:solidFill>
              <a:latin typeface="Calibri"/>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descr="AdvancingPPT4_3.pdf"/>
          <p:cNvPicPr>
            <a:picLocks noChangeAspect="1"/>
          </p:cNvPicPr>
          <p:nvPr userDrawn="1"/>
        </p:nvPicPr>
        <p:blipFill rotWithShape="1">
          <a:blip r:embed="rId2">
            <a:extLst>
              <a:ext uri="{28A0092B-C50C-407E-A947-70E740481C1C}">
                <a14:useLocalDpi xmlns:a14="http://schemas.microsoft.com/office/drawing/2010/main" val="0"/>
              </a:ext>
            </a:extLst>
          </a:blip>
          <a:srcRect t="32597"/>
          <a:stretch/>
        </p:blipFill>
        <p:spPr>
          <a:xfrm>
            <a:off x="6626" y="2362200"/>
            <a:ext cx="9144000" cy="4509052"/>
          </a:xfrm>
          <a:prstGeom prst="rect">
            <a:avLst/>
          </a:prstGeom>
        </p:spPr>
      </p:pic>
      <p:pic>
        <p:nvPicPr>
          <p:cNvPr id="9" name="Picture 8">
            <a:extLst>
              <a:ext uri="{FF2B5EF4-FFF2-40B4-BE49-F238E27FC236}">
                <a16:creationId xmlns:a16="http://schemas.microsoft.com/office/drawing/2014/main" id="{A87A639A-47AC-46B7-A8F5-9D7152821B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2577"/>
          <a:stretch/>
        </p:blipFill>
        <p:spPr>
          <a:xfrm>
            <a:off x="2716696" y="794981"/>
            <a:ext cx="3306417" cy="1331159"/>
          </a:xfrm>
          <a:prstGeom prst="rect">
            <a:avLst/>
          </a:prstGeom>
        </p:spPr>
      </p:pic>
    </p:spTree>
    <p:extLst>
      <p:ext uri="{BB962C8B-B14F-4D97-AF65-F5344CB8AC3E}">
        <p14:creationId xmlns:p14="http://schemas.microsoft.com/office/powerpoint/2010/main" val="321786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5226"/>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2/13/20</a:t>
            </a:fld>
            <a:endParaRPr lang="en-US" dirty="0">
              <a:solidFill>
                <a:prstClr val="black"/>
              </a:solidFill>
              <a:latin typeface="Calibri"/>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7916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2/13/20</a:t>
            </a:fld>
            <a:endParaRPr lang="en-US" dirty="0">
              <a:solidFill>
                <a:prstClr val="black"/>
              </a:solidFill>
              <a:latin typeface="Calibri"/>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6282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2/13/20</a:t>
            </a:fld>
            <a:endParaRPr lang="en-US" dirty="0">
              <a:solidFill>
                <a:prstClr val="black"/>
              </a:solidFill>
              <a:latin typeface="Calibri"/>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72987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2/13/20</a:t>
            </a:fld>
            <a:endParaRPr lang="en-US" dirty="0">
              <a:solidFill>
                <a:prstClr val="black"/>
              </a:solidFill>
              <a:latin typeface="Calibri"/>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9" name="Slide Number Placeholder 8"/>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62485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2/13/20</a:t>
            </a:fld>
            <a:endParaRPr lang="en-US" dirty="0">
              <a:solidFill>
                <a:prstClr val="black"/>
              </a:solidFill>
              <a:latin typeface="Calibri"/>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5" name="Slide Number Placeholder 4"/>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15265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2/13/20</a:t>
            </a:fld>
            <a:endParaRPr lang="en-US" dirty="0">
              <a:solidFill>
                <a:prstClr val="black"/>
              </a:solidFill>
              <a:latin typeface="Calibri"/>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4" name="Slide Number Placeholder 3"/>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7714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04D5EDB1-0E66-4332-8964-E5FDED74AC14}" type="slidenum">
              <a:rPr lang="es-ES" altLang="en-US"/>
              <a:pPr/>
              <a:t>‹#›</a:t>
            </a:fld>
            <a:endParaRPr lang="es-ES" altLang="en-US"/>
          </a:p>
        </p:txBody>
      </p:sp>
    </p:spTree>
    <p:extLst>
      <p:ext uri="{BB962C8B-B14F-4D97-AF65-F5344CB8AC3E}">
        <p14:creationId xmlns:p14="http://schemas.microsoft.com/office/powerpoint/2010/main" val="141839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2/13/20</a:t>
            </a:fld>
            <a:endParaRPr lang="en-US" dirty="0">
              <a:solidFill>
                <a:prstClr val="black"/>
              </a:solidFill>
              <a:latin typeface="Calibri"/>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4769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2/13/20</a:t>
            </a:fld>
            <a:endParaRPr lang="en-US" dirty="0">
              <a:solidFill>
                <a:prstClr val="black"/>
              </a:solidFill>
              <a:latin typeface="Calibri"/>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7" name="Slide Number Placeholder 6"/>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742030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2/13/20</a:t>
            </a:fld>
            <a:endParaRPr lang="en-US" dirty="0">
              <a:solidFill>
                <a:prstClr val="black"/>
              </a:solidFill>
              <a:latin typeface="Calibri"/>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26974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4D54D74A-0B45-4440-9898-6DF175410F04}" type="datetimeFigureOut">
              <a:rPr lang="en-US" smtClean="0">
                <a:solidFill>
                  <a:prstClr val="black"/>
                </a:solidFill>
                <a:latin typeface="Calibri"/>
                <a:cs typeface="+mn-cs"/>
              </a:rPr>
              <a:pPr fontAlgn="auto">
                <a:spcBef>
                  <a:spcPts val="0"/>
                </a:spcBef>
                <a:spcAft>
                  <a:spcPts val="0"/>
                </a:spcAft>
              </a:pPr>
              <a:t>2/13/20</a:t>
            </a:fld>
            <a:endParaRPr lang="en-US" dirty="0">
              <a:solidFill>
                <a:prstClr val="black"/>
              </a:solidFill>
              <a:latin typeface="Calibri"/>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dirty="0">
              <a:solidFill>
                <a:prstClr val="black"/>
              </a:solidFill>
              <a:latin typeface="Calibri"/>
              <a:cs typeface="+mn-cs"/>
            </a:endParaRPr>
          </a:p>
        </p:txBody>
      </p:sp>
      <p:sp>
        <p:nvSpPr>
          <p:cNvPr id="6" name="Slide Number Placeholder 5"/>
          <p:cNvSpPr>
            <a:spLocks noGrp="1"/>
          </p:cNvSpPr>
          <p:nvPr>
            <p:ph type="sldNum" sz="quarter" idx="12"/>
          </p:nvPr>
        </p:nvSpPr>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94576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FF0000"/>
            </a:gs>
            <a:gs pos="27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FA51C-D562-4019-9DEF-6DD83DAC961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468B089-4C52-40AA-9840-B89CB7986946}"/>
              </a:ext>
            </a:extLst>
          </p:cNvPr>
          <p:cNvSpPr>
            <a:spLocks noGrp="1"/>
          </p:cNvSpPr>
          <p:nvPr>
            <p:ph type="sldNum" sz="quarter" idx="10"/>
          </p:nvPr>
        </p:nvSpPr>
        <p:spPr>
          <a:xfrm>
            <a:off x="2209800" y="6096000"/>
            <a:ext cx="2133600" cy="365125"/>
          </a:xfrm>
        </p:spPr>
        <p:txBody>
          <a:bodyPr/>
          <a:lstStyle/>
          <a:p>
            <a:fld id="{17725882-EADA-934C-9F33-684AABF807B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99209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8"/>
        <p:cNvGrpSpPr/>
        <p:nvPr/>
      </p:nvGrpSpPr>
      <p:grpSpPr>
        <a:xfrm>
          <a:off x="0" y="0"/>
          <a:ext cx="0" cy="0"/>
          <a:chOff x="0" y="0"/>
          <a:chExt cx="0" cy="0"/>
        </a:xfrm>
      </p:grpSpPr>
      <p:sp>
        <p:nvSpPr>
          <p:cNvPr id="29" name="Google Shape;29;p2"/>
          <p:cNvSpPr txBox="1">
            <a:spLocks noGrp="1"/>
          </p:cNvSpPr>
          <p:nvPr>
            <p:ph type="ctrTitle"/>
          </p:nvPr>
        </p:nvSpPr>
        <p:spPr>
          <a:xfrm>
            <a:off x="685800" y="1600200"/>
            <a:ext cx="7772400" cy="1143000"/>
          </a:xfrm>
          <a:prstGeom prst="rect">
            <a:avLst/>
          </a:prstGeom>
          <a:noFill/>
          <a:ln>
            <a:noFill/>
          </a:ln>
        </p:spPr>
        <p:txBody>
          <a:bodyPr spcFirstLastPara="1" wrap="square" lIns="92075" tIns="46025" rIns="92075" bIns="46025" anchor="b" anchorCtr="0">
            <a:noAutofit/>
          </a:bodyPr>
          <a:lstStyle>
            <a:lvl1pPr marR="0" lvl="0"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30" name="Google Shape;30;p2"/>
          <p:cNvSpPr txBox="1">
            <a:spLocks noGrp="1"/>
          </p:cNvSpPr>
          <p:nvPr>
            <p:ph type="subTitle" idx="1"/>
          </p:nvPr>
        </p:nvSpPr>
        <p:spPr>
          <a:xfrm>
            <a:off x="1371600" y="4038600"/>
            <a:ext cx="6400800" cy="1752600"/>
          </a:xfrm>
          <a:prstGeom prst="rect">
            <a:avLst/>
          </a:prstGeom>
          <a:noFill/>
          <a:ln>
            <a:noFill/>
          </a:ln>
        </p:spPr>
        <p:txBody>
          <a:bodyPr spcFirstLastPara="1" wrap="square" lIns="92075" tIns="46025" rIns="92075" bIns="46025" anchor="t" anchorCtr="0">
            <a:noAutofit/>
          </a:bodyPr>
          <a:lstStyle>
            <a:lvl1pPr marR="0" lvl="0" algn="ctr" rtl="0">
              <a:spcBef>
                <a:spcPts val="640"/>
              </a:spcBef>
              <a:spcAft>
                <a:spcPts val="0"/>
              </a:spcAft>
              <a:buClr>
                <a:schemeClr val="accent1"/>
              </a:buClr>
              <a:buSzPts val="3200"/>
              <a:buFont typeface="Times New Roman"/>
              <a:buNone/>
              <a:defRPr sz="3200" b="0" i="0" u="none" strike="noStrike" cap="none">
                <a:solidFill>
                  <a:schemeClr val="lt1"/>
                </a:solidFill>
                <a:latin typeface="Times New Roman"/>
                <a:ea typeface="Times New Roman"/>
                <a:cs typeface="Times New Roman"/>
                <a:sym typeface="Times New Roman"/>
              </a:defRPr>
            </a:lvl1pPr>
            <a:lvl2pPr marR="0" lvl="1" algn="l" rtl="0">
              <a:spcBef>
                <a:spcPts val="560"/>
              </a:spcBef>
              <a:spcAft>
                <a:spcPts val="0"/>
              </a:spcAft>
              <a:buClr>
                <a:schemeClr val="lt2"/>
              </a:buClr>
              <a:buSzPts val="2800"/>
              <a:buFont typeface="Times New Roman"/>
              <a:buChar char="•"/>
              <a:defRPr sz="2800" b="0" i="0" u="none" strike="noStrike" cap="none">
                <a:solidFill>
                  <a:schemeClr val="lt1"/>
                </a:solidFill>
                <a:latin typeface="Times New Roman"/>
                <a:ea typeface="Times New Roman"/>
                <a:cs typeface="Times New Roman"/>
                <a:sym typeface="Times New Roman"/>
              </a:defRPr>
            </a:lvl2pPr>
            <a:lvl3pPr marR="0" lvl="2" algn="l" rtl="0">
              <a:spcBef>
                <a:spcPts val="480"/>
              </a:spcBef>
              <a:spcAft>
                <a:spcPts val="0"/>
              </a:spcAft>
              <a:buClr>
                <a:schemeClr val="lt2"/>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3pPr>
            <a:lvl4pPr marR="0" lvl="3"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4pPr>
            <a:lvl5pPr marR="0" lvl="4"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5pPr>
            <a:lvl6pPr marR="0" lvl="5"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6pPr>
            <a:lvl7pPr marR="0" lvl="6"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7pPr>
            <a:lvl8pPr marR="0" lvl="7"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8pPr>
            <a:lvl9pPr marR="0" lvl="8"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31" name="Google Shape;31;p2"/>
          <p:cNvSpPr txBox="1">
            <a:spLocks noGrp="1"/>
          </p:cNvSpPr>
          <p:nvPr>
            <p:ph type="dt" idx="10"/>
          </p:nvPr>
        </p:nvSpPr>
        <p:spPr>
          <a:xfrm>
            <a:off x="685800" y="6248400"/>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32" name="Google Shape;32;p2"/>
          <p:cNvSpPr txBox="1">
            <a:spLocks noGrp="1"/>
          </p:cNvSpPr>
          <p:nvPr>
            <p:ph type="ftr" idx="11"/>
          </p:nvPr>
        </p:nvSpPr>
        <p:spPr>
          <a:xfrm>
            <a:off x="3124200" y="6248400"/>
            <a:ext cx="2895600" cy="4572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33" name="Google Shape;33;p2"/>
          <p:cNvSpPr txBox="1">
            <a:spLocks noGrp="1"/>
          </p:cNvSpPr>
          <p:nvPr>
            <p:ph type="sldNum" idx="12"/>
          </p:nvPr>
        </p:nvSpPr>
        <p:spPr>
          <a:xfrm>
            <a:off x="65532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None/>
              <a:defRPr sz="1400">
                <a:solidFill>
                  <a:schemeClr val="lt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lt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lt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lt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lt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lt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lt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lt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grpSp>
        <p:nvGrpSpPr>
          <p:cNvPr id="34" name="Google Shape;34;p2"/>
          <p:cNvGrpSpPr/>
          <p:nvPr/>
        </p:nvGrpSpPr>
        <p:grpSpPr>
          <a:xfrm>
            <a:off x="0" y="2895600"/>
            <a:ext cx="8382000" cy="304800"/>
            <a:chOff x="0" y="1824"/>
            <a:chExt cx="5280" cy="192"/>
          </a:xfrm>
        </p:grpSpPr>
        <p:sp>
          <p:nvSpPr>
            <p:cNvPr id="35" name="Google Shape;35;p2"/>
            <p:cNvSpPr/>
            <p:nvPr/>
          </p:nvSpPr>
          <p:spPr>
            <a:xfrm>
              <a:off x="0" y="1824"/>
              <a:ext cx="5280" cy="192"/>
            </a:xfrm>
            <a:prstGeom prst="rect">
              <a:avLst/>
            </a:prstGeom>
            <a:gradFill>
              <a:gsLst>
                <a:gs pos="0">
                  <a:schemeClr val="accent1"/>
                </a:gs>
                <a:gs pos="100000">
                  <a:schemeClr val="l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36" name="Google Shape;36;p2"/>
            <p:cNvSpPr/>
            <p:nvPr/>
          </p:nvSpPr>
          <p:spPr>
            <a:xfrm>
              <a:off x="2748" y="1824"/>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37" name="Google Shape;37;p2"/>
            <p:cNvSpPr/>
            <p:nvPr/>
          </p:nvSpPr>
          <p:spPr>
            <a:xfrm>
              <a:off x="3132" y="1824"/>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38" name="Google Shape;38;p2"/>
            <p:cNvSpPr/>
            <p:nvPr/>
          </p:nvSpPr>
          <p:spPr>
            <a:xfrm>
              <a:off x="3492" y="1824"/>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39" name="Google Shape;39;p2"/>
            <p:cNvSpPr/>
            <p:nvPr/>
          </p:nvSpPr>
          <p:spPr>
            <a:xfrm>
              <a:off x="3822" y="1824"/>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0" name="Google Shape;40;p2"/>
            <p:cNvSpPr/>
            <p:nvPr/>
          </p:nvSpPr>
          <p:spPr>
            <a:xfrm>
              <a:off x="4104" y="1824"/>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1" name="Google Shape;41;p2"/>
            <p:cNvSpPr/>
            <p:nvPr/>
          </p:nvSpPr>
          <p:spPr>
            <a:xfrm>
              <a:off x="4368" y="1824"/>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2" name="Google Shape;42;p2"/>
            <p:cNvSpPr/>
            <p:nvPr/>
          </p:nvSpPr>
          <p:spPr>
            <a:xfrm>
              <a:off x="4800" y="1824"/>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3" name="Google Shape;43;p2"/>
            <p:cNvSpPr/>
            <p:nvPr/>
          </p:nvSpPr>
          <p:spPr>
            <a:xfrm>
              <a:off x="4602" y="1824"/>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4" name="Google Shape;44;p2"/>
            <p:cNvSpPr/>
            <p:nvPr/>
          </p:nvSpPr>
          <p:spPr>
            <a:xfrm>
              <a:off x="4962" y="1824"/>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 name="Google Shape;45;p2"/>
            <p:cNvSpPr/>
            <p:nvPr/>
          </p:nvSpPr>
          <p:spPr>
            <a:xfrm>
              <a:off x="5094" y="1824"/>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6" name="Google Shape;46;p2"/>
            <p:cNvSpPr/>
            <p:nvPr/>
          </p:nvSpPr>
          <p:spPr>
            <a:xfrm>
              <a:off x="5196" y="1824"/>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spTree>
    <p:extLst>
      <p:ext uri="{BB962C8B-B14F-4D97-AF65-F5344CB8AC3E}">
        <p14:creationId xmlns:p14="http://schemas.microsoft.com/office/powerpoint/2010/main" val="1120230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3"/>
          <p:cNvSpPr txBox="1">
            <a:spLocks noGrp="1"/>
          </p:cNvSpPr>
          <p:nvPr>
            <p:ph type="title"/>
          </p:nvPr>
        </p:nvSpPr>
        <p:spPr>
          <a:xfrm>
            <a:off x="673100" y="171450"/>
            <a:ext cx="7753350" cy="1123950"/>
          </a:xfrm>
          <a:prstGeom prst="rect">
            <a:avLst/>
          </a:prstGeom>
          <a:noFill/>
          <a:ln>
            <a:noFill/>
          </a:ln>
        </p:spPr>
        <p:txBody>
          <a:bodyPr spcFirstLastPara="1" wrap="square" lIns="92075" tIns="46025" rIns="92075" bIns="46025" anchor="b" anchorCtr="0">
            <a:noAutofit/>
          </a:bodyPr>
          <a:lstStyle>
            <a:lvl1pPr marR="0" lvl="0"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49" name="Google Shape;49;p3"/>
          <p:cNvSpPr txBox="1">
            <a:spLocks noGrp="1"/>
          </p:cNvSpPr>
          <p:nvPr>
            <p:ph type="dt" idx="10"/>
          </p:nvPr>
        </p:nvSpPr>
        <p:spPr>
          <a:xfrm>
            <a:off x="685800" y="6248400"/>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50" name="Google Shape;50;p3"/>
          <p:cNvSpPr txBox="1">
            <a:spLocks noGrp="1"/>
          </p:cNvSpPr>
          <p:nvPr>
            <p:ph type="ftr" idx="11"/>
          </p:nvPr>
        </p:nvSpPr>
        <p:spPr>
          <a:xfrm>
            <a:off x="3124200" y="6248400"/>
            <a:ext cx="2895600" cy="4572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51" name="Google Shape;51;p3"/>
          <p:cNvSpPr txBox="1">
            <a:spLocks noGrp="1"/>
          </p:cNvSpPr>
          <p:nvPr>
            <p:ph type="sldNum" idx="12"/>
          </p:nvPr>
        </p:nvSpPr>
        <p:spPr>
          <a:xfrm>
            <a:off x="65532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None/>
              <a:defRPr sz="1400">
                <a:solidFill>
                  <a:schemeClr val="lt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lt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lt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lt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lt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lt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lt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lt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23409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2"/>
        <p:cNvGrpSpPr/>
        <p:nvPr/>
      </p:nvGrpSpPr>
      <p:grpSpPr>
        <a:xfrm>
          <a:off x="0" y="0"/>
          <a:ext cx="0" cy="0"/>
          <a:chOff x="0" y="0"/>
          <a:chExt cx="0" cy="0"/>
        </a:xfrm>
      </p:grpSpPr>
      <p:sp>
        <p:nvSpPr>
          <p:cNvPr id="53" name="Google Shape;53;p4"/>
          <p:cNvSpPr txBox="1">
            <a:spLocks noGrp="1"/>
          </p:cNvSpPr>
          <p:nvPr>
            <p:ph type="title"/>
          </p:nvPr>
        </p:nvSpPr>
        <p:spPr>
          <a:xfrm>
            <a:off x="722313" y="4406900"/>
            <a:ext cx="7772400" cy="1362075"/>
          </a:xfrm>
          <a:prstGeom prst="rect">
            <a:avLst/>
          </a:prstGeom>
          <a:noFill/>
          <a:ln>
            <a:noFill/>
          </a:ln>
        </p:spPr>
        <p:txBody>
          <a:bodyPr spcFirstLastPara="1" wrap="square" lIns="92075" tIns="46025" rIns="92075" bIns="46025" anchor="t" anchorCtr="0">
            <a:noAutofit/>
          </a:bodyPr>
          <a:lstStyle>
            <a:lvl1pPr marR="0" lvl="0" algn="l" rtl="0">
              <a:spcBef>
                <a:spcPts val="0"/>
              </a:spcBef>
              <a:spcAft>
                <a:spcPts val="0"/>
              </a:spcAft>
              <a:buSzPts val="1400"/>
              <a:buNone/>
              <a:defRPr sz="4000" b="1" i="0" u="none" strike="noStrike" cap="none">
                <a:solidFill>
                  <a:schemeClr val="lt2"/>
                </a:solidFill>
                <a:latin typeface="Times New Roman"/>
                <a:ea typeface="Times New Roman"/>
                <a:cs typeface="Times New Roman"/>
                <a:sym typeface="Times New Roman"/>
              </a:defRPr>
            </a:lvl1pPr>
            <a:lvl2pPr marR="0" lvl="1"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54" name="Google Shape;54;p4"/>
          <p:cNvSpPr txBox="1">
            <a:spLocks noGrp="1"/>
          </p:cNvSpPr>
          <p:nvPr>
            <p:ph type="body" idx="1"/>
          </p:nvPr>
        </p:nvSpPr>
        <p:spPr>
          <a:xfrm>
            <a:off x="722313" y="2906713"/>
            <a:ext cx="7772400" cy="1500187"/>
          </a:xfrm>
          <a:prstGeom prst="rect">
            <a:avLst/>
          </a:prstGeom>
          <a:noFill/>
          <a:ln>
            <a:noFill/>
          </a:ln>
        </p:spPr>
        <p:txBody>
          <a:bodyPr spcFirstLastPara="1" wrap="square" lIns="92075" tIns="46025" rIns="92075" bIns="46025" anchor="b" anchorCtr="0">
            <a:noAutofit/>
          </a:bodyPr>
          <a:lstStyle>
            <a:lvl1pPr marL="457200" marR="0" lvl="0" indent="-228600" algn="l" rtl="0">
              <a:spcBef>
                <a:spcPts val="400"/>
              </a:spcBef>
              <a:spcAft>
                <a:spcPts val="0"/>
              </a:spcAft>
              <a:buClr>
                <a:schemeClr val="accen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1pPr>
            <a:lvl2pPr marL="914400" marR="0" lvl="1" indent="-228600" algn="l" rtl="0">
              <a:spcBef>
                <a:spcPts val="360"/>
              </a:spcBef>
              <a:spcAft>
                <a:spcPts val="0"/>
              </a:spcAft>
              <a:buClr>
                <a:schemeClr val="lt2"/>
              </a:buClr>
              <a:buSzPts val="1800"/>
              <a:buFont typeface="Times New Roman"/>
              <a:buNone/>
              <a:defRPr sz="1800" b="0" i="0" u="none" strike="noStrike" cap="none">
                <a:solidFill>
                  <a:schemeClr val="lt1"/>
                </a:solidFill>
                <a:latin typeface="Times New Roman"/>
                <a:ea typeface="Times New Roman"/>
                <a:cs typeface="Times New Roman"/>
                <a:sym typeface="Times New Roman"/>
              </a:defRPr>
            </a:lvl2pPr>
            <a:lvl3pPr marL="1371600" marR="0" lvl="2" indent="-228600" algn="l" rtl="0">
              <a:spcBef>
                <a:spcPts val="320"/>
              </a:spcBef>
              <a:spcAft>
                <a:spcPts val="0"/>
              </a:spcAft>
              <a:buClr>
                <a:schemeClr val="lt2"/>
              </a:buClr>
              <a:buSzPts val="1600"/>
              <a:buFont typeface="Times New Roman"/>
              <a:buNone/>
              <a:defRPr sz="1600" b="0" i="0" u="none" strike="noStrike" cap="none">
                <a:solidFill>
                  <a:schemeClr val="lt1"/>
                </a:solidFill>
                <a:latin typeface="Times New Roman"/>
                <a:ea typeface="Times New Roman"/>
                <a:cs typeface="Times New Roman"/>
                <a:sym typeface="Times New Roman"/>
              </a:defRPr>
            </a:lvl3pPr>
            <a:lvl4pPr marL="1828800" marR="0" lvl="3" indent="-228600" algn="l" rtl="0">
              <a:spcBef>
                <a:spcPts val="280"/>
              </a:spcBef>
              <a:spcAft>
                <a:spcPts val="0"/>
              </a:spcAft>
              <a:buClr>
                <a:schemeClr val="lt2"/>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4pPr>
            <a:lvl5pPr marL="2286000" marR="0" lvl="4" indent="-228600" algn="l" rtl="0">
              <a:spcBef>
                <a:spcPts val="280"/>
              </a:spcBef>
              <a:spcAft>
                <a:spcPts val="0"/>
              </a:spcAft>
              <a:buClr>
                <a:schemeClr val="lt2"/>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5pPr>
            <a:lvl6pPr marL="2743200" marR="0" lvl="5" indent="-228600" algn="l" rtl="0">
              <a:spcBef>
                <a:spcPts val="280"/>
              </a:spcBef>
              <a:spcAft>
                <a:spcPts val="0"/>
              </a:spcAft>
              <a:buClr>
                <a:schemeClr val="lt2"/>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6pPr>
            <a:lvl7pPr marL="3200400" marR="0" lvl="6" indent="-228600" algn="l" rtl="0">
              <a:spcBef>
                <a:spcPts val="280"/>
              </a:spcBef>
              <a:spcAft>
                <a:spcPts val="0"/>
              </a:spcAft>
              <a:buClr>
                <a:schemeClr val="lt2"/>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7pPr>
            <a:lvl8pPr marL="3657600" marR="0" lvl="7" indent="-228600" algn="l" rtl="0">
              <a:spcBef>
                <a:spcPts val="280"/>
              </a:spcBef>
              <a:spcAft>
                <a:spcPts val="0"/>
              </a:spcAft>
              <a:buClr>
                <a:schemeClr val="lt2"/>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8pPr>
            <a:lvl9pPr marL="4114800" marR="0" lvl="8" indent="-228600" algn="l" rtl="0">
              <a:spcBef>
                <a:spcPts val="280"/>
              </a:spcBef>
              <a:spcAft>
                <a:spcPts val="0"/>
              </a:spcAft>
              <a:buClr>
                <a:schemeClr val="lt2"/>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9pPr>
          </a:lstStyle>
          <a:p>
            <a:endParaRPr/>
          </a:p>
        </p:txBody>
      </p:sp>
      <p:sp>
        <p:nvSpPr>
          <p:cNvPr id="55" name="Google Shape;55;p4"/>
          <p:cNvSpPr txBox="1">
            <a:spLocks noGrp="1"/>
          </p:cNvSpPr>
          <p:nvPr>
            <p:ph type="dt" idx="10"/>
          </p:nvPr>
        </p:nvSpPr>
        <p:spPr>
          <a:xfrm>
            <a:off x="685800" y="6248400"/>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56" name="Google Shape;56;p4"/>
          <p:cNvSpPr txBox="1">
            <a:spLocks noGrp="1"/>
          </p:cNvSpPr>
          <p:nvPr>
            <p:ph type="ftr" idx="11"/>
          </p:nvPr>
        </p:nvSpPr>
        <p:spPr>
          <a:xfrm>
            <a:off x="3124200" y="6248400"/>
            <a:ext cx="2895600" cy="4572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57" name="Google Shape;57;p4"/>
          <p:cNvSpPr txBox="1">
            <a:spLocks noGrp="1"/>
          </p:cNvSpPr>
          <p:nvPr>
            <p:ph type="sldNum" idx="12"/>
          </p:nvPr>
        </p:nvSpPr>
        <p:spPr>
          <a:xfrm>
            <a:off x="65532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None/>
              <a:defRPr sz="1400">
                <a:solidFill>
                  <a:schemeClr val="lt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lt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lt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lt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lt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lt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lt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lt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72929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8"/>
        <p:cNvGrpSpPr/>
        <p:nvPr/>
      </p:nvGrpSpPr>
      <p:grpSpPr>
        <a:xfrm>
          <a:off x="0" y="0"/>
          <a:ext cx="0" cy="0"/>
          <a:chOff x="0" y="0"/>
          <a:chExt cx="0" cy="0"/>
        </a:xfrm>
      </p:grpSpPr>
      <p:sp>
        <p:nvSpPr>
          <p:cNvPr id="59" name="Google Shape;59;p5"/>
          <p:cNvSpPr txBox="1">
            <a:spLocks noGrp="1"/>
          </p:cNvSpPr>
          <p:nvPr>
            <p:ph type="title"/>
          </p:nvPr>
        </p:nvSpPr>
        <p:spPr>
          <a:xfrm>
            <a:off x="673100" y="171450"/>
            <a:ext cx="7753350" cy="1123950"/>
          </a:xfrm>
          <a:prstGeom prst="rect">
            <a:avLst/>
          </a:prstGeom>
          <a:noFill/>
          <a:ln>
            <a:noFill/>
          </a:ln>
        </p:spPr>
        <p:txBody>
          <a:bodyPr spcFirstLastPara="1" wrap="square" lIns="92075" tIns="46025" rIns="92075" bIns="46025" anchor="b" anchorCtr="0">
            <a:noAutofit/>
          </a:bodyPr>
          <a:lstStyle>
            <a:lvl1pPr marR="0" lvl="0"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60" name="Google Shape;60;p5"/>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marR="0" lvl="0" indent="-431800" algn="l" rtl="0">
              <a:spcBef>
                <a:spcPts val="640"/>
              </a:spcBef>
              <a:spcAft>
                <a:spcPts val="0"/>
              </a:spcAft>
              <a:buClr>
                <a:schemeClr val="accen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lt2"/>
              </a:buClr>
              <a:buSzPts val="2800"/>
              <a:buFont typeface="Times New Roman"/>
              <a:buChar char="•"/>
              <a:defRPr sz="2800" b="0" i="0" u="none" strike="noStrike" cap="none">
                <a:solidFill>
                  <a:schemeClr val="lt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2"/>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61" name="Google Shape;61;p5"/>
          <p:cNvSpPr txBox="1">
            <a:spLocks noGrp="1"/>
          </p:cNvSpPr>
          <p:nvPr>
            <p:ph type="dt" idx="10"/>
          </p:nvPr>
        </p:nvSpPr>
        <p:spPr>
          <a:xfrm>
            <a:off x="685800" y="6248400"/>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62" name="Google Shape;62;p5"/>
          <p:cNvSpPr txBox="1">
            <a:spLocks noGrp="1"/>
          </p:cNvSpPr>
          <p:nvPr>
            <p:ph type="ftr" idx="11"/>
          </p:nvPr>
        </p:nvSpPr>
        <p:spPr>
          <a:xfrm>
            <a:off x="3124200" y="6248400"/>
            <a:ext cx="2895600" cy="4572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63" name="Google Shape;63;p5"/>
          <p:cNvSpPr txBox="1">
            <a:spLocks noGrp="1"/>
          </p:cNvSpPr>
          <p:nvPr>
            <p:ph type="sldNum" idx="12"/>
          </p:nvPr>
        </p:nvSpPr>
        <p:spPr>
          <a:xfrm>
            <a:off x="65532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None/>
              <a:defRPr sz="1400">
                <a:solidFill>
                  <a:schemeClr val="lt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lt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lt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lt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lt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lt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lt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lt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4786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673100" y="171450"/>
            <a:ext cx="7753350" cy="1123950"/>
          </a:xfrm>
          <a:prstGeom prst="rect">
            <a:avLst/>
          </a:prstGeom>
          <a:noFill/>
          <a:ln>
            <a:noFill/>
          </a:ln>
        </p:spPr>
        <p:txBody>
          <a:bodyPr spcFirstLastPara="1" wrap="square" lIns="92075" tIns="46025" rIns="92075" bIns="46025" anchor="b" anchorCtr="0">
            <a:noAutofit/>
          </a:bodyPr>
          <a:lstStyle>
            <a:lvl1pPr marR="0" lvl="0"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66" name="Google Shape;66;p6"/>
          <p:cNvSpPr txBox="1">
            <a:spLocks noGrp="1"/>
          </p:cNvSpPr>
          <p:nvPr>
            <p:ph type="body" idx="1"/>
          </p:nvPr>
        </p:nvSpPr>
        <p:spPr>
          <a:xfrm>
            <a:off x="685800" y="1981200"/>
            <a:ext cx="3810000" cy="4114800"/>
          </a:xfrm>
          <a:prstGeom prst="rect">
            <a:avLst/>
          </a:prstGeom>
          <a:noFill/>
          <a:ln>
            <a:noFill/>
          </a:ln>
        </p:spPr>
        <p:txBody>
          <a:bodyPr spcFirstLastPara="1" wrap="square" lIns="92075" tIns="46025" rIns="92075" bIns="46025" anchor="t" anchorCtr="0">
            <a:noAutofit/>
          </a:bodyPr>
          <a:lstStyle>
            <a:lvl1pPr marL="457200" marR="0" lvl="0" indent="-406400" algn="l" rtl="0">
              <a:spcBef>
                <a:spcPts val="560"/>
              </a:spcBef>
              <a:spcAft>
                <a:spcPts val="0"/>
              </a:spcAft>
              <a:buClr>
                <a:schemeClr val="accent1"/>
              </a:buClr>
              <a:buSzPts val="2800"/>
              <a:buFont typeface="Times New Roman"/>
              <a:buChar char="•"/>
              <a:defRPr sz="2800" b="0" i="0" u="none" strike="noStrike" cap="none">
                <a:solidFill>
                  <a:schemeClr val="lt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lt2"/>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lt2"/>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lt2"/>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lt2"/>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lt2"/>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lt2"/>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lt2"/>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67" name="Google Shape;67;p6"/>
          <p:cNvSpPr txBox="1">
            <a:spLocks noGrp="1"/>
          </p:cNvSpPr>
          <p:nvPr>
            <p:ph type="body" idx="2"/>
          </p:nvPr>
        </p:nvSpPr>
        <p:spPr>
          <a:xfrm>
            <a:off x="4648200" y="1981200"/>
            <a:ext cx="3810000" cy="4114800"/>
          </a:xfrm>
          <a:prstGeom prst="rect">
            <a:avLst/>
          </a:prstGeom>
          <a:noFill/>
          <a:ln>
            <a:noFill/>
          </a:ln>
        </p:spPr>
        <p:txBody>
          <a:bodyPr spcFirstLastPara="1" wrap="square" lIns="92075" tIns="46025" rIns="92075" bIns="46025" anchor="t" anchorCtr="0">
            <a:noAutofit/>
          </a:bodyPr>
          <a:lstStyle>
            <a:lvl1pPr marL="457200" marR="0" lvl="0" indent="-406400" algn="l" rtl="0">
              <a:spcBef>
                <a:spcPts val="560"/>
              </a:spcBef>
              <a:spcAft>
                <a:spcPts val="0"/>
              </a:spcAft>
              <a:buClr>
                <a:schemeClr val="accent1"/>
              </a:buClr>
              <a:buSzPts val="2800"/>
              <a:buFont typeface="Times New Roman"/>
              <a:buChar char="•"/>
              <a:defRPr sz="2800" b="0" i="0" u="none" strike="noStrike" cap="none">
                <a:solidFill>
                  <a:schemeClr val="lt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lt2"/>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lt2"/>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lt2"/>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lt2"/>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lt2"/>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lt2"/>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lt2"/>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68" name="Google Shape;68;p6"/>
          <p:cNvSpPr txBox="1">
            <a:spLocks noGrp="1"/>
          </p:cNvSpPr>
          <p:nvPr>
            <p:ph type="dt" idx="10"/>
          </p:nvPr>
        </p:nvSpPr>
        <p:spPr>
          <a:xfrm>
            <a:off x="685800" y="6248400"/>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69" name="Google Shape;69;p6"/>
          <p:cNvSpPr txBox="1">
            <a:spLocks noGrp="1"/>
          </p:cNvSpPr>
          <p:nvPr>
            <p:ph type="ftr" idx="11"/>
          </p:nvPr>
        </p:nvSpPr>
        <p:spPr>
          <a:xfrm>
            <a:off x="3124200" y="6248400"/>
            <a:ext cx="2895600" cy="4572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70" name="Google Shape;70;p6"/>
          <p:cNvSpPr txBox="1">
            <a:spLocks noGrp="1"/>
          </p:cNvSpPr>
          <p:nvPr>
            <p:ph type="sldNum" idx="12"/>
          </p:nvPr>
        </p:nvSpPr>
        <p:spPr>
          <a:xfrm>
            <a:off x="65532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None/>
              <a:defRPr sz="1400">
                <a:solidFill>
                  <a:schemeClr val="lt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lt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lt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lt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lt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lt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lt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lt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53481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s-ES" altLang="en-US"/>
          </a:p>
        </p:txBody>
      </p:sp>
      <p:sp>
        <p:nvSpPr>
          <p:cNvPr id="5" name="Footer Placeholder 4"/>
          <p:cNvSpPr>
            <a:spLocks noGrp="1"/>
          </p:cNvSpPr>
          <p:nvPr>
            <p:ph type="ftr" sz="quarter" idx="11"/>
          </p:nvPr>
        </p:nvSpPr>
        <p:spPr/>
        <p:txBody>
          <a:bodyPr/>
          <a:lstStyle>
            <a:lvl1pPr>
              <a:defRPr/>
            </a:lvl1pPr>
          </a:lstStyle>
          <a:p>
            <a:endParaRPr lang="es-ES" altLang="en-US"/>
          </a:p>
        </p:txBody>
      </p:sp>
      <p:sp>
        <p:nvSpPr>
          <p:cNvPr id="6" name="Slide Number Placeholder 5"/>
          <p:cNvSpPr>
            <a:spLocks noGrp="1"/>
          </p:cNvSpPr>
          <p:nvPr>
            <p:ph type="sldNum" sz="quarter" idx="12"/>
          </p:nvPr>
        </p:nvSpPr>
        <p:spPr/>
        <p:txBody>
          <a:bodyPr/>
          <a:lstStyle>
            <a:lvl1pPr>
              <a:defRPr/>
            </a:lvl1pPr>
          </a:lstStyle>
          <a:p>
            <a:fld id="{A5E256B8-D62C-46A5-9117-84422DE04C61}" type="slidenum">
              <a:rPr lang="es-ES" altLang="en-US"/>
              <a:pPr/>
              <a:t>‹#›</a:t>
            </a:fld>
            <a:endParaRPr lang="es-ES" altLang="en-US"/>
          </a:p>
        </p:txBody>
      </p:sp>
    </p:spTree>
    <p:extLst>
      <p:ext uri="{BB962C8B-B14F-4D97-AF65-F5344CB8AC3E}">
        <p14:creationId xmlns:p14="http://schemas.microsoft.com/office/powerpoint/2010/main" val="3015966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1"/>
        <p:cNvGrpSpPr/>
        <p:nvPr/>
      </p:nvGrpSpPr>
      <p:grpSpPr>
        <a:xfrm>
          <a:off x="0" y="0"/>
          <a:ext cx="0" cy="0"/>
          <a:chOff x="0" y="0"/>
          <a:chExt cx="0" cy="0"/>
        </a:xfrm>
      </p:grpSpPr>
      <p:sp>
        <p:nvSpPr>
          <p:cNvPr id="72" name="Google Shape;72;p7"/>
          <p:cNvSpPr txBox="1">
            <a:spLocks noGrp="1"/>
          </p:cNvSpPr>
          <p:nvPr>
            <p:ph type="title"/>
          </p:nvPr>
        </p:nvSpPr>
        <p:spPr>
          <a:xfrm>
            <a:off x="457200" y="274638"/>
            <a:ext cx="8229600" cy="1143000"/>
          </a:xfrm>
          <a:prstGeom prst="rect">
            <a:avLst/>
          </a:prstGeom>
          <a:noFill/>
          <a:ln>
            <a:noFill/>
          </a:ln>
        </p:spPr>
        <p:txBody>
          <a:bodyPr spcFirstLastPara="1" wrap="square" lIns="92075" tIns="46025" rIns="92075" bIns="46025" anchor="b" anchorCtr="0">
            <a:noAutofit/>
          </a:bodyPr>
          <a:lstStyle>
            <a:lvl1pPr marR="0" lvl="0"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73" name="Google Shape;73;p7"/>
          <p:cNvSpPr txBox="1">
            <a:spLocks noGrp="1"/>
          </p:cNvSpPr>
          <p:nvPr>
            <p:ph type="body" idx="1"/>
          </p:nvPr>
        </p:nvSpPr>
        <p:spPr>
          <a:xfrm>
            <a:off x="457200" y="1535113"/>
            <a:ext cx="4040188" cy="639762"/>
          </a:xfrm>
          <a:prstGeom prst="rect">
            <a:avLst/>
          </a:prstGeom>
          <a:noFill/>
          <a:ln>
            <a:noFill/>
          </a:ln>
        </p:spPr>
        <p:txBody>
          <a:bodyPr spcFirstLastPara="1" wrap="square" lIns="92075" tIns="46025" rIns="92075" bIns="46025" anchor="b" anchorCtr="0">
            <a:noAutofit/>
          </a:bodyPr>
          <a:lstStyle>
            <a:lvl1pPr marL="457200" marR="0" lvl="0" indent="-228600" algn="l" rtl="0">
              <a:spcBef>
                <a:spcPts val="480"/>
              </a:spcBef>
              <a:spcAft>
                <a:spcPts val="0"/>
              </a:spcAft>
              <a:buClr>
                <a:schemeClr val="accent1"/>
              </a:buClr>
              <a:buSzPts val="2400"/>
              <a:buFont typeface="Times New Roman"/>
              <a:buNone/>
              <a:defRPr sz="2400" b="1" i="0" u="none" strike="noStrike" cap="none">
                <a:solidFill>
                  <a:schemeClr val="lt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lt2"/>
              </a:buClr>
              <a:buSzPts val="2000"/>
              <a:buFont typeface="Times New Roman"/>
              <a:buNone/>
              <a:defRPr sz="2000" b="1" i="0" u="none" strike="noStrike" cap="none">
                <a:solidFill>
                  <a:schemeClr val="lt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lt2"/>
              </a:buClr>
              <a:buSzPts val="1800"/>
              <a:buFont typeface="Times New Roman"/>
              <a:buNone/>
              <a:defRPr sz="1800" b="1" i="0" u="none" strike="noStrike" cap="none">
                <a:solidFill>
                  <a:schemeClr val="lt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lt2"/>
              </a:buClr>
              <a:buSzPts val="1600"/>
              <a:buFont typeface="Times New Roman"/>
              <a:buNone/>
              <a:defRPr sz="1600" b="1" i="0" u="none" strike="noStrike" cap="none">
                <a:solidFill>
                  <a:schemeClr val="lt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lt2"/>
              </a:buClr>
              <a:buSzPts val="1600"/>
              <a:buFont typeface="Times New Roman"/>
              <a:buNone/>
              <a:defRPr sz="1600" b="1" i="0" u="none" strike="noStrike" cap="none">
                <a:solidFill>
                  <a:schemeClr val="lt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lt2"/>
              </a:buClr>
              <a:buSzPts val="1600"/>
              <a:buFont typeface="Times New Roman"/>
              <a:buNone/>
              <a:defRPr sz="1600" b="1" i="0" u="none" strike="noStrike" cap="none">
                <a:solidFill>
                  <a:schemeClr val="lt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lt2"/>
              </a:buClr>
              <a:buSzPts val="1600"/>
              <a:buFont typeface="Times New Roman"/>
              <a:buNone/>
              <a:defRPr sz="1600" b="1" i="0" u="none" strike="noStrike" cap="none">
                <a:solidFill>
                  <a:schemeClr val="lt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lt2"/>
              </a:buClr>
              <a:buSzPts val="1600"/>
              <a:buFont typeface="Times New Roman"/>
              <a:buNone/>
              <a:defRPr sz="1600" b="1" i="0" u="none" strike="noStrike" cap="none">
                <a:solidFill>
                  <a:schemeClr val="lt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lt2"/>
              </a:buClr>
              <a:buSzPts val="1600"/>
              <a:buFont typeface="Times New Roman"/>
              <a:buNone/>
              <a:defRPr sz="1600" b="1" i="0" u="none" strike="noStrike" cap="none">
                <a:solidFill>
                  <a:schemeClr val="lt1"/>
                </a:solidFill>
                <a:latin typeface="Times New Roman"/>
                <a:ea typeface="Times New Roman"/>
                <a:cs typeface="Times New Roman"/>
                <a:sym typeface="Times New Roman"/>
              </a:defRPr>
            </a:lvl9pPr>
          </a:lstStyle>
          <a:p>
            <a:endParaRPr/>
          </a:p>
        </p:txBody>
      </p:sp>
      <p:sp>
        <p:nvSpPr>
          <p:cNvPr id="74" name="Google Shape;74;p7"/>
          <p:cNvSpPr txBox="1">
            <a:spLocks noGrp="1"/>
          </p:cNvSpPr>
          <p:nvPr>
            <p:ph type="body" idx="2"/>
          </p:nvPr>
        </p:nvSpPr>
        <p:spPr>
          <a:xfrm>
            <a:off x="457200" y="2174875"/>
            <a:ext cx="4040188" cy="3951288"/>
          </a:xfrm>
          <a:prstGeom prst="rect">
            <a:avLst/>
          </a:prstGeom>
          <a:noFill/>
          <a:ln>
            <a:noFill/>
          </a:ln>
        </p:spPr>
        <p:txBody>
          <a:bodyPr spcFirstLastPara="1" wrap="square" lIns="92075" tIns="46025" rIns="92075" bIns="46025" anchor="t" anchorCtr="0">
            <a:noAutofit/>
          </a:bodyPr>
          <a:lstStyle>
            <a:lvl1pPr marL="457200" marR="0" lvl="0" indent="-381000" algn="l" rtl="0">
              <a:spcBef>
                <a:spcPts val="480"/>
              </a:spcBef>
              <a:spcAft>
                <a:spcPts val="0"/>
              </a:spcAft>
              <a:buClr>
                <a:schemeClr val="accent1"/>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lt2"/>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lt2"/>
              </a:buClr>
              <a:buSzPts val="1600"/>
              <a:buFont typeface="Times New Roman"/>
              <a:buChar char="•"/>
              <a:defRPr sz="1600" b="0" i="0" u="none" strike="noStrike" cap="none">
                <a:solidFill>
                  <a:schemeClr val="lt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lt2"/>
              </a:buClr>
              <a:buSzPts val="1600"/>
              <a:buFont typeface="Times New Roman"/>
              <a:buChar char="•"/>
              <a:defRPr sz="1600" b="0" i="0" u="none" strike="noStrike" cap="none">
                <a:solidFill>
                  <a:schemeClr val="lt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lt2"/>
              </a:buClr>
              <a:buSzPts val="1600"/>
              <a:buFont typeface="Times New Roman"/>
              <a:buChar char="•"/>
              <a:defRPr sz="1600" b="0" i="0" u="none" strike="noStrike" cap="none">
                <a:solidFill>
                  <a:schemeClr val="lt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lt2"/>
              </a:buClr>
              <a:buSzPts val="1600"/>
              <a:buFont typeface="Times New Roman"/>
              <a:buChar char="•"/>
              <a:defRPr sz="1600" b="0" i="0" u="none" strike="noStrike" cap="none">
                <a:solidFill>
                  <a:schemeClr val="lt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lt2"/>
              </a:buClr>
              <a:buSzPts val="1600"/>
              <a:buFont typeface="Times New Roman"/>
              <a:buChar char="•"/>
              <a:defRPr sz="1600" b="0" i="0" u="none" strike="noStrike" cap="none">
                <a:solidFill>
                  <a:schemeClr val="lt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lt2"/>
              </a:buClr>
              <a:buSzPts val="1600"/>
              <a:buFont typeface="Times New Roman"/>
              <a:buChar char="•"/>
              <a:defRPr sz="1600" b="0" i="0" u="none" strike="noStrike" cap="none">
                <a:solidFill>
                  <a:schemeClr val="lt1"/>
                </a:solidFill>
                <a:latin typeface="Times New Roman"/>
                <a:ea typeface="Times New Roman"/>
                <a:cs typeface="Times New Roman"/>
                <a:sym typeface="Times New Roman"/>
              </a:defRPr>
            </a:lvl9pPr>
          </a:lstStyle>
          <a:p>
            <a:endParaRPr/>
          </a:p>
        </p:txBody>
      </p:sp>
      <p:sp>
        <p:nvSpPr>
          <p:cNvPr id="75" name="Google Shape;75;p7"/>
          <p:cNvSpPr txBox="1">
            <a:spLocks noGrp="1"/>
          </p:cNvSpPr>
          <p:nvPr>
            <p:ph type="body" idx="3"/>
          </p:nvPr>
        </p:nvSpPr>
        <p:spPr>
          <a:xfrm>
            <a:off x="4645025" y="1535113"/>
            <a:ext cx="4041775" cy="639762"/>
          </a:xfrm>
          <a:prstGeom prst="rect">
            <a:avLst/>
          </a:prstGeom>
          <a:noFill/>
          <a:ln>
            <a:noFill/>
          </a:ln>
        </p:spPr>
        <p:txBody>
          <a:bodyPr spcFirstLastPara="1" wrap="square" lIns="92075" tIns="46025" rIns="92075" bIns="46025" anchor="b" anchorCtr="0">
            <a:noAutofit/>
          </a:bodyPr>
          <a:lstStyle>
            <a:lvl1pPr marL="457200" marR="0" lvl="0" indent="-228600" algn="l" rtl="0">
              <a:spcBef>
                <a:spcPts val="480"/>
              </a:spcBef>
              <a:spcAft>
                <a:spcPts val="0"/>
              </a:spcAft>
              <a:buClr>
                <a:schemeClr val="accent1"/>
              </a:buClr>
              <a:buSzPts val="2400"/>
              <a:buFont typeface="Times New Roman"/>
              <a:buNone/>
              <a:defRPr sz="2400" b="1" i="0" u="none" strike="noStrike" cap="none">
                <a:solidFill>
                  <a:schemeClr val="lt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lt2"/>
              </a:buClr>
              <a:buSzPts val="2000"/>
              <a:buFont typeface="Times New Roman"/>
              <a:buNone/>
              <a:defRPr sz="2000" b="1" i="0" u="none" strike="noStrike" cap="none">
                <a:solidFill>
                  <a:schemeClr val="lt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lt2"/>
              </a:buClr>
              <a:buSzPts val="1800"/>
              <a:buFont typeface="Times New Roman"/>
              <a:buNone/>
              <a:defRPr sz="1800" b="1" i="0" u="none" strike="noStrike" cap="none">
                <a:solidFill>
                  <a:schemeClr val="lt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lt2"/>
              </a:buClr>
              <a:buSzPts val="1600"/>
              <a:buFont typeface="Times New Roman"/>
              <a:buNone/>
              <a:defRPr sz="1600" b="1" i="0" u="none" strike="noStrike" cap="none">
                <a:solidFill>
                  <a:schemeClr val="lt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lt2"/>
              </a:buClr>
              <a:buSzPts val="1600"/>
              <a:buFont typeface="Times New Roman"/>
              <a:buNone/>
              <a:defRPr sz="1600" b="1" i="0" u="none" strike="noStrike" cap="none">
                <a:solidFill>
                  <a:schemeClr val="lt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lt2"/>
              </a:buClr>
              <a:buSzPts val="1600"/>
              <a:buFont typeface="Times New Roman"/>
              <a:buNone/>
              <a:defRPr sz="1600" b="1" i="0" u="none" strike="noStrike" cap="none">
                <a:solidFill>
                  <a:schemeClr val="lt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lt2"/>
              </a:buClr>
              <a:buSzPts val="1600"/>
              <a:buFont typeface="Times New Roman"/>
              <a:buNone/>
              <a:defRPr sz="1600" b="1" i="0" u="none" strike="noStrike" cap="none">
                <a:solidFill>
                  <a:schemeClr val="lt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lt2"/>
              </a:buClr>
              <a:buSzPts val="1600"/>
              <a:buFont typeface="Times New Roman"/>
              <a:buNone/>
              <a:defRPr sz="1600" b="1" i="0" u="none" strike="noStrike" cap="none">
                <a:solidFill>
                  <a:schemeClr val="lt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lt2"/>
              </a:buClr>
              <a:buSzPts val="1600"/>
              <a:buFont typeface="Times New Roman"/>
              <a:buNone/>
              <a:defRPr sz="1600" b="1" i="0" u="none" strike="noStrike" cap="none">
                <a:solidFill>
                  <a:schemeClr val="lt1"/>
                </a:solidFill>
                <a:latin typeface="Times New Roman"/>
                <a:ea typeface="Times New Roman"/>
                <a:cs typeface="Times New Roman"/>
                <a:sym typeface="Times New Roman"/>
              </a:defRPr>
            </a:lvl9pPr>
          </a:lstStyle>
          <a:p>
            <a:endParaRPr/>
          </a:p>
        </p:txBody>
      </p:sp>
      <p:sp>
        <p:nvSpPr>
          <p:cNvPr id="76" name="Google Shape;76;p7"/>
          <p:cNvSpPr txBox="1">
            <a:spLocks noGrp="1"/>
          </p:cNvSpPr>
          <p:nvPr>
            <p:ph type="body" idx="4"/>
          </p:nvPr>
        </p:nvSpPr>
        <p:spPr>
          <a:xfrm>
            <a:off x="4645025" y="2174875"/>
            <a:ext cx="4041775" cy="3951288"/>
          </a:xfrm>
          <a:prstGeom prst="rect">
            <a:avLst/>
          </a:prstGeom>
          <a:noFill/>
          <a:ln>
            <a:noFill/>
          </a:ln>
        </p:spPr>
        <p:txBody>
          <a:bodyPr spcFirstLastPara="1" wrap="square" lIns="92075" tIns="46025" rIns="92075" bIns="46025" anchor="t" anchorCtr="0">
            <a:noAutofit/>
          </a:bodyPr>
          <a:lstStyle>
            <a:lvl1pPr marL="457200" marR="0" lvl="0" indent="-381000" algn="l" rtl="0">
              <a:spcBef>
                <a:spcPts val="480"/>
              </a:spcBef>
              <a:spcAft>
                <a:spcPts val="0"/>
              </a:spcAft>
              <a:buClr>
                <a:schemeClr val="accent1"/>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lt2"/>
              </a:buClr>
              <a:buSzPts val="1800"/>
              <a:buFont typeface="Times New Roman"/>
              <a:buChar char="•"/>
              <a:defRPr sz="1800" b="0" i="0" u="none" strike="noStrike" cap="none">
                <a:solidFill>
                  <a:schemeClr val="lt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lt2"/>
              </a:buClr>
              <a:buSzPts val="1600"/>
              <a:buFont typeface="Times New Roman"/>
              <a:buChar char="•"/>
              <a:defRPr sz="1600" b="0" i="0" u="none" strike="noStrike" cap="none">
                <a:solidFill>
                  <a:schemeClr val="lt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lt2"/>
              </a:buClr>
              <a:buSzPts val="1600"/>
              <a:buFont typeface="Times New Roman"/>
              <a:buChar char="•"/>
              <a:defRPr sz="1600" b="0" i="0" u="none" strike="noStrike" cap="none">
                <a:solidFill>
                  <a:schemeClr val="lt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lt2"/>
              </a:buClr>
              <a:buSzPts val="1600"/>
              <a:buFont typeface="Times New Roman"/>
              <a:buChar char="•"/>
              <a:defRPr sz="1600" b="0" i="0" u="none" strike="noStrike" cap="none">
                <a:solidFill>
                  <a:schemeClr val="lt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lt2"/>
              </a:buClr>
              <a:buSzPts val="1600"/>
              <a:buFont typeface="Times New Roman"/>
              <a:buChar char="•"/>
              <a:defRPr sz="1600" b="0" i="0" u="none" strike="noStrike" cap="none">
                <a:solidFill>
                  <a:schemeClr val="lt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lt2"/>
              </a:buClr>
              <a:buSzPts val="1600"/>
              <a:buFont typeface="Times New Roman"/>
              <a:buChar char="•"/>
              <a:defRPr sz="1600" b="0" i="0" u="none" strike="noStrike" cap="none">
                <a:solidFill>
                  <a:schemeClr val="lt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lt2"/>
              </a:buClr>
              <a:buSzPts val="1600"/>
              <a:buFont typeface="Times New Roman"/>
              <a:buChar char="•"/>
              <a:defRPr sz="1600" b="0" i="0" u="none" strike="noStrike" cap="none">
                <a:solidFill>
                  <a:schemeClr val="lt1"/>
                </a:solidFill>
                <a:latin typeface="Times New Roman"/>
                <a:ea typeface="Times New Roman"/>
                <a:cs typeface="Times New Roman"/>
                <a:sym typeface="Times New Roman"/>
              </a:defRPr>
            </a:lvl9pPr>
          </a:lstStyle>
          <a:p>
            <a:endParaRPr/>
          </a:p>
        </p:txBody>
      </p:sp>
      <p:sp>
        <p:nvSpPr>
          <p:cNvPr id="77" name="Google Shape;77;p7"/>
          <p:cNvSpPr txBox="1">
            <a:spLocks noGrp="1"/>
          </p:cNvSpPr>
          <p:nvPr>
            <p:ph type="dt" idx="10"/>
          </p:nvPr>
        </p:nvSpPr>
        <p:spPr>
          <a:xfrm>
            <a:off x="685800" y="6248400"/>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78" name="Google Shape;78;p7"/>
          <p:cNvSpPr txBox="1">
            <a:spLocks noGrp="1"/>
          </p:cNvSpPr>
          <p:nvPr>
            <p:ph type="ftr" idx="11"/>
          </p:nvPr>
        </p:nvSpPr>
        <p:spPr>
          <a:xfrm>
            <a:off x="3124200" y="6248400"/>
            <a:ext cx="2895600" cy="4572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79" name="Google Shape;79;p7"/>
          <p:cNvSpPr txBox="1">
            <a:spLocks noGrp="1"/>
          </p:cNvSpPr>
          <p:nvPr>
            <p:ph type="sldNum" idx="12"/>
          </p:nvPr>
        </p:nvSpPr>
        <p:spPr>
          <a:xfrm>
            <a:off x="65532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None/>
              <a:defRPr sz="1400">
                <a:solidFill>
                  <a:schemeClr val="lt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lt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lt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lt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lt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lt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lt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lt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79744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8"/>
          <p:cNvSpPr txBox="1">
            <a:spLocks noGrp="1"/>
          </p:cNvSpPr>
          <p:nvPr>
            <p:ph type="dt" idx="10"/>
          </p:nvPr>
        </p:nvSpPr>
        <p:spPr>
          <a:xfrm>
            <a:off x="685800" y="6248400"/>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82" name="Google Shape;82;p8"/>
          <p:cNvSpPr txBox="1">
            <a:spLocks noGrp="1"/>
          </p:cNvSpPr>
          <p:nvPr>
            <p:ph type="ftr" idx="11"/>
          </p:nvPr>
        </p:nvSpPr>
        <p:spPr>
          <a:xfrm>
            <a:off x="3124200" y="6248400"/>
            <a:ext cx="2895600" cy="4572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83" name="Google Shape;83;p8"/>
          <p:cNvSpPr txBox="1">
            <a:spLocks noGrp="1"/>
          </p:cNvSpPr>
          <p:nvPr>
            <p:ph type="sldNum" idx="12"/>
          </p:nvPr>
        </p:nvSpPr>
        <p:spPr>
          <a:xfrm>
            <a:off x="65532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None/>
              <a:defRPr sz="1400">
                <a:solidFill>
                  <a:schemeClr val="lt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lt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lt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lt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lt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lt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lt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lt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0671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4"/>
        <p:cNvGrpSpPr/>
        <p:nvPr/>
      </p:nvGrpSpPr>
      <p:grpSpPr>
        <a:xfrm>
          <a:off x="0" y="0"/>
          <a:ext cx="0" cy="0"/>
          <a:chOff x="0" y="0"/>
          <a:chExt cx="0" cy="0"/>
        </a:xfrm>
      </p:grpSpPr>
      <p:sp>
        <p:nvSpPr>
          <p:cNvPr id="85" name="Google Shape;85;p9"/>
          <p:cNvSpPr txBox="1">
            <a:spLocks noGrp="1"/>
          </p:cNvSpPr>
          <p:nvPr>
            <p:ph type="title"/>
          </p:nvPr>
        </p:nvSpPr>
        <p:spPr>
          <a:xfrm>
            <a:off x="457200" y="273050"/>
            <a:ext cx="3008313" cy="1162050"/>
          </a:xfrm>
          <a:prstGeom prst="rect">
            <a:avLst/>
          </a:prstGeom>
          <a:noFill/>
          <a:ln>
            <a:noFill/>
          </a:ln>
        </p:spPr>
        <p:txBody>
          <a:bodyPr spcFirstLastPara="1" wrap="square" lIns="92075" tIns="46025" rIns="92075" bIns="46025" anchor="b" anchorCtr="0">
            <a:noAutofit/>
          </a:bodyPr>
          <a:lstStyle>
            <a:lvl1pPr marR="0" lvl="0" algn="l" rtl="0">
              <a:spcBef>
                <a:spcPts val="0"/>
              </a:spcBef>
              <a:spcAft>
                <a:spcPts val="0"/>
              </a:spcAft>
              <a:buSzPts val="1400"/>
              <a:buNone/>
              <a:defRPr sz="2000" b="1" i="0" u="none" strike="noStrike" cap="none">
                <a:solidFill>
                  <a:schemeClr val="lt2"/>
                </a:solidFill>
                <a:latin typeface="Times New Roman"/>
                <a:ea typeface="Times New Roman"/>
                <a:cs typeface="Times New Roman"/>
                <a:sym typeface="Times New Roman"/>
              </a:defRPr>
            </a:lvl1pPr>
            <a:lvl2pPr marR="0" lvl="1"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86" name="Google Shape;86;p9"/>
          <p:cNvSpPr txBox="1">
            <a:spLocks noGrp="1"/>
          </p:cNvSpPr>
          <p:nvPr>
            <p:ph type="body" idx="1"/>
          </p:nvPr>
        </p:nvSpPr>
        <p:spPr>
          <a:xfrm>
            <a:off x="3575050" y="273050"/>
            <a:ext cx="5111750" cy="5853113"/>
          </a:xfrm>
          <a:prstGeom prst="rect">
            <a:avLst/>
          </a:prstGeom>
          <a:noFill/>
          <a:ln>
            <a:noFill/>
          </a:ln>
        </p:spPr>
        <p:txBody>
          <a:bodyPr spcFirstLastPara="1" wrap="square" lIns="92075" tIns="46025" rIns="92075" bIns="46025" anchor="t" anchorCtr="0">
            <a:noAutofit/>
          </a:bodyPr>
          <a:lstStyle>
            <a:lvl1pPr marL="457200" marR="0" lvl="0" indent="-431800" algn="l" rtl="0">
              <a:spcBef>
                <a:spcPts val="640"/>
              </a:spcBef>
              <a:spcAft>
                <a:spcPts val="0"/>
              </a:spcAft>
              <a:buClr>
                <a:schemeClr val="accen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lt2"/>
              </a:buClr>
              <a:buSzPts val="2800"/>
              <a:buFont typeface="Times New Roman"/>
              <a:buChar char="•"/>
              <a:defRPr sz="2800" b="0" i="0" u="none" strike="noStrike" cap="none">
                <a:solidFill>
                  <a:schemeClr val="lt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2"/>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87" name="Google Shape;87;p9"/>
          <p:cNvSpPr txBox="1">
            <a:spLocks noGrp="1"/>
          </p:cNvSpPr>
          <p:nvPr>
            <p:ph type="body" idx="2"/>
          </p:nvPr>
        </p:nvSpPr>
        <p:spPr>
          <a:xfrm>
            <a:off x="457200" y="1435100"/>
            <a:ext cx="3008313" cy="4691063"/>
          </a:xfrm>
          <a:prstGeom prst="rect">
            <a:avLst/>
          </a:prstGeom>
          <a:noFill/>
          <a:ln>
            <a:noFill/>
          </a:ln>
        </p:spPr>
        <p:txBody>
          <a:bodyPr spcFirstLastPara="1" wrap="square" lIns="92075" tIns="46025" rIns="92075" bIns="46025" anchor="t" anchorCtr="0">
            <a:noAutofit/>
          </a:bodyPr>
          <a:lstStyle>
            <a:lvl1pPr marL="457200" marR="0" lvl="0" indent="-228600" algn="l" rtl="0">
              <a:spcBef>
                <a:spcPts val="280"/>
              </a:spcBef>
              <a:spcAft>
                <a:spcPts val="0"/>
              </a:spcAft>
              <a:buClr>
                <a:schemeClr val="accen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lt2"/>
              </a:buClr>
              <a:buSzPts val="1200"/>
              <a:buFont typeface="Times New Roman"/>
              <a:buNone/>
              <a:defRPr sz="1200" b="0" i="0" u="none" strike="noStrike" cap="none">
                <a:solidFill>
                  <a:schemeClr val="lt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lt2"/>
              </a:buClr>
              <a:buSzPts val="1000"/>
              <a:buFont typeface="Times New Roman"/>
              <a:buNone/>
              <a:defRPr sz="1000" b="0" i="0" u="none" strike="noStrike" cap="none">
                <a:solidFill>
                  <a:schemeClr val="lt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lt2"/>
              </a:buClr>
              <a:buSzPts val="900"/>
              <a:buFont typeface="Times New Roman"/>
              <a:buNone/>
              <a:defRPr sz="900" b="0" i="0" u="none" strike="noStrike" cap="none">
                <a:solidFill>
                  <a:schemeClr val="lt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lt2"/>
              </a:buClr>
              <a:buSzPts val="900"/>
              <a:buFont typeface="Times New Roman"/>
              <a:buNone/>
              <a:defRPr sz="900" b="0" i="0" u="none" strike="noStrike" cap="none">
                <a:solidFill>
                  <a:schemeClr val="lt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lt2"/>
              </a:buClr>
              <a:buSzPts val="900"/>
              <a:buFont typeface="Times New Roman"/>
              <a:buNone/>
              <a:defRPr sz="900" b="0" i="0" u="none" strike="noStrike" cap="none">
                <a:solidFill>
                  <a:schemeClr val="lt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lt2"/>
              </a:buClr>
              <a:buSzPts val="900"/>
              <a:buFont typeface="Times New Roman"/>
              <a:buNone/>
              <a:defRPr sz="900" b="0" i="0" u="none" strike="noStrike" cap="none">
                <a:solidFill>
                  <a:schemeClr val="lt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lt2"/>
              </a:buClr>
              <a:buSzPts val="900"/>
              <a:buFont typeface="Times New Roman"/>
              <a:buNone/>
              <a:defRPr sz="900" b="0" i="0" u="none" strike="noStrike" cap="none">
                <a:solidFill>
                  <a:schemeClr val="lt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lt2"/>
              </a:buClr>
              <a:buSzPts val="900"/>
              <a:buFont typeface="Times New Roman"/>
              <a:buNone/>
              <a:defRPr sz="900" b="0" i="0" u="none" strike="noStrike" cap="none">
                <a:solidFill>
                  <a:schemeClr val="lt1"/>
                </a:solidFill>
                <a:latin typeface="Times New Roman"/>
                <a:ea typeface="Times New Roman"/>
                <a:cs typeface="Times New Roman"/>
                <a:sym typeface="Times New Roman"/>
              </a:defRPr>
            </a:lvl9pPr>
          </a:lstStyle>
          <a:p>
            <a:endParaRPr/>
          </a:p>
        </p:txBody>
      </p:sp>
      <p:sp>
        <p:nvSpPr>
          <p:cNvPr id="88" name="Google Shape;88;p9"/>
          <p:cNvSpPr txBox="1">
            <a:spLocks noGrp="1"/>
          </p:cNvSpPr>
          <p:nvPr>
            <p:ph type="dt" idx="10"/>
          </p:nvPr>
        </p:nvSpPr>
        <p:spPr>
          <a:xfrm>
            <a:off x="685800" y="6248400"/>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89" name="Google Shape;89;p9"/>
          <p:cNvSpPr txBox="1">
            <a:spLocks noGrp="1"/>
          </p:cNvSpPr>
          <p:nvPr>
            <p:ph type="ftr" idx="11"/>
          </p:nvPr>
        </p:nvSpPr>
        <p:spPr>
          <a:xfrm>
            <a:off x="3124200" y="6248400"/>
            <a:ext cx="2895600" cy="4572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90" name="Google Shape;90;p9"/>
          <p:cNvSpPr txBox="1">
            <a:spLocks noGrp="1"/>
          </p:cNvSpPr>
          <p:nvPr>
            <p:ph type="sldNum" idx="12"/>
          </p:nvPr>
        </p:nvSpPr>
        <p:spPr>
          <a:xfrm>
            <a:off x="65532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None/>
              <a:defRPr sz="1400">
                <a:solidFill>
                  <a:schemeClr val="lt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lt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lt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lt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lt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lt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lt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lt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24643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91"/>
        <p:cNvGrpSpPr/>
        <p:nvPr/>
      </p:nvGrpSpPr>
      <p:grpSpPr>
        <a:xfrm>
          <a:off x="0" y="0"/>
          <a:ext cx="0" cy="0"/>
          <a:chOff x="0" y="0"/>
          <a:chExt cx="0" cy="0"/>
        </a:xfrm>
      </p:grpSpPr>
      <p:sp>
        <p:nvSpPr>
          <p:cNvPr id="92" name="Google Shape;92;p10"/>
          <p:cNvSpPr txBox="1">
            <a:spLocks noGrp="1"/>
          </p:cNvSpPr>
          <p:nvPr>
            <p:ph type="title"/>
          </p:nvPr>
        </p:nvSpPr>
        <p:spPr>
          <a:xfrm>
            <a:off x="1792288" y="4800600"/>
            <a:ext cx="5486400" cy="566738"/>
          </a:xfrm>
          <a:prstGeom prst="rect">
            <a:avLst/>
          </a:prstGeom>
          <a:noFill/>
          <a:ln>
            <a:noFill/>
          </a:ln>
        </p:spPr>
        <p:txBody>
          <a:bodyPr spcFirstLastPara="1" wrap="square" lIns="92075" tIns="46025" rIns="92075" bIns="46025" anchor="b" anchorCtr="0">
            <a:noAutofit/>
          </a:bodyPr>
          <a:lstStyle>
            <a:lvl1pPr marR="0" lvl="0" algn="l" rtl="0">
              <a:spcBef>
                <a:spcPts val="0"/>
              </a:spcBef>
              <a:spcAft>
                <a:spcPts val="0"/>
              </a:spcAft>
              <a:buSzPts val="1400"/>
              <a:buNone/>
              <a:defRPr sz="2000" b="1" i="0" u="none" strike="noStrike" cap="none">
                <a:solidFill>
                  <a:schemeClr val="lt2"/>
                </a:solidFill>
                <a:latin typeface="Times New Roman"/>
                <a:ea typeface="Times New Roman"/>
                <a:cs typeface="Times New Roman"/>
                <a:sym typeface="Times New Roman"/>
              </a:defRPr>
            </a:lvl1pPr>
            <a:lvl2pPr marR="0" lvl="1"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93" name="Google Shape;93;p10"/>
          <p:cNvSpPr>
            <a:spLocks noGrp="1"/>
          </p:cNvSpPr>
          <p:nvPr>
            <p:ph type="pic" idx="2"/>
          </p:nvPr>
        </p:nvSpPr>
        <p:spPr>
          <a:xfrm>
            <a:off x="1792288" y="612775"/>
            <a:ext cx="5486400" cy="4114800"/>
          </a:xfrm>
          <a:prstGeom prst="rect">
            <a:avLst/>
          </a:prstGeom>
          <a:noFill/>
          <a:ln>
            <a:noFill/>
          </a:ln>
        </p:spPr>
        <p:txBody>
          <a:bodyPr spcFirstLastPara="1" wrap="square" lIns="92075" tIns="46025" rIns="92075" bIns="46025" anchor="t" anchorCtr="0">
            <a:noAutofit/>
          </a:bodyPr>
          <a:lstStyle>
            <a:lvl1pPr marR="0" lvl="0" algn="l" rtl="0">
              <a:spcBef>
                <a:spcPts val="640"/>
              </a:spcBef>
              <a:spcAft>
                <a:spcPts val="0"/>
              </a:spcAft>
              <a:buClr>
                <a:schemeClr val="accent1"/>
              </a:buClr>
              <a:buSzPts val="3200"/>
              <a:buFont typeface="Times New Roman"/>
              <a:buNone/>
              <a:defRPr sz="3200" b="0" i="0" u="none" strike="noStrike" cap="none">
                <a:solidFill>
                  <a:schemeClr val="lt1"/>
                </a:solidFill>
                <a:latin typeface="Times New Roman"/>
                <a:ea typeface="Times New Roman"/>
                <a:cs typeface="Times New Roman"/>
                <a:sym typeface="Times New Roman"/>
              </a:defRPr>
            </a:lvl1pPr>
            <a:lvl2pPr marR="0" lvl="1" algn="l" rtl="0">
              <a:spcBef>
                <a:spcPts val="560"/>
              </a:spcBef>
              <a:spcAft>
                <a:spcPts val="0"/>
              </a:spcAft>
              <a:buClr>
                <a:schemeClr val="lt2"/>
              </a:buClr>
              <a:buSzPts val="2800"/>
              <a:buFont typeface="Times New Roman"/>
              <a:buNone/>
              <a:defRPr sz="2800" b="0" i="0" u="none" strike="noStrike" cap="none">
                <a:solidFill>
                  <a:schemeClr val="lt1"/>
                </a:solidFill>
                <a:latin typeface="Times New Roman"/>
                <a:ea typeface="Times New Roman"/>
                <a:cs typeface="Times New Roman"/>
                <a:sym typeface="Times New Roman"/>
              </a:defRPr>
            </a:lvl2pPr>
            <a:lvl3pPr marR="0" lvl="2" algn="l" rtl="0">
              <a:spcBef>
                <a:spcPts val="480"/>
              </a:spcBef>
              <a:spcAft>
                <a:spcPts val="0"/>
              </a:spcAft>
              <a:buClr>
                <a:schemeClr val="lt2"/>
              </a:buClr>
              <a:buSzPts val="2400"/>
              <a:buFont typeface="Times New Roman"/>
              <a:buNone/>
              <a:defRPr sz="2400" b="0" i="0" u="none" strike="noStrike" cap="none">
                <a:solidFill>
                  <a:schemeClr val="lt1"/>
                </a:solidFill>
                <a:latin typeface="Times New Roman"/>
                <a:ea typeface="Times New Roman"/>
                <a:cs typeface="Times New Roman"/>
                <a:sym typeface="Times New Roman"/>
              </a:defRPr>
            </a:lvl3pPr>
            <a:lvl4pPr marR="0" lvl="3" algn="l" rtl="0">
              <a:spcBef>
                <a:spcPts val="400"/>
              </a:spcBef>
              <a:spcAft>
                <a:spcPts val="0"/>
              </a:spcAft>
              <a:buClr>
                <a:schemeClr val="lt2"/>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4pPr>
            <a:lvl5pPr marR="0" lvl="4" algn="l" rtl="0">
              <a:spcBef>
                <a:spcPts val="400"/>
              </a:spcBef>
              <a:spcAft>
                <a:spcPts val="0"/>
              </a:spcAft>
              <a:buClr>
                <a:schemeClr val="lt2"/>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5pPr>
            <a:lvl6pPr marR="0" lvl="5" algn="l" rtl="0">
              <a:spcBef>
                <a:spcPts val="400"/>
              </a:spcBef>
              <a:spcAft>
                <a:spcPts val="0"/>
              </a:spcAft>
              <a:buClr>
                <a:schemeClr val="lt2"/>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6pPr>
            <a:lvl7pPr marR="0" lvl="6" algn="l" rtl="0">
              <a:spcBef>
                <a:spcPts val="400"/>
              </a:spcBef>
              <a:spcAft>
                <a:spcPts val="0"/>
              </a:spcAft>
              <a:buClr>
                <a:schemeClr val="lt2"/>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7pPr>
            <a:lvl8pPr marR="0" lvl="7" algn="l" rtl="0">
              <a:spcBef>
                <a:spcPts val="400"/>
              </a:spcBef>
              <a:spcAft>
                <a:spcPts val="0"/>
              </a:spcAft>
              <a:buClr>
                <a:schemeClr val="lt2"/>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8pPr>
            <a:lvl9pPr marR="0" lvl="8" algn="l" rtl="0">
              <a:spcBef>
                <a:spcPts val="400"/>
              </a:spcBef>
              <a:spcAft>
                <a:spcPts val="0"/>
              </a:spcAft>
              <a:buClr>
                <a:schemeClr val="lt2"/>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94" name="Google Shape;94;p10"/>
          <p:cNvSpPr txBox="1">
            <a:spLocks noGrp="1"/>
          </p:cNvSpPr>
          <p:nvPr>
            <p:ph type="body" idx="1"/>
          </p:nvPr>
        </p:nvSpPr>
        <p:spPr>
          <a:xfrm>
            <a:off x="1792288" y="5367338"/>
            <a:ext cx="5486400" cy="804862"/>
          </a:xfrm>
          <a:prstGeom prst="rect">
            <a:avLst/>
          </a:prstGeom>
          <a:noFill/>
          <a:ln>
            <a:noFill/>
          </a:ln>
        </p:spPr>
        <p:txBody>
          <a:bodyPr spcFirstLastPara="1" wrap="square" lIns="92075" tIns="46025" rIns="92075" bIns="46025" anchor="t" anchorCtr="0">
            <a:noAutofit/>
          </a:bodyPr>
          <a:lstStyle>
            <a:lvl1pPr marL="457200" marR="0" lvl="0" indent="-228600" algn="l" rtl="0">
              <a:spcBef>
                <a:spcPts val="280"/>
              </a:spcBef>
              <a:spcAft>
                <a:spcPts val="0"/>
              </a:spcAft>
              <a:buClr>
                <a:schemeClr val="accen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lt2"/>
              </a:buClr>
              <a:buSzPts val="1200"/>
              <a:buFont typeface="Times New Roman"/>
              <a:buNone/>
              <a:defRPr sz="1200" b="0" i="0" u="none" strike="noStrike" cap="none">
                <a:solidFill>
                  <a:schemeClr val="lt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lt2"/>
              </a:buClr>
              <a:buSzPts val="1000"/>
              <a:buFont typeface="Times New Roman"/>
              <a:buNone/>
              <a:defRPr sz="1000" b="0" i="0" u="none" strike="noStrike" cap="none">
                <a:solidFill>
                  <a:schemeClr val="lt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lt2"/>
              </a:buClr>
              <a:buSzPts val="900"/>
              <a:buFont typeface="Times New Roman"/>
              <a:buNone/>
              <a:defRPr sz="900" b="0" i="0" u="none" strike="noStrike" cap="none">
                <a:solidFill>
                  <a:schemeClr val="lt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lt2"/>
              </a:buClr>
              <a:buSzPts val="900"/>
              <a:buFont typeface="Times New Roman"/>
              <a:buNone/>
              <a:defRPr sz="900" b="0" i="0" u="none" strike="noStrike" cap="none">
                <a:solidFill>
                  <a:schemeClr val="lt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lt2"/>
              </a:buClr>
              <a:buSzPts val="900"/>
              <a:buFont typeface="Times New Roman"/>
              <a:buNone/>
              <a:defRPr sz="900" b="0" i="0" u="none" strike="noStrike" cap="none">
                <a:solidFill>
                  <a:schemeClr val="lt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lt2"/>
              </a:buClr>
              <a:buSzPts val="900"/>
              <a:buFont typeface="Times New Roman"/>
              <a:buNone/>
              <a:defRPr sz="900" b="0" i="0" u="none" strike="noStrike" cap="none">
                <a:solidFill>
                  <a:schemeClr val="lt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lt2"/>
              </a:buClr>
              <a:buSzPts val="900"/>
              <a:buFont typeface="Times New Roman"/>
              <a:buNone/>
              <a:defRPr sz="900" b="0" i="0" u="none" strike="noStrike" cap="none">
                <a:solidFill>
                  <a:schemeClr val="lt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lt2"/>
              </a:buClr>
              <a:buSzPts val="900"/>
              <a:buFont typeface="Times New Roman"/>
              <a:buNone/>
              <a:defRPr sz="900" b="0" i="0" u="none" strike="noStrike" cap="none">
                <a:solidFill>
                  <a:schemeClr val="lt1"/>
                </a:solidFill>
                <a:latin typeface="Times New Roman"/>
                <a:ea typeface="Times New Roman"/>
                <a:cs typeface="Times New Roman"/>
                <a:sym typeface="Times New Roman"/>
              </a:defRPr>
            </a:lvl9pPr>
          </a:lstStyle>
          <a:p>
            <a:endParaRPr/>
          </a:p>
        </p:txBody>
      </p:sp>
      <p:sp>
        <p:nvSpPr>
          <p:cNvPr id="95" name="Google Shape;95;p10"/>
          <p:cNvSpPr txBox="1">
            <a:spLocks noGrp="1"/>
          </p:cNvSpPr>
          <p:nvPr>
            <p:ph type="dt" idx="10"/>
          </p:nvPr>
        </p:nvSpPr>
        <p:spPr>
          <a:xfrm>
            <a:off x="685800" y="6248400"/>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96" name="Google Shape;96;p10"/>
          <p:cNvSpPr txBox="1">
            <a:spLocks noGrp="1"/>
          </p:cNvSpPr>
          <p:nvPr>
            <p:ph type="ftr" idx="11"/>
          </p:nvPr>
        </p:nvSpPr>
        <p:spPr>
          <a:xfrm>
            <a:off x="3124200" y="6248400"/>
            <a:ext cx="2895600" cy="4572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97" name="Google Shape;97;p10"/>
          <p:cNvSpPr txBox="1">
            <a:spLocks noGrp="1"/>
          </p:cNvSpPr>
          <p:nvPr>
            <p:ph type="sldNum" idx="12"/>
          </p:nvPr>
        </p:nvSpPr>
        <p:spPr>
          <a:xfrm>
            <a:off x="65532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None/>
              <a:defRPr sz="1400">
                <a:solidFill>
                  <a:schemeClr val="lt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lt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lt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lt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lt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lt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lt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lt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4082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11"/>
          <p:cNvSpPr txBox="1">
            <a:spLocks noGrp="1"/>
          </p:cNvSpPr>
          <p:nvPr>
            <p:ph type="title"/>
          </p:nvPr>
        </p:nvSpPr>
        <p:spPr>
          <a:xfrm>
            <a:off x="673100" y="171450"/>
            <a:ext cx="7753350" cy="1123950"/>
          </a:xfrm>
          <a:prstGeom prst="rect">
            <a:avLst/>
          </a:prstGeom>
          <a:noFill/>
          <a:ln>
            <a:noFill/>
          </a:ln>
        </p:spPr>
        <p:txBody>
          <a:bodyPr spcFirstLastPara="1" wrap="square" lIns="92075" tIns="46025" rIns="92075" bIns="46025" anchor="b" anchorCtr="0">
            <a:noAutofit/>
          </a:bodyPr>
          <a:lstStyle>
            <a:lvl1pPr marR="0" lvl="0"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100" name="Google Shape;100;p11"/>
          <p:cNvSpPr txBox="1">
            <a:spLocks noGrp="1"/>
          </p:cNvSpPr>
          <p:nvPr>
            <p:ph type="body" idx="1"/>
          </p:nvPr>
        </p:nvSpPr>
        <p:spPr>
          <a:xfrm rot="5400000">
            <a:off x="2514600" y="152400"/>
            <a:ext cx="4114800" cy="7772400"/>
          </a:xfrm>
          <a:prstGeom prst="rect">
            <a:avLst/>
          </a:prstGeom>
          <a:noFill/>
          <a:ln>
            <a:noFill/>
          </a:ln>
        </p:spPr>
        <p:txBody>
          <a:bodyPr spcFirstLastPara="1" wrap="square" lIns="92075" tIns="46025" rIns="92075" bIns="46025" anchor="t" anchorCtr="0">
            <a:noAutofit/>
          </a:bodyPr>
          <a:lstStyle>
            <a:lvl1pPr marL="457200" marR="0" lvl="0" indent="-431800" algn="l" rtl="0">
              <a:spcBef>
                <a:spcPts val="640"/>
              </a:spcBef>
              <a:spcAft>
                <a:spcPts val="0"/>
              </a:spcAft>
              <a:buClr>
                <a:schemeClr val="accen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lt2"/>
              </a:buClr>
              <a:buSzPts val="2800"/>
              <a:buFont typeface="Times New Roman"/>
              <a:buChar char="•"/>
              <a:defRPr sz="2800" b="0" i="0" u="none" strike="noStrike" cap="none">
                <a:solidFill>
                  <a:schemeClr val="lt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2"/>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101" name="Google Shape;101;p11"/>
          <p:cNvSpPr txBox="1">
            <a:spLocks noGrp="1"/>
          </p:cNvSpPr>
          <p:nvPr>
            <p:ph type="dt" idx="10"/>
          </p:nvPr>
        </p:nvSpPr>
        <p:spPr>
          <a:xfrm>
            <a:off x="685800" y="6248400"/>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02" name="Google Shape;102;p11"/>
          <p:cNvSpPr txBox="1">
            <a:spLocks noGrp="1"/>
          </p:cNvSpPr>
          <p:nvPr>
            <p:ph type="ftr" idx="11"/>
          </p:nvPr>
        </p:nvSpPr>
        <p:spPr>
          <a:xfrm>
            <a:off x="3124200" y="6248400"/>
            <a:ext cx="2895600" cy="4572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03" name="Google Shape;103;p11"/>
          <p:cNvSpPr txBox="1">
            <a:spLocks noGrp="1"/>
          </p:cNvSpPr>
          <p:nvPr>
            <p:ph type="sldNum" idx="12"/>
          </p:nvPr>
        </p:nvSpPr>
        <p:spPr>
          <a:xfrm>
            <a:off x="65532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None/>
              <a:defRPr sz="1400">
                <a:solidFill>
                  <a:schemeClr val="lt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lt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lt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lt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lt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lt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lt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lt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49810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12"/>
          <p:cNvSpPr txBox="1">
            <a:spLocks noGrp="1"/>
          </p:cNvSpPr>
          <p:nvPr>
            <p:ph type="title"/>
          </p:nvPr>
        </p:nvSpPr>
        <p:spPr>
          <a:xfrm rot="5400000">
            <a:off x="4522787" y="2160588"/>
            <a:ext cx="5924550" cy="1946275"/>
          </a:xfrm>
          <a:prstGeom prst="rect">
            <a:avLst/>
          </a:prstGeom>
          <a:noFill/>
          <a:ln>
            <a:noFill/>
          </a:ln>
        </p:spPr>
        <p:txBody>
          <a:bodyPr spcFirstLastPara="1" wrap="square" lIns="92075" tIns="46025" rIns="92075" bIns="46025" anchor="b" anchorCtr="0">
            <a:noAutofit/>
          </a:bodyPr>
          <a:lstStyle>
            <a:lvl1pPr marR="0" lvl="0"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106" name="Google Shape;106;p12"/>
          <p:cNvSpPr txBox="1">
            <a:spLocks noGrp="1"/>
          </p:cNvSpPr>
          <p:nvPr>
            <p:ph type="body" idx="1"/>
          </p:nvPr>
        </p:nvSpPr>
        <p:spPr>
          <a:xfrm rot="5400000">
            <a:off x="554037" y="290513"/>
            <a:ext cx="5924550" cy="5686425"/>
          </a:xfrm>
          <a:prstGeom prst="rect">
            <a:avLst/>
          </a:prstGeom>
          <a:noFill/>
          <a:ln>
            <a:noFill/>
          </a:ln>
        </p:spPr>
        <p:txBody>
          <a:bodyPr spcFirstLastPara="1" wrap="square" lIns="92075" tIns="46025" rIns="92075" bIns="46025" anchor="t" anchorCtr="0">
            <a:noAutofit/>
          </a:bodyPr>
          <a:lstStyle>
            <a:lvl1pPr marL="457200" marR="0" lvl="0" indent="-431800" algn="l" rtl="0">
              <a:spcBef>
                <a:spcPts val="640"/>
              </a:spcBef>
              <a:spcAft>
                <a:spcPts val="0"/>
              </a:spcAft>
              <a:buClr>
                <a:schemeClr val="accen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lt2"/>
              </a:buClr>
              <a:buSzPts val="2800"/>
              <a:buFont typeface="Times New Roman"/>
              <a:buChar char="•"/>
              <a:defRPr sz="2800" b="0" i="0" u="none" strike="noStrike" cap="none">
                <a:solidFill>
                  <a:schemeClr val="lt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2"/>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107" name="Google Shape;107;p12"/>
          <p:cNvSpPr txBox="1">
            <a:spLocks noGrp="1"/>
          </p:cNvSpPr>
          <p:nvPr>
            <p:ph type="dt" idx="10"/>
          </p:nvPr>
        </p:nvSpPr>
        <p:spPr>
          <a:xfrm>
            <a:off x="685800" y="6248400"/>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08" name="Google Shape;108;p12"/>
          <p:cNvSpPr txBox="1">
            <a:spLocks noGrp="1"/>
          </p:cNvSpPr>
          <p:nvPr>
            <p:ph type="ftr" idx="11"/>
          </p:nvPr>
        </p:nvSpPr>
        <p:spPr>
          <a:xfrm>
            <a:off x="3124200" y="6248400"/>
            <a:ext cx="2895600" cy="4572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1400">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09" name="Google Shape;109;p12"/>
          <p:cNvSpPr txBox="1">
            <a:spLocks noGrp="1"/>
          </p:cNvSpPr>
          <p:nvPr>
            <p:ph type="sldNum" idx="12"/>
          </p:nvPr>
        </p:nvSpPr>
        <p:spPr>
          <a:xfrm>
            <a:off x="65532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None/>
              <a:defRPr sz="1400">
                <a:solidFill>
                  <a:schemeClr val="lt1"/>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chemeClr val="lt1"/>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chemeClr val="lt1"/>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chemeClr val="lt1"/>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chemeClr val="lt1"/>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chemeClr val="lt1"/>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chemeClr val="lt1"/>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chemeClr val="lt1"/>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55054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Freeform 11"/>
          <p:cNvSpPr/>
          <p:nvPr/>
        </p:nvSpPr>
        <p:spPr>
          <a:xfrm>
            <a:off x="-11907" y="1"/>
            <a:ext cx="8762858"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8496943"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662656"/>
            <a:ext cx="7316390" cy="2766528"/>
          </a:xfrm>
        </p:spPr>
        <p:txBody>
          <a:bodyPr anchor="b">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rot="21420000">
            <a:off x="737297" y="3505210"/>
            <a:ext cx="7316390" cy="550333"/>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711406" y="4578463"/>
            <a:ext cx="4607740" cy="1163112"/>
          </a:xfrm>
        </p:spPr>
        <p:txBody>
          <a:bodyPr/>
          <a:lstStyle>
            <a:lvl1pPr algn="ctr">
              <a:defRPr sz="4050">
                <a:solidFill>
                  <a:schemeClr val="accent1">
                    <a:lumMod val="50000"/>
                  </a:schemeClr>
                </a:solidFill>
              </a:defRPr>
            </a:lvl1pPr>
          </a:lstStyle>
          <a:p>
            <a:fld id="{210399FD-5929-401E-ABBD-FD2272103BD5}" type="datetimeFigureOut">
              <a:rPr lang="en-US" smtClean="0"/>
              <a:t>2/13/20</a:t>
            </a:fld>
            <a:endParaRPr lang="en-US"/>
          </a:p>
        </p:txBody>
      </p:sp>
      <p:sp>
        <p:nvSpPr>
          <p:cNvPr id="5" name="Footer Placeholder 4"/>
          <p:cNvSpPr>
            <a:spLocks noGrp="1"/>
          </p:cNvSpPr>
          <p:nvPr>
            <p:ph type="ftr" sz="quarter" idx="11"/>
          </p:nvPr>
        </p:nvSpPr>
        <p:spPr>
          <a:xfrm rot="21420000">
            <a:off x="-4170" y="4883024"/>
            <a:ext cx="3035429" cy="1195538"/>
          </a:xfrm>
        </p:spPr>
        <p:txBody>
          <a:bodyPr vert="horz" lIns="91440" tIns="45720" rIns="91440" bIns="45720" rtlCol="0" anchor="ctr"/>
          <a:lstStyle>
            <a:lvl1pPr algn="r">
              <a:defRPr lang="en-US" sz="4050" dirty="0"/>
            </a:lvl1pPr>
          </a:lstStyle>
          <a:p>
            <a:endParaRPr lang="en-US"/>
          </a:p>
        </p:txBody>
      </p:sp>
      <p:sp>
        <p:nvSpPr>
          <p:cNvPr id="6" name="Slide Number Placeholder 5"/>
          <p:cNvSpPr>
            <a:spLocks noGrp="1"/>
          </p:cNvSpPr>
          <p:nvPr>
            <p:ph type="sldNum" sz="quarter" idx="12"/>
          </p:nvPr>
        </p:nvSpPr>
        <p:spPr>
          <a:xfrm rot="21420000">
            <a:off x="7388818" y="3832648"/>
            <a:ext cx="680390" cy="498470"/>
          </a:xfrm>
        </p:spPr>
        <p:txBody>
          <a:bodyPr/>
          <a:lstStyle>
            <a:lvl1pPr>
              <a:defRPr sz="1800">
                <a:solidFill>
                  <a:schemeClr val="tx1">
                    <a:lumMod val="75000"/>
                    <a:lumOff val="25000"/>
                  </a:schemeClr>
                </a:solidFill>
              </a:defRPr>
            </a:lvl1pPr>
          </a:lstStyle>
          <a:p>
            <a:fld id="{B0CA1AC4-B613-4A68-8090-8F5086BFA4F8}" type="slidenum">
              <a:rPr lang="en-US" smtClean="0"/>
              <a:t>‹#›</a:t>
            </a:fld>
            <a:endParaRPr lang="en-US"/>
          </a:p>
        </p:txBody>
      </p:sp>
      <p:sp>
        <p:nvSpPr>
          <p:cNvPr id="25" name="5-Point Star 24"/>
          <p:cNvSpPr/>
          <p:nvPr/>
        </p:nvSpPr>
        <p:spPr>
          <a:xfrm rot="21420000">
            <a:off x="3166039"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72516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399FD-5929-401E-ABBD-FD2272103BD5}"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A1AC4-B613-4A68-8090-8F5086BFA4F8}" type="slidenum">
              <a:rPr lang="en-US" smtClean="0"/>
              <a:t>‹#›</a:t>
            </a:fld>
            <a:endParaRPr lang="en-US"/>
          </a:p>
        </p:txBody>
      </p:sp>
    </p:spTree>
    <p:extLst>
      <p:ext uri="{BB962C8B-B14F-4D97-AF65-F5344CB8AC3E}">
        <p14:creationId xmlns:p14="http://schemas.microsoft.com/office/powerpoint/2010/main" val="3363393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405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0399FD-5929-401E-ABBD-FD2272103BD5}"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A1AC4-B613-4A68-8090-8F5086BFA4F8}" type="slidenum">
              <a:rPr lang="en-US" smtClean="0"/>
              <a:t>‹#›</a:t>
            </a:fld>
            <a:endParaRPr lang="en-US"/>
          </a:p>
        </p:txBody>
      </p:sp>
    </p:spTree>
    <p:extLst>
      <p:ext uri="{BB962C8B-B14F-4D97-AF65-F5344CB8AC3E}">
        <p14:creationId xmlns:p14="http://schemas.microsoft.com/office/powerpoint/2010/main" val="2686576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0399FD-5929-401E-ABBD-FD2272103BD5}"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A1AC4-B613-4A68-8090-8F5086BFA4F8}" type="slidenum">
              <a:rPr lang="en-US" smtClean="0"/>
              <a:t>‹#›</a:t>
            </a:fld>
            <a:endParaRPr lang="en-US"/>
          </a:p>
        </p:txBody>
      </p:sp>
    </p:spTree>
    <p:extLst>
      <p:ext uri="{BB962C8B-B14F-4D97-AF65-F5344CB8AC3E}">
        <p14:creationId xmlns:p14="http://schemas.microsoft.com/office/powerpoint/2010/main" val="225380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FE216EF6-FB06-414A-B7F5-0573BCB8AEB3}" type="slidenum">
              <a:rPr lang="es-ES" altLang="en-US"/>
              <a:pPr/>
              <a:t>‹#›</a:t>
            </a:fld>
            <a:endParaRPr lang="es-ES" altLang="en-US"/>
          </a:p>
        </p:txBody>
      </p:sp>
    </p:spTree>
    <p:extLst>
      <p:ext uri="{BB962C8B-B14F-4D97-AF65-F5344CB8AC3E}">
        <p14:creationId xmlns:p14="http://schemas.microsoft.com/office/powerpoint/2010/main" val="1623619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8767" y="2063396"/>
            <a:ext cx="3642119"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644" y="2063396"/>
            <a:ext cx="3648368"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0399FD-5929-401E-ABBD-FD2272103BD5}" type="datetimeFigureOut">
              <a:rPr lang="en-US" smtClean="0"/>
              <a:t>2/13/20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CA1AC4-B613-4A68-8090-8F5086BFA4F8}" type="slidenum">
              <a:rPr lang="en-US" smtClean="0"/>
              <a:t>‹#›</a:t>
            </a:fld>
            <a:endParaRPr lang="en-US"/>
          </a:p>
        </p:txBody>
      </p:sp>
    </p:spTree>
    <p:extLst>
      <p:ext uri="{BB962C8B-B14F-4D97-AF65-F5344CB8AC3E}">
        <p14:creationId xmlns:p14="http://schemas.microsoft.com/office/powerpoint/2010/main" val="692446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0399FD-5929-401E-ABBD-FD2272103BD5}" type="datetimeFigureOut">
              <a:rPr lang="en-US" smtClean="0"/>
              <a:t>2/13/20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A1AC4-B613-4A68-8090-8F5086BFA4F8}" type="slidenum">
              <a:rPr lang="en-US" smtClean="0"/>
              <a:t>‹#›</a:t>
            </a:fld>
            <a:endParaRPr lang="en-US"/>
          </a:p>
        </p:txBody>
      </p:sp>
    </p:spTree>
    <p:extLst>
      <p:ext uri="{BB962C8B-B14F-4D97-AF65-F5344CB8AC3E}">
        <p14:creationId xmlns:p14="http://schemas.microsoft.com/office/powerpoint/2010/main" val="2750764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399FD-5929-401E-ABBD-FD2272103BD5}" type="datetimeFigureOut">
              <a:rPr lang="en-US" smtClean="0"/>
              <a:t>2/13/20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CA1AC4-B613-4A68-8090-8F5086BFA4F8}" type="slidenum">
              <a:rPr lang="en-US" smtClean="0"/>
              <a:t>‹#›</a:t>
            </a:fld>
            <a:endParaRPr lang="en-US"/>
          </a:p>
        </p:txBody>
      </p:sp>
    </p:spTree>
    <p:extLst>
      <p:ext uri="{BB962C8B-B14F-4D97-AF65-F5344CB8AC3E}">
        <p14:creationId xmlns:p14="http://schemas.microsoft.com/office/powerpoint/2010/main" val="2403035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27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0399FD-5929-401E-ABBD-FD2272103BD5}"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A1AC4-B613-4A68-8090-8F5086BFA4F8}" type="slidenum">
              <a:rPr lang="en-US" smtClean="0"/>
              <a:t>‹#›</a:t>
            </a:fld>
            <a:endParaRPr lang="en-US"/>
          </a:p>
        </p:txBody>
      </p:sp>
    </p:spTree>
    <p:extLst>
      <p:ext uri="{BB962C8B-B14F-4D97-AF65-F5344CB8AC3E}">
        <p14:creationId xmlns:p14="http://schemas.microsoft.com/office/powerpoint/2010/main" val="5530476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4758977" cy="2023252"/>
          </a:xfrm>
        </p:spPr>
        <p:txBody>
          <a:bodyPr anchor="b">
            <a:normAutofit/>
          </a:bodyPr>
          <a:lstStyle>
            <a:lvl1pPr algn="ct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1771" y="1"/>
            <a:ext cx="2698610" cy="507153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758976" cy="2362481"/>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0399FD-5929-401E-ABBD-FD2272103BD5}"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A1AC4-B613-4A68-8090-8F5086BFA4F8}" type="slidenum">
              <a:rPr lang="en-US" smtClean="0"/>
              <a:t>‹#›</a:t>
            </a:fld>
            <a:endParaRPr lang="en-US"/>
          </a:p>
        </p:txBody>
      </p:sp>
    </p:spTree>
    <p:extLst>
      <p:ext uri="{BB962C8B-B14F-4D97-AF65-F5344CB8AC3E}">
        <p14:creationId xmlns:p14="http://schemas.microsoft.com/office/powerpoint/2010/main" val="1319519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0399FD-5929-401E-ABBD-FD2272103BD5}"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A1AC4-B613-4A68-8090-8F5086BFA4F8}" type="slidenum">
              <a:rPr lang="en-US" smtClean="0"/>
              <a:t>‹#›</a:t>
            </a:fld>
            <a:endParaRPr lang="en-US"/>
          </a:p>
        </p:txBody>
      </p:sp>
    </p:spTree>
    <p:extLst>
      <p:ext uri="{BB962C8B-B14F-4D97-AF65-F5344CB8AC3E}">
        <p14:creationId xmlns:p14="http://schemas.microsoft.com/office/powerpoint/2010/main" val="936445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0399FD-5929-401E-ABBD-FD2272103BD5}"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A1AC4-B613-4A68-8090-8F5086BFA4F8}" type="slidenum">
              <a:rPr lang="en-US" smtClean="0"/>
              <a:t>‹#›</a:t>
            </a:fld>
            <a:endParaRPr lang="en-US"/>
          </a:p>
        </p:txBody>
      </p:sp>
    </p:spTree>
    <p:extLst>
      <p:ext uri="{BB962C8B-B14F-4D97-AF65-F5344CB8AC3E}">
        <p14:creationId xmlns:p14="http://schemas.microsoft.com/office/powerpoint/2010/main" val="2672916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0399FD-5929-401E-ABBD-FD2272103BD5}"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A1AC4-B613-4A68-8090-8F5086BFA4F8}" type="slidenum">
              <a:rPr lang="en-US" smtClean="0"/>
              <a:t>‹#›</a:t>
            </a:fld>
            <a:endParaRPr lang="en-US"/>
          </a:p>
        </p:txBody>
      </p:sp>
      <p:sp>
        <p:nvSpPr>
          <p:cNvPr id="13" name="TextBox 12"/>
          <p:cNvSpPr txBox="1"/>
          <p:nvPr/>
        </p:nvSpPr>
        <p:spPr>
          <a:xfrm>
            <a:off x="514351" y="89262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854812" y="292282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8032593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0399FD-5929-401E-ABBD-FD2272103BD5}"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A1AC4-B613-4A68-8090-8F5086BFA4F8}" type="slidenum">
              <a:rPr lang="en-US" smtClean="0"/>
              <a:t>‹#›</a:t>
            </a:fld>
            <a:endParaRPr lang="en-US"/>
          </a:p>
        </p:txBody>
      </p:sp>
    </p:spTree>
    <p:extLst>
      <p:ext uri="{BB962C8B-B14F-4D97-AF65-F5344CB8AC3E}">
        <p14:creationId xmlns:p14="http://schemas.microsoft.com/office/powerpoint/2010/main" val="21960238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210399FD-5929-401E-ABBD-FD2272103BD5}" type="datetimeFigureOut">
              <a:rPr lang="en-US" smtClean="0"/>
              <a:t>2/13/20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A1AC4-B613-4A68-8090-8F5086BFA4F8}" type="slidenum">
              <a:rPr lang="en-US" smtClean="0"/>
              <a:t>‹#›</a:t>
            </a:fld>
            <a:endParaRPr lang="en-US"/>
          </a:p>
        </p:txBody>
      </p:sp>
    </p:spTree>
    <p:extLst>
      <p:ext uri="{BB962C8B-B14F-4D97-AF65-F5344CB8AC3E}">
        <p14:creationId xmlns:p14="http://schemas.microsoft.com/office/powerpoint/2010/main" val="177167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ltLang="en-US"/>
          </a:p>
        </p:txBody>
      </p:sp>
      <p:sp>
        <p:nvSpPr>
          <p:cNvPr id="8" name="Footer Placeholder 7"/>
          <p:cNvSpPr>
            <a:spLocks noGrp="1"/>
          </p:cNvSpPr>
          <p:nvPr>
            <p:ph type="ftr" sz="quarter" idx="11"/>
          </p:nvPr>
        </p:nvSpPr>
        <p:spPr/>
        <p:txBody>
          <a:bodyPr/>
          <a:lstStyle>
            <a:lvl1pPr>
              <a:defRPr/>
            </a:lvl1pPr>
          </a:lstStyle>
          <a:p>
            <a:endParaRPr lang="es-ES" altLang="en-US"/>
          </a:p>
        </p:txBody>
      </p:sp>
      <p:sp>
        <p:nvSpPr>
          <p:cNvPr id="9" name="Slide Number Placeholder 8"/>
          <p:cNvSpPr>
            <a:spLocks noGrp="1"/>
          </p:cNvSpPr>
          <p:nvPr>
            <p:ph type="sldNum" sz="quarter" idx="12"/>
          </p:nvPr>
        </p:nvSpPr>
        <p:spPr/>
        <p:txBody>
          <a:bodyPr/>
          <a:lstStyle>
            <a:lvl1pPr>
              <a:defRPr/>
            </a:lvl1pPr>
          </a:lstStyle>
          <a:p>
            <a:fld id="{AE32107B-EC50-47E4-8999-3921EC020F8D}" type="slidenum">
              <a:rPr lang="es-ES" altLang="en-US"/>
              <a:pPr/>
              <a:t>‹#›</a:t>
            </a:fld>
            <a:endParaRPr lang="es-ES" altLang="en-US"/>
          </a:p>
        </p:txBody>
      </p:sp>
    </p:spTree>
    <p:extLst>
      <p:ext uri="{BB962C8B-B14F-4D97-AF65-F5344CB8AC3E}">
        <p14:creationId xmlns:p14="http://schemas.microsoft.com/office/powerpoint/2010/main" val="4061703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176999" y="4389286"/>
            <a:ext cx="2482596" cy="98530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210399FD-5929-401E-ABBD-FD2272103BD5}" type="datetimeFigureOut">
              <a:rPr lang="en-US" smtClean="0"/>
              <a:t>2/13/20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A1AC4-B613-4A68-8090-8F5086BFA4F8}" type="slidenum">
              <a:rPr lang="en-US" smtClean="0"/>
              <a:t>‹#›</a:t>
            </a:fld>
            <a:endParaRPr lang="en-US"/>
          </a:p>
        </p:txBody>
      </p:sp>
    </p:spTree>
    <p:extLst>
      <p:ext uri="{BB962C8B-B14F-4D97-AF65-F5344CB8AC3E}">
        <p14:creationId xmlns:p14="http://schemas.microsoft.com/office/powerpoint/2010/main" val="28637177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399FD-5929-401E-ABBD-FD2272103BD5}"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A1AC4-B613-4A68-8090-8F5086BFA4F8}" type="slidenum">
              <a:rPr lang="en-US" smtClean="0"/>
              <a:t>‹#›</a:t>
            </a:fld>
            <a:endParaRPr lang="en-US"/>
          </a:p>
        </p:txBody>
      </p:sp>
    </p:spTree>
    <p:extLst>
      <p:ext uri="{BB962C8B-B14F-4D97-AF65-F5344CB8AC3E}">
        <p14:creationId xmlns:p14="http://schemas.microsoft.com/office/powerpoint/2010/main" val="26314180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0399FD-5929-401E-ABBD-FD2272103BD5}"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A1AC4-B613-4A68-8090-8F5086BFA4F8}" type="slidenum">
              <a:rPr lang="en-US" smtClean="0"/>
              <a:t>‹#›</a:t>
            </a:fld>
            <a:endParaRPr lang="en-US"/>
          </a:p>
        </p:txBody>
      </p:sp>
    </p:spTree>
    <p:extLst>
      <p:ext uri="{BB962C8B-B14F-4D97-AF65-F5344CB8AC3E}">
        <p14:creationId xmlns:p14="http://schemas.microsoft.com/office/powerpoint/2010/main" val="18216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ltLang="en-US"/>
          </a:p>
        </p:txBody>
      </p:sp>
      <p:sp>
        <p:nvSpPr>
          <p:cNvPr id="4" name="Footer Placeholder 3"/>
          <p:cNvSpPr>
            <a:spLocks noGrp="1"/>
          </p:cNvSpPr>
          <p:nvPr>
            <p:ph type="ftr" sz="quarter" idx="11"/>
          </p:nvPr>
        </p:nvSpPr>
        <p:spPr/>
        <p:txBody>
          <a:bodyPr/>
          <a:lstStyle>
            <a:lvl1pPr>
              <a:defRPr/>
            </a:lvl1pPr>
          </a:lstStyle>
          <a:p>
            <a:endParaRPr lang="es-ES" altLang="en-US"/>
          </a:p>
        </p:txBody>
      </p:sp>
      <p:sp>
        <p:nvSpPr>
          <p:cNvPr id="5" name="Slide Number Placeholder 4"/>
          <p:cNvSpPr>
            <a:spLocks noGrp="1"/>
          </p:cNvSpPr>
          <p:nvPr>
            <p:ph type="sldNum" sz="quarter" idx="12"/>
          </p:nvPr>
        </p:nvSpPr>
        <p:spPr/>
        <p:txBody>
          <a:bodyPr/>
          <a:lstStyle>
            <a:lvl1pPr>
              <a:defRPr/>
            </a:lvl1pPr>
          </a:lstStyle>
          <a:p>
            <a:fld id="{54887DFA-B08C-49EC-8DC8-20F1CC9D4396}" type="slidenum">
              <a:rPr lang="es-ES" altLang="en-US"/>
              <a:pPr/>
              <a:t>‹#›</a:t>
            </a:fld>
            <a:endParaRPr lang="es-ES" altLang="en-US"/>
          </a:p>
        </p:txBody>
      </p:sp>
    </p:spTree>
    <p:extLst>
      <p:ext uri="{BB962C8B-B14F-4D97-AF65-F5344CB8AC3E}">
        <p14:creationId xmlns:p14="http://schemas.microsoft.com/office/powerpoint/2010/main" val="66862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ltLang="en-US"/>
          </a:p>
        </p:txBody>
      </p:sp>
      <p:sp>
        <p:nvSpPr>
          <p:cNvPr id="3" name="Footer Placeholder 2"/>
          <p:cNvSpPr>
            <a:spLocks noGrp="1"/>
          </p:cNvSpPr>
          <p:nvPr>
            <p:ph type="ftr" sz="quarter" idx="11"/>
          </p:nvPr>
        </p:nvSpPr>
        <p:spPr/>
        <p:txBody>
          <a:bodyPr/>
          <a:lstStyle>
            <a:lvl1pPr>
              <a:defRPr/>
            </a:lvl1pPr>
          </a:lstStyle>
          <a:p>
            <a:endParaRPr lang="es-ES" altLang="en-US"/>
          </a:p>
        </p:txBody>
      </p:sp>
      <p:sp>
        <p:nvSpPr>
          <p:cNvPr id="4" name="Slide Number Placeholder 3"/>
          <p:cNvSpPr>
            <a:spLocks noGrp="1"/>
          </p:cNvSpPr>
          <p:nvPr>
            <p:ph type="sldNum" sz="quarter" idx="12"/>
          </p:nvPr>
        </p:nvSpPr>
        <p:spPr/>
        <p:txBody>
          <a:bodyPr/>
          <a:lstStyle>
            <a:lvl1pPr>
              <a:defRPr/>
            </a:lvl1pPr>
          </a:lstStyle>
          <a:p>
            <a:fld id="{A1B48D8D-CFF4-484D-874F-07CAE07C1877}" type="slidenum">
              <a:rPr lang="es-ES" altLang="en-US"/>
              <a:pPr/>
              <a:t>‹#›</a:t>
            </a:fld>
            <a:endParaRPr lang="es-ES" altLang="en-US"/>
          </a:p>
        </p:txBody>
      </p:sp>
    </p:spTree>
    <p:extLst>
      <p:ext uri="{BB962C8B-B14F-4D97-AF65-F5344CB8AC3E}">
        <p14:creationId xmlns:p14="http://schemas.microsoft.com/office/powerpoint/2010/main" val="420798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8EF40E3F-CD9E-47B3-8866-28C1364355E0}" type="slidenum">
              <a:rPr lang="es-ES" altLang="en-US"/>
              <a:pPr/>
              <a:t>‹#›</a:t>
            </a:fld>
            <a:endParaRPr lang="es-ES" altLang="en-US"/>
          </a:p>
        </p:txBody>
      </p:sp>
    </p:spTree>
    <p:extLst>
      <p:ext uri="{BB962C8B-B14F-4D97-AF65-F5344CB8AC3E}">
        <p14:creationId xmlns:p14="http://schemas.microsoft.com/office/powerpoint/2010/main" val="98347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s-ES" altLang="en-US"/>
          </a:p>
        </p:txBody>
      </p:sp>
      <p:sp>
        <p:nvSpPr>
          <p:cNvPr id="6" name="Footer Placeholder 5"/>
          <p:cNvSpPr>
            <a:spLocks noGrp="1"/>
          </p:cNvSpPr>
          <p:nvPr>
            <p:ph type="ftr" sz="quarter" idx="11"/>
          </p:nvPr>
        </p:nvSpPr>
        <p:spPr/>
        <p:txBody>
          <a:bodyPr/>
          <a:lstStyle>
            <a:lvl1pPr>
              <a:defRPr/>
            </a:lvl1pPr>
          </a:lstStyle>
          <a:p>
            <a:endParaRPr lang="es-ES" altLang="en-US"/>
          </a:p>
        </p:txBody>
      </p:sp>
      <p:sp>
        <p:nvSpPr>
          <p:cNvPr id="7" name="Slide Number Placeholder 6"/>
          <p:cNvSpPr>
            <a:spLocks noGrp="1"/>
          </p:cNvSpPr>
          <p:nvPr>
            <p:ph type="sldNum" sz="quarter" idx="12"/>
          </p:nvPr>
        </p:nvSpPr>
        <p:spPr/>
        <p:txBody>
          <a:bodyPr/>
          <a:lstStyle>
            <a:lvl1pPr>
              <a:defRPr/>
            </a:lvl1pPr>
          </a:lstStyle>
          <a:p>
            <a:fld id="{E581CA75-FD68-48BD-9FA6-0C18825A6E4E}" type="slidenum">
              <a:rPr lang="es-ES" altLang="en-US"/>
              <a:pPr/>
              <a:t>‹#›</a:t>
            </a:fld>
            <a:endParaRPr lang="es-ES" altLang="en-US"/>
          </a:p>
        </p:txBody>
      </p:sp>
    </p:spTree>
    <p:extLst>
      <p:ext uri="{BB962C8B-B14F-4D97-AF65-F5344CB8AC3E}">
        <p14:creationId xmlns:p14="http://schemas.microsoft.com/office/powerpoint/2010/main" val="830451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6.jp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EE40C5B-CB28-45E0-B2BC-390573F3D696}"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8"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52400" y="630872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7725882-EADA-934C-9F33-684AABF807B8}"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pic>
        <p:nvPicPr>
          <p:cNvPr id="8" name="Picture 7">
            <a:extLst>
              <a:ext uri="{FF2B5EF4-FFF2-40B4-BE49-F238E27FC236}">
                <a16:creationId xmlns:a16="http://schemas.microsoft.com/office/drawing/2014/main" id="{A51C8302-C771-4FB2-AD24-5FBD3090F7F0}"/>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b="22577"/>
          <a:stretch/>
        </p:blipFill>
        <p:spPr>
          <a:xfrm>
            <a:off x="6248400" y="5546117"/>
            <a:ext cx="2576375" cy="1037245"/>
          </a:xfrm>
          <a:prstGeom prst="rect">
            <a:avLst/>
          </a:prstGeom>
          <a:solidFill>
            <a:schemeClr val="bg1"/>
          </a:solidFill>
        </p:spPr>
      </p:pic>
    </p:spTree>
    <p:extLst>
      <p:ext uri="{BB962C8B-B14F-4D97-AF65-F5344CB8AC3E}">
        <p14:creationId xmlns:p14="http://schemas.microsoft.com/office/powerpoint/2010/main" val="10508030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chemeClr val="dk1"/>
            </a:gs>
            <a:gs pos="100000">
              <a:schemeClr val="dk2"/>
            </a:gs>
          </a:gsLst>
          <a:lin ang="5400000" scaled="0"/>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73100" y="171450"/>
            <a:ext cx="7753350" cy="1123950"/>
          </a:xfrm>
          <a:prstGeom prst="rect">
            <a:avLst/>
          </a:prstGeom>
          <a:noFill/>
          <a:ln>
            <a:noFill/>
          </a:ln>
        </p:spPr>
        <p:txBody>
          <a:bodyPr spcFirstLastPara="1" wrap="square" lIns="92075" tIns="46025" rIns="92075" bIns="46025" anchor="b" anchorCtr="0">
            <a:noAutofit/>
          </a:bodyPr>
          <a:lstStyle>
            <a:lvl1pPr marR="0" lvl="0"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2075" tIns="46025" rIns="92075" bIns="46025" anchor="t" anchorCtr="0">
            <a:noAutofit/>
          </a:bodyPr>
          <a:lstStyle>
            <a:lvl1pPr marL="457200" marR="0" lvl="0" indent="-431800" algn="l" rtl="0">
              <a:spcBef>
                <a:spcPts val="640"/>
              </a:spcBef>
              <a:spcAft>
                <a:spcPts val="0"/>
              </a:spcAft>
              <a:buClr>
                <a:schemeClr val="accen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lt2"/>
              </a:buClr>
              <a:buSzPts val="2800"/>
              <a:buFont typeface="Times New Roman"/>
              <a:buChar char="•"/>
              <a:defRPr sz="2800" b="0" i="0" u="none" strike="noStrike" cap="none">
                <a:solidFill>
                  <a:schemeClr val="lt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2"/>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2"/>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2075" tIns="46025" rIns="92075" bIns="46025" anchor="ctr" anchorCtr="0">
            <a:noAutofit/>
          </a:bodyPr>
          <a:lstStyle>
            <a:lvl1pPr marR="0" lvl="0" algn="l" rtl="0">
              <a:spcBef>
                <a:spcPts val="0"/>
              </a:spcBef>
              <a:spcAft>
                <a:spcPts val="0"/>
              </a:spcAft>
              <a:buSzPts val="1400"/>
              <a:buNone/>
              <a:defRPr sz="1400" b="0" i="0" u="none" strike="noStrike" cap="none">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2075" tIns="46025" rIns="92075" bIns="46025" anchor="ctr" anchorCtr="0">
            <a:noAutofit/>
          </a:bodyPr>
          <a:lstStyle>
            <a:lvl1pPr marR="0" lvl="0" algn="ctr" rtl="0">
              <a:spcBef>
                <a:spcPts val="0"/>
              </a:spcBef>
              <a:spcAft>
                <a:spcPts val="0"/>
              </a:spcAft>
              <a:buSzPts val="1400"/>
              <a:buNone/>
              <a:defRPr sz="1400" b="0" i="0" u="none" strike="noStrike" cap="none">
                <a:solidFill>
                  <a:schemeClr val="lt1"/>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spcBef>
                <a:spcPts val="0"/>
              </a:spcBef>
              <a:spcAft>
                <a:spcPts val="0"/>
              </a:spcAft>
              <a:buNone/>
              <a:defRPr sz="1400" b="0" i="0" u="none" strike="noStrike" cap="none">
                <a:solidFill>
                  <a:schemeClr val="lt1"/>
                </a:solidFill>
                <a:latin typeface="Times New Roman"/>
                <a:ea typeface="Times New Roman"/>
                <a:cs typeface="Times New Roman"/>
                <a:sym typeface="Times New Roman"/>
              </a:defRPr>
            </a:lvl1pPr>
            <a:lvl2pPr marL="0" marR="0" lvl="1" indent="0" algn="r" rtl="0">
              <a:spcBef>
                <a:spcPts val="0"/>
              </a:spcBef>
              <a:spcAft>
                <a:spcPts val="0"/>
              </a:spcAft>
              <a:buNone/>
              <a:defRPr sz="1400" b="0" i="0" u="none" strike="noStrike" cap="none">
                <a:solidFill>
                  <a:schemeClr val="lt1"/>
                </a:solidFill>
                <a:latin typeface="Times New Roman"/>
                <a:ea typeface="Times New Roman"/>
                <a:cs typeface="Times New Roman"/>
                <a:sym typeface="Times New Roman"/>
              </a:defRPr>
            </a:lvl2pPr>
            <a:lvl3pPr marL="0" marR="0" lvl="2" indent="0" algn="r" rtl="0">
              <a:spcBef>
                <a:spcPts val="0"/>
              </a:spcBef>
              <a:spcAft>
                <a:spcPts val="0"/>
              </a:spcAft>
              <a:buNone/>
              <a:defRPr sz="1400" b="0" i="0" u="none" strike="noStrike" cap="none">
                <a:solidFill>
                  <a:schemeClr val="lt1"/>
                </a:solidFill>
                <a:latin typeface="Times New Roman"/>
                <a:ea typeface="Times New Roman"/>
                <a:cs typeface="Times New Roman"/>
                <a:sym typeface="Times New Roman"/>
              </a:defRPr>
            </a:lvl3pPr>
            <a:lvl4pPr marL="0" marR="0" lvl="3" indent="0" algn="r" rtl="0">
              <a:spcBef>
                <a:spcPts val="0"/>
              </a:spcBef>
              <a:spcAft>
                <a:spcPts val="0"/>
              </a:spcAft>
              <a:buNone/>
              <a:defRPr sz="1400" b="0" i="0" u="none" strike="noStrike" cap="none">
                <a:solidFill>
                  <a:schemeClr val="lt1"/>
                </a:solidFill>
                <a:latin typeface="Times New Roman"/>
                <a:ea typeface="Times New Roman"/>
                <a:cs typeface="Times New Roman"/>
                <a:sym typeface="Times New Roman"/>
              </a:defRPr>
            </a:lvl4pPr>
            <a:lvl5pPr marL="0" marR="0" lvl="4" indent="0" algn="r" rtl="0">
              <a:spcBef>
                <a:spcPts val="0"/>
              </a:spcBef>
              <a:spcAft>
                <a:spcPts val="0"/>
              </a:spcAft>
              <a:buNone/>
              <a:defRPr sz="1400" b="0" i="0" u="none" strike="noStrike" cap="none">
                <a:solidFill>
                  <a:schemeClr val="lt1"/>
                </a:solidFill>
                <a:latin typeface="Times New Roman"/>
                <a:ea typeface="Times New Roman"/>
                <a:cs typeface="Times New Roman"/>
                <a:sym typeface="Times New Roman"/>
              </a:defRPr>
            </a:lvl5pPr>
            <a:lvl6pPr marL="0" marR="0" lvl="5" indent="0" algn="r" rtl="0">
              <a:spcBef>
                <a:spcPts val="0"/>
              </a:spcBef>
              <a:spcAft>
                <a:spcPts val="0"/>
              </a:spcAft>
              <a:buNone/>
              <a:defRPr sz="1400" b="0" i="0" u="none" strike="noStrike" cap="none">
                <a:solidFill>
                  <a:schemeClr val="lt1"/>
                </a:solidFill>
                <a:latin typeface="Times New Roman"/>
                <a:ea typeface="Times New Roman"/>
                <a:cs typeface="Times New Roman"/>
                <a:sym typeface="Times New Roman"/>
              </a:defRPr>
            </a:lvl6pPr>
            <a:lvl7pPr marL="0" marR="0" lvl="6" indent="0" algn="r" rtl="0">
              <a:spcBef>
                <a:spcPts val="0"/>
              </a:spcBef>
              <a:spcAft>
                <a:spcPts val="0"/>
              </a:spcAft>
              <a:buNone/>
              <a:defRPr sz="1400" b="0" i="0" u="none" strike="noStrike" cap="none">
                <a:solidFill>
                  <a:schemeClr val="lt1"/>
                </a:solidFill>
                <a:latin typeface="Times New Roman"/>
                <a:ea typeface="Times New Roman"/>
                <a:cs typeface="Times New Roman"/>
                <a:sym typeface="Times New Roman"/>
              </a:defRPr>
            </a:lvl7pPr>
            <a:lvl8pPr marL="0" marR="0" lvl="7" indent="0" algn="r" rtl="0">
              <a:spcBef>
                <a:spcPts val="0"/>
              </a:spcBef>
              <a:spcAft>
                <a:spcPts val="0"/>
              </a:spcAft>
              <a:buNone/>
              <a:defRPr sz="1400" b="0" i="0" u="none" strike="noStrike" cap="none">
                <a:solidFill>
                  <a:schemeClr val="lt1"/>
                </a:solidFill>
                <a:latin typeface="Times New Roman"/>
                <a:ea typeface="Times New Roman"/>
                <a:cs typeface="Times New Roman"/>
                <a:sym typeface="Times New Roman"/>
              </a:defRPr>
            </a:lvl8pPr>
            <a:lvl9pPr marL="0" marR="0" lvl="8" indent="0" algn="r" rtl="0">
              <a:spcBef>
                <a:spcPts val="0"/>
              </a:spcBef>
              <a:spcAft>
                <a:spcPts val="0"/>
              </a:spcAft>
              <a:buNone/>
              <a:defRPr sz="14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1"/>
          <p:cNvGrpSpPr/>
          <p:nvPr/>
        </p:nvGrpSpPr>
        <p:grpSpPr>
          <a:xfrm>
            <a:off x="0" y="1447800"/>
            <a:ext cx="8382000" cy="304800"/>
            <a:chOff x="0" y="912"/>
            <a:chExt cx="5280" cy="192"/>
          </a:xfrm>
        </p:grpSpPr>
        <p:sp>
          <p:nvSpPr>
            <p:cNvPr id="16" name="Google Shape;16;p1"/>
            <p:cNvSpPr/>
            <p:nvPr/>
          </p:nvSpPr>
          <p:spPr>
            <a:xfrm>
              <a:off x="0" y="912"/>
              <a:ext cx="5280" cy="192"/>
            </a:xfrm>
            <a:prstGeom prst="rect">
              <a:avLst/>
            </a:prstGeom>
            <a:gradFill>
              <a:gsLst>
                <a:gs pos="0">
                  <a:schemeClr val="accent1"/>
                </a:gs>
                <a:gs pos="100000">
                  <a:schemeClr val="lt2"/>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7" name="Google Shape;17;p1"/>
            <p:cNvSpPr/>
            <p:nvPr/>
          </p:nvSpPr>
          <p:spPr>
            <a:xfrm>
              <a:off x="2748" y="912"/>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8" name="Google Shape;18;p1"/>
            <p:cNvSpPr/>
            <p:nvPr/>
          </p:nvSpPr>
          <p:spPr>
            <a:xfrm>
              <a:off x="3132" y="912"/>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9" name="Google Shape;19;p1"/>
            <p:cNvSpPr/>
            <p:nvPr/>
          </p:nvSpPr>
          <p:spPr>
            <a:xfrm>
              <a:off x="3492" y="912"/>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0" name="Google Shape;20;p1"/>
            <p:cNvSpPr/>
            <p:nvPr/>
          </p:nvSpPr>
          <p:spPr>
            <a:xfrm>
              <a:off x="3822" y="912"/>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1" name="Google Shape;21;p1"/>
            <p:cNvSpPr/>
            <p:nvPr/>
          </p:nvSpPr>
          <p:spPr>
            <a:xfrm>
              <a:off x="4104" y="912"/>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2" name="Google Shape;22;p1"/>
            <p:cNvSpPr/>
            <p:nvPr/>
          </p:nvSpPr>
          <p:spPr>
            <a:xfrm>
              <a:off x="4368" y="912"/>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3" name="Google Shape;23;p1"/>
            <p:cNvSpPr/>
            <p:nvPr/>
          </p:nvSpPr>
          <p:spPr>
            <a:xfrm>
              <a:off x="4800" y="912"/>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4" name="Google Shape;24;p1"/>
            <p:cNvSpPr/>
            <p:nvPr/>
          </p:nvSpPr>
          <p:spPr>
            <a:xfrm>
              <a:off x="4602" y="912"/>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5" name="Google Shape;25;p1"/>
            <p:cNvSpPr/>
            <p:nvPr/>
          </p:nvSpPr>
          <p:spPr>
            <a:xfrm>
              <a:off x="4962" y="912"/>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6" name="Google Shape;26;p1"/>
            <p:cNvSpPr/>
            <p:nvPr/>
          </p:nvSpPr>
          <p:spPr>
            <a:xfrm>
              <a:off x="5094" y="912"/>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27" name="Google Shape;27;p1"/>
            <p:cNvSpPr/>
            <p:nvPr/>
          </p:nvSpPr>
          <p:spPr>
            <a:xfrm>
              <a:off x="5196" y="912"/>
              <a:ext cx="36" cy="192"/>
            </a:xfrm>
            <a:prstGeom prst="rect">
              <a:avLst/>
            </a:prstGeom>
            <a:gradFill>
              <a:gsLst>
                <a:gs pos="0">
                  <a:schemeClr val="dk1"/>
                </a:gs>
                <a:gs pos="100000">
                  <a:schemeClr val="dk2"/>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spTree>
    <p:extLst>
      <p:ext uri="{BB962C8B-B14F-4D97-AF65-F5344CB8AC3E}">
        <p14:creationId xmlns:p14="http://schemas.microsoft.com/office/powerpoint/2010/main" val="1560503597"/>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400" cap="all" baseline="0">
                <a:solidFill>
                  <a:schemeClr val="accent1">
                    <a:lumMod val="50000"/>
                  </a:schemeClr>
                </a:solidFill>
              </a:defRPr>
            </a:lvl1pPr>
          </a:lstStyle>
          <a:p>
            <a:fld id="{210399FD-5929-401E-ABBD-FD2272103BD5}" type="datetimeFigureOut">
              <a:rPr lang="en-US" smtClean="0"/>
              <a:t>2/13/20</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4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400" cap="all" baseline="0">
                <a:solidFill>
                  <a:schemeClr val="accent1">
                    <a:lumMod val="50000"/>
                  </a:schemeClr>
                </a:solidFill>
              </a:defRPr>
            </a:lvl1pPr>
          </a:lstStyle>
          <a:p>
            <a:fld id="{B0CA1AC4-B613-4A68-8090-8F5086BFA4F8}" type="slidenum">
              <a:rPr lang="en-US" smtClean="0"/>
              <a:t>‹#›</a:t>
            </a:fld>
            <a:endParaRPr lang="en-US"/>
          </a:p>
        </p:txBody>
      </p:sp>
    </p:spTree>
    <p:extLst>
      <p:ext uri="{BB962C8B-B14F-4D97-AF65-F5344CB8AC3E}">
        <p14:creationId xmlns:p14="http://schemas.microsoft.com/office/powerpoint/2010/main" val="318802239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3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39.xml"/><Relationship Id="rId5" Type="http://schemas.openxmlformats.org/officeDocument/2006/relationships/image" Target="../media/image15.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39.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39.xml"/><Relationship Id="rId5" Type="http://schemas.openxmlformats.org/officeDocument/2006/relationships/image" Target="../media/image20.jp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39.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37.xm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14" name="Rectangle 166"/>
          <p:cNvSpPr>
            <a:spLocks noGrp="1" noChangeArrowheads="1"/>
          </p:cNvSpPr>
          <p:nvPr>
            <p:ph type="subTitle" idx="1"/>
          </p:nvPr>
        </p:nvSpPr>
        <p:spPr>
          <a:xfrm>
            <a:off x="611560" y="188640"/>
            <a:ext cx="8136706" cy="550863"/>
          </a:xfrm>
        </p:spPr>
        <p:txBody>
          <a:bodyPr/>
          <a:lstStyle/>
          <a:p>
            <a:pPr>
              <a:lnSpc>
                <a:spcPct val="90000"/>
              </a:lnSpc>
            </a:pPr>
            <a:r>
              <a:rPr lang="es-ES" altLang="en-US" sz="4800" b="1" dirty="0"/>
              <a:t>Tampa </a:t>
            </a:r>
            <a:r>
              <a:rPr lang="es-ES" altLang="en-US" sz="4800" b="1" dirty="0" err="1"/>
              <a:t>Alumnae</a:t>
            </a:r>
            <a:r>
              <a:rPr lang="es-ES" altLang="en-US" sz="4800" b="1" dirty="0"/>
              <a:t> </a:t>
            </a:r>
            <a:r>
              <a:rPr lang="es-ES" altLang="en-US" sz="4800" b="1" dirty="0" err="1"/>
              <a:t>Chapter</a:t>
            </a:r>
            <a:endParaRPr lang="es-ES" altLang="en-US" sz="4800" b="1" dirty="0"/>
          </a:p>
          <a:p>
            <a:pPr>
              <a:lnSpc>
                <a:spcPct val="90000"/>
              </a:lnSpc>
            </a:pPr>
            <a:r>
              <a:rPr lang="es-ES" altLang="en-US" sz="4000" b="1" i="1" dirty="0"/>
              <a:t>2019-2020</a:t>
            </a:r>
          </a:p>
        </p:txBody>
      </p:sp>
      <p:pic>
        <p:nvPicPr>
          <p:cNvPr id="5" name="Picture 4"/>
          <p:cNvPicPr>
            <a:picLocks noChangeAspect="1"/>
          </p:cNvPicPr>
          <p:nvPr/>
        </p:nvPicPr>
        <p:blipFill>
          <a:blip r:embed="rId4"/>
          <a:stretch>
            <a:fillRect/>
          </a:stretch>
        </p:blipFill>
        <p:spPr>
          <a:xfrm>
            <a:off x="3342402" y="1988840"/>
            <a:ext cx="2675021" cy="1752600"/>
          </a:xfrm>
          <a:prstGeom prst="rect">
            <a:avLst/>
          </a:prstGeom>
        </p:spPr>
      </p:pic>
    </p:spTree>
    <p:extLst>
      <p:ext uri="{BB962C8B-B14F-4D97-AF65-F5344CB8AC3E}">
        <p14:creationId xmlns:p14="http://schemas.microsoft.com/office/powerpoint/2010/main" val="1148083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US" sz="2400" b="1" dirty="0"/>
              <a:t>President’s Message</a:t>
            </a:r>
            <a:br>
              <a:rPr lang="en-US" sz="2400" b="1" dirty="0"/>
            </a:br>
            <a:r>
              <a:rPr lang="en-US" sz="2400" b="1" dirty="0"/>
              <a:t>“</a:t>
            </a:r>
            <a:r>
              <a:rPr lang="en-US" sz="2400" b="1" i="1" dirty="0"/>
              <a:t>Leading with Sisterly Love”</a:t>
            </a:r>
          </a:p>
        </p:txBody>
      </p:sp>
      <p:sp>
        <p:nvSpPr>
          <p:cNvPr id="4" name="TextBox 3">
            <a:extLst>
              <a:ext uri="{FF2B5EF4-FFF2-40B4-BE49-F238E27FC236}">
                <a16:creationId xmlns:a16="http://schemas.microsoft.com/office/drawing/2014/main" id="{C5165CC9-2F7B-4F4A-BEED-8DC31778380D}"/>
              </a:ext>
            </a:extLst>
          </p:cNvPr>
          <p:cNvSpPr txBox="1"/>
          <p:nvPr/>
        </p:nvSpPr>
        <p:spPr>
          <a:xfrm>
            <a:off x="498376" y="1340768"/>
            <a:ext cx="8147248" cy="4524315"/>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MIT Updates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February’s mock electronic voting</a:t>
            </a:r>
          </a:p>
          <a:p>
            <a:endParaRPr lang="en-US" sz="1600" dirty="0"/>
          </a:p>
          <a:p>
            <a:endParaRPr lang="en-US" sz="1600" dirty="0"/>
          </a:p>
          <a:p>
            <a:endParaRPr lang="en-US" sz="1600" dirty="0"/>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r>
              <a:rPr lang="en-US" sz="1600" dirty="0"/>
              <a:t>	</a:t>
            </a:r>
          </a:p>
          <a:p>
            <a:pPr lvl="2"/>
            <a:endParaRPr lang="en-US" sz="1600" b="1" dirty="0"/>
          </a:p>
          <a:p>
            <a:endParaRPr lang="en-US" sz="1600" b="1" dirty="0"/>
          </a:p>
          <a:p>
            <a:pPr lvl="1"/>
            <a:endParaRPr lang="en-US" sz="1600" dirty="0"/>
          </a:p>
          <a:p>
            <a:pPr marL="742950" lvl="1" indent="-285750">
              <a:buFont typeface="Arial" panose="020B0604020202020204" pitchFamily="34" charset="0"/>
              <a:buChar char="•"/>
            </a:pPr>
            <a:endParaRPr lang="en-US" sz="1600" b="1" dirty="0"/>
          </a:p>
          <a:p>
            <a:endParaRPr lang="en-US" sz="1600" b="1" dirty="0"/>
          </a:p>
          <a:p>
            <a:pPr marL="285750" indent="-285750">
              <a:buFont typeface="Arial" panose="020B0604020202020204" pitchFamily="34" charset="0"/>
              <a:buChar char="•"/>
            </a:pPr>
            <a:endParaRPr lang="en-US" sz="1600" b="1" dirty="0"/>
          </a:p>
          <a:p>
            <a:endParaRPr lang="en-US" sz="1600" b="1" dirty="0"/>
          </a:p>
        </p:txBody>
      </p:sp>
    </p:spTree>
    <p:extLst>
      <p:ext uri="{BB962C8B-B14F-4D97-AF65-F5344CB8AC3E}">
        <p14:creationId xmlns:p14="http://schemas.microsoft.com/office/powerpoint/2010/main" val="71331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A8CDCA-EC58-40B4-9F17-A7B613A32F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0" name="Freeform 11">
            <a:extLst>
              <a:ext uri="{FF2B5EF4-FFF2-40B4-BE49-F238E27FC236}">
                <a16:creationId xmlns:a16="http://schemas.microsoft.com/office/drawing/2014/main" id="{DBC44137-B240-488D-B88F-9D266FACA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2" name="Freeform 13">
            <a:extLst>
              <a:ext uri="{FF2B5EF4-FFF2-40B4-BE49-F238E27FC236}">
                <a16:creationId xmlns:a16="http://schemas.microsoft.com/office/drawing/2014/main" id="{70FFA344-365C-4944-848F-8B966C33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 name="Freeform 25">
            <a:extLst>
              <a:ext uri="{FF2B5EF4-FFF2-40B4-BE49-F238E27FC236}">
                <a16:creationId xmlns:a16="http://schemas.microsoft.com/office/drawing/2014/main" id="{D73EBEE6-2E8A-47F3-ADCA-5C0A95C36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14">
            <a:extLst>
              <a:ext uri="{FF2B5EF4-FFF2-40B4-BE49-F238E27FC236}">
                <a16:creationId xmlns:a16="http://schemas.microsoft.com/office/drawing/2014/main" id="{47525714-3E1C-46F0-A17D-D3BE3D221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8" name="5-Point Star 24">
            <a:extLst>
              <a:ext uri="{FF2B5EF4-FFF2-40B4-BE49-F238E27FC236}">
                <a16:creationId xmlns:a16="http://schemas.microsoft.com/office/drawing/2014/main" id="{B178D758-A5E1-416F-9966-F7173047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2" name="Freeform: Shape 21">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4"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7258" y="3748085"/>
            <a:ext cx="189483"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A4188DB-E8E9-AD4E-8B66-689E20073DA9}"/>
              </a:ext>
            </a:extLst>
          </p:cNvPr>
          <p:cNvSpPr>
            <a:spLocks noGrp="1"/>
          </p:cNvSpPr>
          <p:nvPr>
            <p:ph type="title"/>
          </p:nvPr>
        </p:nvSpPr>
        <p:spPr>
          <a:xfrm>
            <a:off x="913805" y="1044250"/>
            <a:ext cx="7381181" cy="2703835"/>
          </a:xfrm>
        </p:spPr>
        <p:txBody>
          <a:bodyPr vert="horz" lIns="91440" tIns="45720" rIns="91440" bIns="45720" rtlCol="0" anchor="b">
            <a:normAutofit fontScale="90000"/>
          </a:bodyPr>
          <a:lstStyle/>
          <a:p>
            <a:pPr algn="ctr"/>
            <a:r>
              <a:rPr lang="en-US" sz="5200" dirty="0"/>
              <a:t>VOTING PRESENTATION:</a:t>
            </a:r>
            <a:br>
              <a:rPr lang="en-US" sz="5200" dirty="0"/>
            </a:br>
            <a:br>
              <a:rPr lang="en-US" sz="5200" dirty="0"/>
            </a:br>
            <a:r>
              <a:rPr lang="en-US" sz="5200" dirty="0"/>
              <a:t>HOW DO I VOTE USING election runner ?</a:t>
            </a:r>
          </a:p>
        </p:txBody>
      </p:sp>
      <p:sp>
        <p:nvSpPr>
          <p:cNvPr id="4" name="TextBox 3">
            <a:extLst>
              <a:ext uri="{FF2B5EF4-FFF2-40B4-BE49-F238E27FC236}">
                <a16:creationId xmlns:a16="http://schemas.microsoft.com/office/drawing/2014/main" id="{8DBD7507-B529-5940-BAC2-25AA76672966}"/>
              </a:ext>
            </a:extLst>
          </p:cNvPr>
          <p:cNvSpPr txBox="1"/>
          <p:nvPr/>
        </p:nvSpPr>
        <p:spPr>
          <a:xfrm>
            <a:off x="3619580" y="2503275"/>
            <a:ext cx="1828800" cy="1828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Impact" panose="020B0806030902050204"/>
              <a:ea typeface="+mn-ea"/>
              <a:cs typeface="+mn-cs"/>
            </a:endParaRPr>
          </a:p>
        </p:txBody>
      </p:sp>
      <p:sp>
        <p:nvSpPr>
          <p:cNvPr id="5" name="TextBox 4">
            <a:extLst>
              <a:ext uri="{FF2B5EF4-FFF2-40B4-BE49-F238E27FC236}">
                <a16:creationId xmlns:a16="http://schemas.microsoft.com/office/drawing/2014/main" id="{41AC4577-2406-CE48-95D8-158F6DACBCDD}"/>
              </a:ext>
            </a:extLst>
          </p:cNvPr>
          <p:cNvSpPr txBox="1"/>
          <p:nvPr/>
        </p:nvSpPr>
        <p:spPr>
          <a:xfrm>
            <a:off x="3619580" y="2503275"/>
            <a:ext cx="1828800" cy="1828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Impact" panose="020B0806030902050204"/>
              <a:ea typeface="+mn-ea"/>
              <a:cs typeface="+mn-cs"/>
            </a:endParaRPr>
          </a:p>
        </p:txBody>
      </p:sp>
      <p:sp>
        <p:nvSpPr>
          <p:cNvPr id="6" name="TextBox 5">
            <a:extLst>
              <a:ext uri="{FF2B5EF4-FFF2-40B4-BE49-F238E27FC236}">
                <a16:creationId xmlns:a16="http://schemas.microsoft.com/office/drawing/2014/main" id="{BD6A0D29-2F07-FE47-B7A4-5693E7E8CAB9}"/>
              </a:ext>
            </a:extLst>
          </p:cNvPr>
          <p:cNvSpPr txBox="1"/>
          <p:nvPr/>
        </p:nvSpPr>
        <p:spPr>
          <a:xfrm>
            <a:off x="3094805" y="4607883"/>
            <a:ext cx="314387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Impact" panose="020B0806030902050204"/>
                <a:ea typeface="+mn-ea"/>
                <a:cs typeface="+mn-cs"/>
              </a:rPr>
              <a:t>TAMPA ALUMNAE CHAPTER</a:t>
            </a:r>
          </a:p>
        </p:txBody>
      </p:sp>
    </p:spTree>
    <p:extLst>
      <p:ext uri="{BB962C8B-B14F-4D97-AF65-F5344CB8AC3E}">
        <p14:creationId xmlns:p14="http://schemas.microsoft.com/office/powerpoint/2010/main" val="342686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1AB8A88-A60F-421C-9564-D5A7639EA5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3" name="Rectangle 22">
            <a:extLst>
              <a:ext uri="{FF2B5EF4-FFF2-40B4-BE49-F238E27FC236}">
                <a16:creationId xmlns:a16="http://schemas.microsoft.com/office/drawing/2014/main" id="{832D3A04-3120-4CF3-8F9E-6DCF218BA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BAD949A5-CE43-264A-BDE3-BA78D76D4020}"/>
              </a:ext>
            </a:extLst>
          </p:cNvPr>
          <p:cNvPicPr>
            <a:picLocks noChangeAspect="1"/>
          </p:cNvPicPr>
          <p:nvPr/>
        </p:nvPicPr>
        <p:blipFill>
          <a:blip r:embed="rId4"/>
          <a:stretch>
            <a:fillRect/>
          </a:stretch>
        </p:blipFill>
        <p:spPr>
          <a:xfrm>
            <a:off x="4921841" y="1443880"/>
            <a:ext cx="3508054" cy="3508054"/>
          </a:xfrm>
          <a:prstGeom prst="rect">
            <a:avLst/>
          </a:prstGeom>
          <a:ln>
            <a:noFill/>
          </a:ln>
        </p:spPr>
      </p:pic>
      <p:sp>
        <p:nvSpPr>
          <p:cNvPr id="25" name="Freeform 9">
            <a:extLst>
              <a:ext uri="{FF2B5EF4-FFF2-40B4-BE49-F238E27FC236}">
                <a16:creationId xmlns:a16="http://schemas.microsoft.com/office/drawing/2014/main" id="{98D68143-E11F-49D9-A842-E52CB4364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7" name="Rectangle 26">
            <a:extLst>
              <a:ext uri="{FF2B5EF4-FFF2-40B4-BE49-F238E27FC236}">
                <a16:creationId xmlns:a16="http://schemas.microsoft.com/office/drawing/2014/main" id="{70D81F57-CC57-46AD-86A2-54F697BD5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14348" y="570231"/>
            <a:ext cx="3717956" cy="1146825"/>
          </a:xfrm>
        </p:spPr>
        <p:txBody>
          <a:bodyPr>
            <a:noAutofit/>
          </a:bodyPr>
          <a:lstStyle/>
          <a:p>
            <a:pPr algn="r"/>
            <a:br>
              <a:rPr lang="en-US" sz="4000" dirty="0">
                <a:solidFill>
                  <a:schemeClr val="bg1"/>
                </a:solidFill>
                <a:latin typeface="Impact" panose="020B0806030902050204" pitchFamily="34" charset="0"/>
              </a:rPr>
            </a:br>
            <a:r>
              <a:rPr lang="en-US" sz="4000" dirty="0">
                <a:solidFill>
                  <a:schemeClr val="bg1"/>
                </a:solidFill>
                <a:latin typeface="Impact" panose="020B0806030902050204" pitchFamily="34" charset="0"/>
              </a:rPr>
              <a:t> access the voting website </a:t>
            </a:r>
          </a:p>
        </p:txBody>
      </p:sp>
      <p:sp>
        <p:nvSpPr>
          <p:cNvPr id="3" name="Content Placeholder 2"/>
          <p:cNvSpPr>
            <a:spLocks noGrp="1"/>
          </p:cNvSpPr>
          <p:nvPr>
            <p:ph sz="quarter" idx="13"/>
          </p:nvPr>
        </p:nvSpPr>
        <p:spPr>
          <a:xfrm>
            <a:off x="73269" y="2573013"/>
            <a:ext cx="4467547" cy="3446103"/>
          </a:xfrm>
        </p:spPr>
        <p:txBody>
          <a:bodyPr>
            <a:noAutofit/>
          </a:bodyPr>
          <a:lstStyle/>
          <a:p>
            <a:pPr>
              <a:lnSpc>
                <a:spcPct val="110000"/>
              </a:lnSpc>
              <a:spcBef>
                <a:spcPts val="0"/>
              </a:spcBef>
              <a:spcAft>
                <a:spcPts val="600"/>
              </a:spcAft>
            </a:pPr>
            <a:r>
              <a:rPr lang="en-US" sz="1600" b="1" dirty="0">
                <a:solidFill>
                  <a:schemeClr val="bg1"/>
                </a:solidFill>
                <a:latin typeface="Arial" panose="020B0604020202020204" pitchFamily="34" charset="0"/>
                <a:cs typeface="Arial" panose="020B0604020202020204" pitchFamily="34" charset="0"/>
              </a:rPr>
              <a:t>Access the voting website using the provided </a:t>
            </a:r>
            <a:r>
              <a:rPr lang="en-US" sz="1600" b="1" u="sng" dirty="0" err="1">
                <a:solidFill>
                  <a:schemeClr val="bg1"/>
                </a:solidFill>
                <a:latin typeface="Arial" panose="020B0604020202020204" pitchFamily="34" charset="0"/>
                <a:cs typeface="Arial" panose="020B0604020202020204" pitchFamily="34" charset="0"/>
              </a:rPr>
              <a:t>qr</a:t>
            </a:r>
            <a:r>
              <a:rPr lang="en-US" sz="1600" b="1" u="sng" dirty="0">
                <a:solidFill>
                  <a:schemeClr val="bg1"/>
                </a:solidFill>
                <a:latin typeface="Arial" panose="020B0604020202020204" pitchFamily="34" charset="0"/>
                <a:cs typeface="Arial" panose="020B0604020202020204" pitchFamily="34" charset="0"/>
              </a:rPr>
              <a:t> code</a:t>
            </a:r>
            <a:r>
              <a:rPr lang="en-US" sz="1600" b="1" dirty="0">
                <a:solidFill>
                  <a:schemeClr val="bg1"/>
                </a:solidFill>
                <a:latin typeface="Arial" panose="020B0604020202020204" pitchFamily="34" charset="0"/>
                <a:cs typeface="Arial" panose="020B0604020202020204" pitchFamily="34" charset="0"/>
              </a:rPr>
              <a:t>.</a:t>
            </a:r>
          </a:p>
          <a:p>
            <a:pPr>
              <a:lnSpc>
                <a:spcPct val="110000"/>
              </a:lnSpc>
              <a:spcBef>
                <a:spcPts val="0"/>
              </a:spcBef>
              <a:spcAft>
                <a:spcPts val="600"/>
              </a:spcAft>
            </a:pPr>
            <a:endParaRPr lang="en-US" sz="1600" b="1" dirty="0">
              <a:solidFill>
                <a:schemeClr val="bg1"/>
              </a:solidFill>
              <a:latin typeface="Arial" panose="020B0604020202020204" pitchFamily="34" charset="0"/>
              <a:cs typeface="Arial" panose="020B0604020202020204" pitchFamily="34" charset="0"/>
            </a:endParaRPr>
          </a:p>
          <a:p>
            <a:pPr>
              <a:lnSpc>
                <a:spcPct val="110000"/>
              </a:lnSpc>
              <a:spcBef>
                <a:spcPts val="0"/>
              </a:spcBef>
            </a:pPr>
            <a:r>
              <a:rPr lang="en-US" sz="1600" b="1" dirty="0">
                <a:solidFill>
                  <a:schemeClr val="bg1"/>
                </a:solidFill>
                <a:latin typeface="Arial" panose="020B0604020202020204" pitchFamily="34" charset="0"/>
                <a:cs typeface="Arial" panose="020B0604020202020204" pitchFamily="34" charset="0"/>
              </a:rPr>
              <a:t>A web browser will appear with a link  displayed.</a:t>
            </a:r>
          </a:p>
          <a:p>
            <a:pPr marL="0" indent="0">
              <a:lnSpc>
                <a:spcPct val="110000"/>
              </a:lnSpc>
              <a:spcBef>
                <a:spcPts val="0"/>
              </a:spcBef>
              <a:buNone/>
            </a:pPr>
            <a:r>
              <a:rPr lang="en-US" sz="1600" b="1" dirty="0">
                <a:solidFill>
                  <a:schemeClr val="bg1"/>
                </a:solidFill>
                <a:latin typeface="Arial" panose="020B0604020202020204" pitchFamily="34" charset="0"/>
                <a:cs typeface="Arial" panose="020B0604020202020204" pitchFamily="34" charset="0"/>
              </a:rPr>
              <a:t> </a:t>
            </a:r>
          </a:p>
          <a:p>
            <a:pPr>
              <a:lnSpc>
                <a:spcPct val="110000"/>
              </a:lnSpc>
              <a:spcBef>
                <a:spcPts val="0"/>
              </a:spcBef>
              <a:spcAft>
                <a:spcPts val="600"/>
              </a:spcAft>
            </a:pPr>
            <a:r>
              <a:rPr lang="en-US" sz="1600" b="1" dirty="0">
                <a:solidFill>
                  <a:schemeClr val="bg1"/>
                </a:solidFill>
                <a:latin typeface="Arial" panose="020B0604020202020204" pitchFamily="34" charset="0"/>
                <a:cs typeface="Arial" panose="020B0604020202020204" pitchFamily="34" charset="0"/>
              </a:rPr>
              <a:t>Click on the link to access the </a:t>
            </a:r>
          </a:p>
          <a:p>
            <a:pPr marL="0" indent="0">
              <a:lnSpc>
                <a:spcPct val="110000"/>
              </a:lnSpc>
              <a:spcBef>
                <a:spcPts val="0"/>
              </a:spcBef>
              <a:spcAft>
                <a:spcPts val="600"/>
              </a:spcAft>
              <a:buNone/>
            </a:pPr>
            <a:r>
              <a:rPr lang="en-US" sz="1600" b="1" i="1" dirty="0">
                <a:solidFill>
                  <a:schemeClr val="bg1"/>
                </a:solidFill>
                <a:latin typeface="Arial" panose="020B0604020202020204" pitchFamily="34" charset="0"/>
                <a:cs typeface="Arial" panose="020B0604020202020204" pitchFamily="34" charset="0"/>
              </a:rPr>
              <a:t>    </a:t>
            </a:r>
            <a:r>
              <a:rPr lang="en-US" sz="1600" b="1" i="1" u="sng" dirty="0">
                <a:solidFill>
                  <a:schemeClr val="bg1"/>
                </a:solidFill>
                <a:latin typeface="Arial" panose="020B0604020202020204" pitchFamily="34" charset="0"/>
                <a:cs typeface="Arial" panose="020B0604020202020204" pitchFamily="34" charset="0"/>
              </a:rPr>
              <a:t>DSTTA Membership Intake</a:t>
            </a:r>
            <a:r>
              <a:rPr lang="en-US" sz="1600" b="1" i="1"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login     </a:t>
            </a:r>
          </a:p>
          <a:p>
            <a:pPr marL="0" indent="0">
              <a:lnSpc>
                <a:spcPct val="110000"/>
              </a:lnSpc>
              <a:spcBef>
                <a:spcPts val="0"/>
              </a:spcBef>
              <a:spcAft>
                <a:spcPts val="600"/>
              </a:spcAft>
              <a:buNone/>
            </a:pPr>
            <a:r>
              <a:rPr lang="en-US" sz="1600" b="1" dirty="0">
                <a:solidFill>
                  <a:schemeClr val="bg1"/>
                </a:solidFill>
                <a:latin typeface="Arial" panose="020B0604020202020204" pitchFamily="34" charset="0"/>
                <a:cs typeface="Arial" panose="020B0604020202020204" pitchFamily="34" charset="0"/>
              </a:rPr>
              <a:t>     page.</a:t>
            </a:r>
          </a:p>
          <a:p>
            <a:pPr marL="0" indent="0">
              <a:lnSpc>
                <a:spcPct val="110000"/>
              </a:lnSpc>
              <a:spcBef>
                <a:spcPts val="0"/>
              </a:spcBef>
              <a:spcAft>
                <a:spcPts val="600"/>
              </a:spcAft>
              <a:buNone/>
            </a:pPr>
            <a:endParaRPr lang="en-US" sz="1600" b="1" dirty="0">
              <a:solidFill>
                <a:schemeClr val="bg1"/>
              </a:solidFill>
              <a:latin typeface="Arial" panose="020B0604020202020204" pitchFamily="34" charset="0"/>
              <a:cs typeface="Arial" panose="020B0604020202020204" pitchFamily="34" charset="0"/>
            </a:endParaRPr>
          </a:p>
          <a:p>
            <a:pPr>
              <a:lnSpc>
                <a:spcPct val="110000"/>
              </a:lnSpc>
              <a:spcBef>
                <a:spcPts val="0"/>
              </a:spcBef>
              <a:spcAft>
                <a:spcPts val="600"/>
              </a:spcAft>
            </a:pPr>
            <a:r>
              <a:rPr lang="en-US" sz="1600" b="1" dirty="0">
                <a:solidFill>
                  <a:schemeClr val="bg1"/>
                </a:solidFill>
                <a:latin typeface="Arial" panose="020B0604020202020204" pitchFamily="34" charset="0"/>
                <a:cs typeface="Arial" panose="020B0604020202020204" pitchFamily="34" charset="0"/>
              </a:rPr>
              <a:t>Use the personalized login information to access the ballot. </a:t>
            </a:r>
          </a:p>
        </p:txBody>
      </p:sp>
    </p:spTree>
    <p:extLst>
      <p:ext uri="{BB962C8B-B14F-4D97-AF65-F5344CB8AC3E}">
        <p14:creationId xmlns:p14="http://schemas.microsoft.com/office/powerpoint/2010/main" val="4032295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AB8A88-A60F-421C-9564-D5A7639EA5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Rectangle 11">
            <a:extLst>
              <a:ext uri="{FF2B5EF4-FFF2-40B4-BE49-F238E27FC236}">
                <a16:creationId xmlns:a16="http://schemas.microsoft.com/office/drawing/2014/main" id="{832D3A04-3120-4CF3-8F9E-6DCF218BA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84964"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5" name="Content Placeholder 3"/>
          <p:cNvPicPr/>
          <p:nvPr/>
        </p:nvPicPr>
        <p:blipFill rotWithShape="1">
          <a:blip r:embed="rId4">
            <a:extLst>
              <a:ext uri="{28A0092B-C50C-407E-A947-70E740481C1C}">
                <a14:useLocalDpi xmlns:a14="http://schemas.microsoft.com/office/drawing/2010/main" val="0"/>
              </a:ext>
            </a:extLst>
          </a:blip>
          <a:srcRect l="28788" t="52946" r="26622" b="-1365"/>
          <a:stretch/>
        </p:blipFill>
        <p:spPr bwMode="auto">
          <a:xfrm>
            <a:off x="4921841" y="1902747"/>
            <a:ext cx="3508054" cy="2590320"/>
          </a:xfrm>
          <a:prstGeom prst="rect">
            <a:avLst/>
          </a:prstGeom>
          <a:ln>
            <a:noFill/>
          </a:ln>
          <a:extLst>
            <a:ext uri="{53640926-AAD7-44D8-BBD7-CCE9431645EC}">
              <a14:shadowObscured xmlns:a14="http://schemas.microsoft.com/office/drawing/2010/main"/>
            </a:ext>
          </a:extLst>
        </p:spPr>
      </p:pic>
      <p:sp>
        <p:nvSpPr>
          <p:cNvPr id="14" name="Freeform 9">
            <a:extLst>
              <a:ext uri="{FF2B5EF4-FFF2-40B4-BE49-F238E27FC236}">
                <a16:creationId xmlns:a16="http://schemas.microsoft.com/office/drawing/2014/main" id="{98D68143-E11F-49D9-A842-E52CB4364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47" y="0"/>
            <a:ext cx="8829967"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70D81F57-CC57-46AD-86A2-54F697BD5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7080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14349" y="690479"/>
            <a:ext cx="3717956" cy="1146825"/>
          </a:xfrm>
        </p:spPr>
        <p:txBody>
          <a:bodyPr>
            <a:noAutofit/>
          </a:bodyPr>
          <a:lstStyle/>
          <a:p>
            <a:pPr algn="r"/>
            <a:r>
              <a:rPr lang="en-US" sz="4000" dirty="0">
                <a:solidFill>
                  <a:schemeClr val="bg1"/>
                </a:solidFill>
                <a:latin typeface="Impact" panose="020B0806030902050204" pitchFamily="34" charset="0"/>
              </a:rPr>
              <a:t>      LOGIN TO ELECTION RUNNER </a:t>
            </a:r>
          </a:p>
        </p:txBody>
      </p:sp>
      <p:sp>
        <p:nvSpPr>
          <p:cNvPr id="3" name="Content Placeholder 2"/>
          <p:cNvSpPr>
            <a:spLocks noGrp="1"/>
          </p:cNvSpPr>
          <p:nvPr>
            <p:ph sz="quarter" idx="13"/>
          </p:nvPr>
        </p:nvSpPr>
        <p:spPr>
          <a:xfrm>
            <a:off x="158433" y="2063395"/>
            <a:ext cx="4310087" cy="3446103"/>
          </a:xfrm>
        </p:spPr>
        <p:txBody>
          <a:bodyPr>
            <a:normAutofit/>
          </a:bodyPr>
          <a:lstStyle/>
          <a:p>
            <a:pPr>
              <a:lnSpc>
                <a:spcPct val="110000"/>
              </a:lnSpc>
              <a:spcBef>
                <a:spcPts val="0"/>
              </a:spcBef>
            </a:pPr>
            <a:r>
              <a:rPr lang="en-US" sz="1600" b="1" dirty="0">
                <a:solidFill>
                  <a:schemeClr val="bg1"/>
                </a:solidFill>
                <a:latin typeface="Arial" panose="020B0604020202020204" pitchFamily="34" charset="0"/>
                <a:cs typeface="Arial" panose="020B0604020202020204" pitchFamily="34" charset="0"/>
              </a:rPr>
              <a:t>Use the personalized login information provided at check-in to access the ballot.  </a:t>
            </a:r>
          </a:p>
          <a:p>
            <a:pPr>
              <a:lnSpc>
                <a:spcPct val="110000"/>
              </a:lnSpc>
              <a:spcBef>
                <a:spcPts val="0"/>
              </a:spcBef>
            </a:pPr>
            <a:endParaRPr lang="en-US" sz="1600" b="1" dirty="0">
              <a:solidFill>
                <a:schemeClr val="bg1"/>
              </a:solidFill>
              <a:latin typeface="Arial" panose="020B0604020202020204" pitchFamily="34" charset="0"/>
              <a:cs typeface="Arial" panose="020B0604020202020204" pitchFamily="34" charset="0"/>
            </a:endParaRPr>
          </a:p>
          <a:p>
            <a:pPr>
              <a:lnSpc>
                <a:spcPct val="110000"/>
              </a:lnSpc>
              <a:spcBef>
                <a:spcPts val="0"/>
              </a:spcBef>
            </a:pPr>
            <a:r>
              <a:rPr lang="en-US" sz="1600" b="1" dirty="0">
                <a:solidFill>
                  <a:schemeClr val="bg1"/>
                </a:solidFill>
                <a:latin typeface="Arial" panose="020B0604020202020204" pitchFamily="34" charset="0"/>
                <a:cs typeface="Arial" panose="020B0604020202020204" pitchFamily="34" charset="0"/>
              </a:rPr>
              <a:t>login information is case sensitive.</a:t>
            </a:r>
          </a:p>
          <a:p>
            <a:pPr marL="0" indent="0">
              <a:lnSpc>
                <a:spcPct val="110000"/>
              </a:lnSpc>
              <a:spcBef>
                <a:spcPts val="0"/>
              </a:spcBef>
              <a:buNone/>
            </a:pPr>
            <a:endParaRPr lang="en-US" sz="1600" b="1"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buNone/>
            </a:pPr>
            <a:endParaRPr lang="en-US" sz="1700" b="1" dirty="0">
              <a:solidFill>
                <a:schemeClr val="bg1"/>
              </a:solidFill>
              <a:latin typeface="Arial" panose="020B0604020202020204" pitchFamily="34" charset="0"/>
              <a:cs typeface="Arial" panose="020B0604020202020204" pitchFamily="34" charset="0"/>
            </a:endParaRPr>
          </a:p>
          <a:p>
            <a:pPr marL="0" indent="0" algn="ctr">
              <a:lnSpc>
                <a:spcPct val="110000"/>
              </a:lnSpc>
              <a:spcBef>
                <a:spcPts val="0"/>
              </a:spcBef>
              <a:buNone/>
            </a:pPr>
            <a:r>
              <a:rPr lang="en-US" sz="1700" b="1" i="1" dirty="0">
                <a:solidFill>
                  <a:schemeClr val="bg1"/>
                </a:solidFill>
                <a:latin typeface="Arial" panose="020B0604020202020204" pitchFamily="34" charset="0"/>
                <a:cs typeface="Arial" panose="020B0604020202020204" pitchFamily="34" charset="0"/>
              </a:rPr>
              <a:t>Raise your hand if there are any issues accessing the ballot!</a:t>
            </a:r>
          </a:p>
        </p:txBody>
      </p:sp>
    </p:spTree>
    <p:extLst>
      <p:ext uri="{BB962C8B-B14F-4D97-AF65-F5344CB8AC3E}">
        <p14:creationId xmlns:p14="http://schemas.microsoft.com/office/powerpoint/2010/main" val="3379369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997" y="1304458"/>
            <a:ext cx="2494987" cy="2901781"/>
          </a:xfrm>
        </p:spPr>
        <p:txBody>
          <a:bodyPr vert="horz" lIns="91440" tIns="45720" rIns="91440" bIns="45720" rtlCol="0" anchor="b">
            <a:normAutofit/>
          </a:bodyPr>
          <a:lstStyle/>
          <a:p>
            <a:pPr algn="r"/>
            <a:r>
              <a:rPr lang="en-US" sz="3100" dirty="0"/>
              <a:t>VOTING PRESENTATION:     	</a:t>
            </a:r>
            <a:br>
              <a:rPr lang="en-US" sz="3100" dirty="0"/>
            </a:br>
            <a:r>
              <a:rPr lang="en-US" sz="4000" dirty="0"/>
              <a:t>sample ballot</a:t>
            </a:r>
          </a:p>
        </p:txBody>
      </p:sp>
      <p:sp>
        <p:nvSpPr>
          <p:cNvPr id="5" name="TextBox 4">
            <a:extLst>
              <a:ext uri="{FF2B5EF4-FFF2-40B4-BE49-F238E27FC236}">
                <a16:creationId xmlns:a16="http://schemas.microsoft.com/office/drawing/2014/main" id="{C9053E38-7CA0-724F-AA86-7EE9B72A2629}"/>
              </a:ext>
            </a:extLst>
          </p:cNvPr>
          <p:cNvSpPr txBox="1"/>
          <p:nvPr/>
        </p:nvSpPr>
        <p:spPr>
          <a:xfrm>
            <a:off x="3807362" y="277321"/>
            <a:ext cx="4989167"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SAMPLE Membership Intake Ballot A</a:t>
            </a:r>
          </a:p>
        </p:txBody>
      </p:sp>
      <p:sp>
        <p:nvSpPr>
          <p:cNvPr id="6" name="TextBox 5">
            <a:extLst>
              <a:ext uri="{FF2B5EF4-FFF2-40B4-BE49-F238E27FC236}">
                <a16:creationId xmlns:a16="http://schemas.microsoft.com/office/drawing/2014/main" id="{1EEA9E07-047B-5543-9D16-997E0E7B542A}"/>
              </a:ext>
            </a:extLst>
          </p:cNvPr>
          <p:cNvSpPr txBox="1"/>
          <p:nvPr/>
        </p:nvSpPr>
        <p:spPr>
          <a:xfrm>
            <a:off x="3904718" y="737135"/>
            <a:ext cx="4877363"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MUST select </a:t>
            </a:r>
            <a:r>
              <a:rPr kumimoji="0" lang="en-US" sz="1600" b="1" i="0" u="sng" strike="noStrike" kern="1200" cap="none" spc="0" normalizeH="0" baseline="0" noProof="0" dirty="0">
                <a:ln>
                  <a:noFill/>
                </a:ln>
                <a:solidFill>
                  <a:srgbClr val="B80E0F"/>
                </a:solidFill>
                <a:effectLst/>
                <a:uLnTx/>
                <a:uFillTx/>
                <a:latin typeface="Arial" panose="020B0604020202020204" pitchFamily="34" charset="0"/>
                <a:ea typeface="+mn-ea"/>
                <a:cs typeface="Arial" panose="020B0604020202020204" pitchFamily="34" charset="0"/>
              </a:rPr>
              <a:t>Yes</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a:t>
            </a:r>
            <a:r>
              <a:rPr kumimoji="0" lang="en-US" sz="1600" b="1" i="0" u="sng" strike="noStrike" kern="1200" cap="none" spc="0" normalizeH="0" baseline="0" noProof="0" dirty="0">
                <a:ln>
                  <a:noFill/>
                </a:ln>
                <a:solidFill>
                  <a:srgbClr val="B80E0F"/>
                </a:solidFill>
                <a:effectLst/>
                <a:uLnTx/>
                <a:uFillTx/>
                <a:latin typeface="Arial" panose="020B0604020202020204" pitchFamily="34" charset="0"/>
                <a:ea typeface="+mn-ea"/>
                <a:cs typeface="Arial" panose="020B0604020202020204" pitchFamily="34" charset="0"/>
              </a:rPr>
              <a:t>No</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 EACH applicant in order for your ballot to be submitted.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Applicants may receive a maximum of 100 overall points.  The maximum for each category is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Scholastic Achievement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   Letter of Recommendation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   Leadership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Public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Interview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9" name="Content Placeholder 3">
            <a:extLst>
              <a:ext uri="{FF2B5EF4-FFF2-40B4-BE49-F238E27FC236}">
                <a16:creationId xmlns:a16="http://schemas.microsoft.com/office/drawing/2014/main" id="{932E182F-90FE-7D4A-9AC0-B6BD5736C8F7}"/>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58561" y="3607835"/>
            <a:ext cx="4504547" cy="2681956"/>
          </a:xfrm>
          <a:prstGeom prst="rect">
            <a:avLst/>
          </a:prstGeom>
        </p:spPr>
      </p:pic>
    </p:spTree>
    <p:extLst>
      <p:ext uri="{BB962C8B-B14F-4D97-AF65-F5344CB8AC3E}">
        <p14:creationId xmlns:p14="http://schemas.microsoft.com/office/powerpoint/2010/main" val="76417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6EA5558-6F13-4315-B59F-DAA05A6EB0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1">
            <a:extLst>
              <a:ext uri="{FF2B5EF4-FFF2-40B4-BE49-F238E27FC236}">
                <a16:creationId xmlns:a16="http://schemas.microsoft.com/office/drawing/2014/main" id="{F11EF67E-A76B-4908-8CBC-824BC0E8D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5" name="Freeform 13">
            <a:extLst>
              <a:ext uri="{FF2B5EF4-FFF2-40B4-BE49-F238E27FC236}">
                <a16:creationId xmlns:a16="http://schemas.microsoft.com/office/drawing/2014/main" id="{D14104DC-0846-4DC0-92E6-1EEBE1EE7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25">
            <a:extLst>
              <a:ext uri="{FF2B5EF4-FFF2-40B4-BE49-F238E27FC236}">
                <a16:creationId xmlns:a16="http://schemas.microsoft.com/office/drawing/2014/main" id="{C8E240AA-819B-40E3-92F6-95A21067E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14">
            <a:extLst>
              <a:ext uri="{FF2B5EF4-FFF2-40B4-BE49-F238E27FC236}">
                <a16:creationId xmlns:a16="http://schemas.microsoft.com/office/drawing/2014/main" id="{ECAE88C9-DE01-4326-8D88-50215123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1" name="5-Point Star 24">
            <a:extLst>
              <a:ext uri="{FF2B5EF4-FFF2-40B4-BE49-F238E27FC236}">
                <a16:creationId xmlns:a16="http://schemas.microsoft.com/office/drawing/2014/main" id="{7E7FD8B2-7738-4D90-8464-083682300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3F863DE6-F8B9-4464-8C6F-AC4A8F84AC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5" name="Rectangle 24">
            <a:extLst>
              <a:ext uri="{FF2B5EF4-FFF2-40B4-BE49-F238E27FC236}">
                <a16:creationId xmlns:a16="http://schemas.microsoft.com/office/drawing/2014/main" id="{E778BED4-89C1-43B5-A5F5-EFEBD4C1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itle 1"/>
          <p:cNvSpPr>
            <a:spLocks noGrp="1"/>
          </p:cNvSpPr>
          <p:nvPr>
            <p:ph type="title"/>
          </p:nvPr>
        </p:nvSpPr>
        <p:spPr>
          <a:xfrm>
            <a:off x="345088" y="1301568"/>
            <a:ext cx="2485664" cy="2912732"/>
          </a:xfrm>
        </p:spPr>
        <p:txBody>
          <a:bodyPr vert="horz" lIns="91440" tIns="45720" rIns="91440" bIns="45720" rtlCol="0" anchor="b">
            <a:normAutofit/>
          </a:bodyPr>
          <a:lstStyle/>
          <a:p>
            <a:pPr algn="r"/>
            <a:r>
              <a:rPr lang="en-US" sz="3100" dirty="0"/>
              <a:t>VOTING PRESENTATION:</a:t>
            </a:r>
            <a:br>
              <a:rPr lang="en-US" sz="3100" dirty="0"/>
            </a:br>
            <a:br>
              <a:rPr lang="en-US" sz="3100" dirty="0"/>
            </a:br>
            <a:r>
              <a:rPr lang="en-US" sz="3100" dirty="0"/>
              <a:t>    </a:t>
            </a:r>
            <a:r>
              <a:rPr lang="en-US" sz="4000" dirty="0"/>
              <a:t>Candidate Profiles</a:t>
            </a:r>
          </a:p>
        </p:txBody>
      </p:sp>
      <p:sp>
        <p:nvSpPr>
          <p:cNvPr id="27" name="Rectangle 26">
            <a:extLst>
              <a:ext uri="{FF2B5EF4-FFF2-40B4-BE49-F238E27FC236}">
                <a16:creationId xmlns:a16="http://schemas.microsoft.com/office/drawing/2014/main" id="{007D710E-8B64-4F83-B179-368E734A8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7303D09-B760-47C1-86EB-207889482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Freeform 8">
            <a:extLst>
              <a:ext uri="{FF2B5EF4-FFF2-40B4-BE49-F238E27FC236}">
                <a16:creationId xmlns:a16="http://schemas.microsoft.com/office/drawing/2014/main" id="{4D9AF3B8-ABD3-49D3-BDDA-FCF6FF1171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3" name="Rectangle 32">
            <a:extLst>
              <a:ext uri="{FF2B5EF4-FFF2-40B4-BE49-F238E27FC236}">
                <a16:creationId xmlns:a16="http://schemas.microsoft.com/office/drawing/2014/main" id="{FD8499D7-6DA0-4AF9-88AF-884440B3B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6" name="Content Placeholder 3"/>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085439" y="3504315"/>
            <a:ext cx="4456591" cy="2728787"/>
          </a:xfrm>
          <a:prstGeom prst="rect">
            <a:avLst/>
          </a:prstGeom>
        </p:spPr>
      </p:pic>
      <p:pic>
        <p:nvPicPr>
          <p:cNvPr id="4" name="Content Placeholder 3"/>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4081793" y="628219"/>
            <a:ext cx="4504547" cy="2681956"/>
          </a:xfrm>
          <a:prstGeom prst="rect">
            <a:avLst/>
          </a:prstGeom>
        </p:spPr>
      </p:pic>
      <p:sp>
        <p:nvSpPr>
          <p:cNvPr id="3" name="Oval 2">
            <a:extLst>
              <a:ext uri="{FF2B5EF4-FFF2-40B4-BE49-F238E27FC236}">
                <a16:creationId xmlns:a16="http://schemas.microsoft.com/office/drawing/2014/main" id="{49B34908-7E15-1246-A3B3-44269EF291DA}"/>
              </a:ext>
            </a:extLst>
          </p:cNvPr>
          <p:cNvSpPr/>
          <p:nvPr/>
        </p:nvSpPr>
        <p:spPr>
          <a:xfrm>
            <a:off x="4036216" y="675847"/>
            <a:ext cx="1756712" cy="4568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5" name="Oval 4">
            <a:extLst>
              <a:ext uri="{FF2B5EF4-FFF2-40B4-BE49-F238E27FC236}">
                <a16:creationId xmlns:a16="http://schemas.microsoft.com/office/drawing/2014/main" id="{431D3693-ABD2-F647-B165-6246AB51CF10}"/>
              </a:ext>
            </a:extLst>
          </p:cNvPr>
          <p:cNvSpPr/>
          <p:nvPr/>
        </p:nvSpPr>
        <p:spPr>
          <a:xfrm>
            <a:off x="6965313" y="4410221"/>
            <a:ext cx="1508446" cy="2769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cxnSp>
        <p:nvCxnSpPr>
          <p:cNvPr id="7" name="Straight Arrow Connector 6">
            <a:extLst>
              <a:ext uri="{FF2B5EF4-FFF2-40B4-BE49-F238E27FC236}">
                <a16:creationId xmlns:a16="http://schemas.microsoft.com/office/drawing/2014/main" id="{56544E16-0848-4645-8F3F-0D6132F24CAA}"/>
              </a:ext>
            </a:extLst>
          </p:cNvPr>
          <p:cNvCxnSpPr>
            <a:cxnSpLocks/>
            <a:stCxn id="3" idx="6"/>
          </p:cNvCxnSpPr>
          <p:nvPr/>
        </p:nvCxnSpPr>
        <p:spPr>
          <a:xfrm>
            <a:off x="5792928" y="904286"/>
            <a:ext cx="10292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0BA255D-C296-934A-8DD8-7DC4F341720C}"/>
              </a:ext>
            </a:extLst>
          </p:cNvPr>
          <p:cNvCxnSpPr>
            <a:cxnSpLocks/>
          </p:cNvCxnSpPr>
          <p:nvPr/>
        </p:nvCxnSpPr>
        <p:spPr>
          <a:xfrm>
            <a:off x="7701410" y="4687019"/>
            <a:ext cx="0" cy="521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37AFC80-AE39-F444-89BA-FB7C813F89A6}"/>
              </a:ext>
            </a:extLst>
          </p:cNvPr>
          <p:cNvSpPr txBox="1"/>
          <p:nvPr/>
        </p:nvSpPr>
        <p:spPr>
          <a:xfrm>
            <a:off x="6774698" y="767573"/>
            <a:ext cx="2172777"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CANDIDATE NAME</a:t>
            </a:r>
          </a:p>
        </p:txBody>
      </p:sp>
      <p:sp>
        <p:nvSpPr>
          <p:cNvPr id="35" name="TextBox 34">
            <a:extLst>
              <a:ext uri="{FF2B5EF4-FFF2-40B4-BE49-F238E27FC236}">
                <a16:creationId xmlns:a16="http://schemas.microsoft.com/office/drawing/2014/main" id="{EBCA2923-0100-1142-9FA1-3FEF786F9F63}"/>
              </a:ext>
            </a:extLst>
          </p:cNvPr>
          <p:cNvSpPr txBox="1"/>
          <p:nvPr/>
        </p:nvSpPr>
        <p:spPr>
          <a:xfrm>
            <a:off x="6622866" y="5286433"/>
            <a:ext cx="217277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TOTAL ASSESSMENT SCORE</a:t>
            </a:r>
          </a:p>
        </p:txBody>
      </p:sp>
    </p:spTree>
    <p:extLst>
      <p:ext uri="{BB962C8B-B14F-4D97-AF65-F5344CB8AC3E}">
        <p14:creationId xmlns:p14="http://schemas.microsoft.com/office/powerpoint/2010/main" val="256988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6EA5558-6F13-4315-B59F-DAA05A6EB0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1">
            <a:extLst>
              <a:ext uri="{FF2B5EF4-FFF2-40B4-BE49-F238E27FC236}">
                <a16:creationId xmlns:a16="http://schemas.microsoft.com/office/drawing/2014/main" id="{F11EF67E-A76B-4908-8CBC-824BC0E8D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5" name="Freeform 13">
            <a:extLst>
              <a:ext uri="{FF2B5EF4-FFF2-40B4-BE49-F238E27FC236}">
                <a16:creationId xmlns:a16="http://schemas.microsoft.com/office/drawing/2014/main" id="{D14104DC-0846-4DC0-92E6-1EEBE1EE7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25">
            <a:extLst>
              <a:ext uri="{FF2B5EF4-FFF2-40B4-BE49-F238E27FC236}">
                <a16:creationId xmlns:a16="http://schemas.microsoft.com/office/drawing/2014/main" id="{C8E240AA-819B-40E3-92F6-95A21067E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14">
            <a:extLst>
              <a:ext uri="{FF2B5EF4-FFF2-40B4-BE49-F238E27FC236}">
                <a16:creationId xmlns:a16="http://schemas.microsoft.com/office/drawing/2014/main" id="{ECAE88C9-DE01-4326-8D88-50215123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1" name="5-Point Star 24">
            <a:extLst>
              <a:ext uri="{FF2B5EF4-FFF2-40B4-BE49-F238E27FC236}">
                <a16:creationId xmlns:a16="http://schemas.microsoft.com/office/drawing/2014/main" id="{7E7FD8B2-7738-4D90-8464-083682300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3F863DE6-F8B9-4464-8C6F-AC4A8F84AC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5" name="Rectangle 24">
            <a:extLst>
              <a:ext uri="{FF2B5EF4-FFF2-40B4-BE49-F238E27FC236}">
                <a16:creationId xmlns:a16="http://schemas.microsoft.com/office/drawing/2014/main" id="{E778BED4-89C1-43B5-A5F5-EFEBD4C1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itle 1"/>
          <p:cNvSpPr>
            <a:spLocks noGrp="1"/>
          </p:cNvSpPr>
          <p:nvPr>
            <p:ph type="title"/>
          </p:nvPr>
        </p:nvSpPr>
        <p:spPr>
          <a:xfrm>
            <a:off x="345088" y="1301568"/>
            <a:ext cx="2485664" cy="2912732"/>
          </a:xfrm>
        </p:spPr>
        <p:txBody>
          <a:bodyPr vert="horz" lIns="91440" tIns="45720" rIns="91440" bIns="45720" rtlCol="0" anchor="b">
            <a:normAutofit/>
          </a:bodyPr>
          <a:lstStyle/>
          <a:p>
            <a:pPr algn="r"/>
            <a:r>
              <a:rPr lang="en-US" sz="3100" dirty="0"/>
              <a:t>VOTING PRESENTATION:</a:t>
            </a:r>
            <a:br>
              <a:rPr lang="en-US" sz="3100" dirty="0"/>
            </a:br>
            <a:br>
              <a:rPr lang="en-US" sz="3100" dirty="0"/>
            </a:br>
            <a:r>
              <a:rPr lang="en-US" sz="3100" dirty="0"/>
              <a:t>    </a:t>
            </a:r>
            <a:r>
              <a:rPr lang="en-US" sz="4000" dirty="0"/>
              <a:t>Selection Made</a:t>
            </a:r>
          </a:p>
        </p:txBody>
      </p:sp>
      <p:sp>
        <p:nvSpPr>
          <p:cNvPr id="27" name="Rectangle 26">
            <a:extLst>
              <a:ext uri="{FF2B5EF4-FFF2-40B4-BE49-F238E27FC236}">
                <a16:creationId xmlns:a16="http://schemas.microsoft.com/office/drawing/2014/main" id="{007D710E-8B64-4F83-B179-368E734A8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7303D09-B760-47C1-86EB-207889482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Freeform 8">
            <a:extLst>
              <a:ext uri="{FF2B5EF4-FFF2-40B4-BE49-F238E27FC236}">
                <a16:creationId xmlns:a16="http://schemas.microsoft.com/office/drawing/2014/main" id="{4D9AF3B8-ABD3-49D3-BDDA-FCF6FF1171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3" name="Rectangle 32">
            <a:extLst>
              <a:ext uri="{FF2B5EF4-FFF2-40B4-BE49-F238E27FC236}">
                <a16:creationId xmlns:a16="http://schemas.microsoft.com/office/drawing/2014/main" id="{FD8499D7-6DA0-4AF9-88AF-884440B3B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10" name="Content Placeholder 3">
            <a:extLst>
              <a:ext uri="{FF2B5EF4-FFF2-40B4-BE49-F238E27FC236}">
                <a16:creationId xmlns:a16="http://schemas.microsoft.com/office/drawing/2014/main" id="{2052857E-C1F7-6A47-8062-201D006FB9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8727" y="1565130"/>
            <a:ext cx="4631078" cy="3008354"/>
          </a:xfrm>
          <a:prstGeom prst="rect">
            <a:avLst/>
          </a:prstGeom>
        </p:spPr>
      </p:pic>
      <p:sp>
        <p:nvSpPr>
          <p:cNvPr id="37" name="Oval 36">
            <a:extLst>
              <a:ext uri="{FF2B5EF4-FFF2-40B4-BE49-F238E27FC236}">
                <a16:creationId xmlns:a16="http://schemas.microsoft.com/office/drawing/2014/main" id="{C8090CB8-F64A-1F4C-BDE5-D36E00DC3950}"/>
              </a:ext>
            </a:extLst>
          </p:cNvPr>
          <p:cNvSpPr/>
          <p:nvPr/>
        </p:nvSpPr>
        <p:spPr>
          <a:xfrm>
            <a:off x="3991829" y="3185785"/>
            <a:ext cx="1185242" cy="10908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cxnSp>
        <p:nvCxnSpPr>
          <p:cNvPr id="39" name="Straight Arrow Connector 38">
            <a:extLst>
              <a:ext uri="{FF2B5EF4-FFF2-40B4-BE49-F238E27FC236}">
                <a16:creationId xmlns:a16="http://schemas.microsoft.com/office/drawing/2014/main" id="{BCFD7107-6AE2-D34C-91E5-FE25CCC5E647}"/>
              </a:ext>
            </a:extLst>
          </p:cNvPr>
          <p:cNvCxnSpPr>
            <a:cxnSpLocks/>
            <a:stCxn id="37" idx="6"/>
          </p:cNvCxnSpPr>
          <p:nvPr/>
        </p:nvCxnSpPr>
        <p:spPr>
          <a:xfrm flipV="1">
            <a:off x="5177071" y="3711132"/>
            <a:ext cx="1439873" cy="20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84E84BB-8FC1-EF49-A625-6154F5179BE2}"/>
              </a:ext>
            </a:extLst>
          </p:cNvPr>
          <p:cNvSpPr txBox="1"/>
          <p:nvPr/>
        </p:nvSpPr>
        <p:spPr>
          <a:xfrm>
            <a:off x="6540254" y="3561612"/>
            <a:ext cx="2172777"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CHOOSE YES OR NO</a:t>
            </a:r>
          </a:p>
        </p:txBody>
      </p:sp>
    </p:spTree>
    <p:extLst>
      <p:ext uri="{BB962C8B-B14F-4D97-AF65-F5344CB8AC3E}">
        <p14:creationId xmlns:p14="http://schemas.microsoft.com/office/powerpoint/2010/main" val="383012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62" y="766692"/>
            <a:ext cx="7797662" cy="1151965"/>
          </a:xfrm>
        </p:spPr>
        <p:txBody>
          <a:bodyPr>
            <a:normAutofit/>
          </a:bodyPr>
          <a:lstStyle/>
          <a:p>
            <a:r>
              <a:rPr lang="en-US" sz="4000" dirty="0">
                <a:latin typeface="Impact" panose="020B0806030902050204" pitchFamily="34" charset="0"/>
              </a:rPr>
              <a:t>Submit the Vote</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00012" y="2479988"/>
            <a:ext cx="4981776" cy="2260242"/>
          </a:xfrm>
        </p:spPr>
      </p:pic>
    </p:spTree>
    <p:extLst>
      <p:ext uri="{BB962C8B-B14F-4D97-AF65-F5344CB8AC3E}">
        <p14:creationId xmlns:p14="http://schemas.microsoft.com/office/powerpoint/2010/main" val="237983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6EA5558-6F13-4315-B59F-DAA05A6EB0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1">
            <a:extLst>
              <a:ext uri="{FF2B5EF4-FFF2-40B4-BE49-F238E27FC236}">
                <a16:creationId xmlns:a16="http://schemas.microsoft.com/office/drawing/2014/main" id="{F11EF67E-A76B-4908-8CBC-824BC0E8D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5" name="Freeform 13">
            <a:extLst>
              <a:ext uri="{FF2B5EF4-FFF2-40B4-BE49-F238E27FC236}">
                <a16:creationId xmlns:a16="http://schemas.microsoft.com/office/drawing/2014/main" id="{D14104DC-0846-4DC0-92E6-1EEBE1EE7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25">
            <a:extLst>
              <a:ext uri="{FF2B5EF4-FFF2-40B4-BE49-F238E27FC236}">
                <a16:creationId xmlns:a16="http://schemas.microsoft.com/office/drawing/2014/main" id="{C8E240AA-819B-40E3-92F6-95A21067E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14">
            <a:extLst>
              <a:ext uri="{FF2B5EF4-FFF2-40B4-BE49-F238E27FC236}">
                <a16:creationId xmlns:a16="http://schemas.microsoft.com/office/drawing/2014/main" id="{ECAE88C9-DE01-4326-8D88-50215123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1" name="5-Point Star 24">
            <a:extLst>
              <a:ext uri="{FF2B5EF4-FFF2-40B4-BE49-F238E27FC236}">
                <a16:creationId xmlns:a16="http://schemas.microsoft.com/office/drawing/2014/main" id="{7E7FD8B2-7738-4D90-8464-083682300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3F863DE6-F8B9-4464-8C6F-AC4A8F84AC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5" name="Rectangle 24">
            <a:extLst>
              <a:ext uri="{FF2B5EF4-FFF2-40B4-BE49-F238E27FC236}">
                <a16:creationId xmlns:a16="http://schemas.microsoft.com/office/drawing/2014/main" id="{E778BED4-89C1-43B5-A5F5-EFEBD4C1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itle 1"/>
          <p:cNvSpPr>
            <a:spLocks noGrp="1"/>
          </p:cNvSpPr>
          <p:nvPr>
            <p:ph type="title"/>
          </p:nvPr>
        </p:nvSpPr>
        <p:spPr>
          <a:xfrm>
            <a:off x="345088" y="1301568"/>
            <a:ext cx="2485664" cy="2912732"/>
          </a:xfrm>
        </p:spPr>
        <p:txBody>
          <a:bodyPr vert="horz" lIns="91440" tIns="45720" rIns="91440" bIns="45720" rtlCol="0" anchor="b">
            <a:normAutofit/>
          </a:bodyPr>
          <a:lstStyle/>
          <a:p>
            <a:pPr algn="r"/>
            <a:r>
              <a:rPr lang="en-US" sz="3600" dirty="0"/>
              <a:t>OH NO!</a:t>
            </a:r>
            <a:br>
              <a:rPr lang="en-US" sz="3600" dirty="0"/>
            </a:br>
            <a:br>
              <a:rPr lang="en-US" sz="3600" dirty="0"/>
            </a:br>
            <a:r>
              <a:rPr lang="en-US" sz="3600" dirty="0"/>
              <a:t>  Something Went Wrong  </a:t>
            </a:r>
          </a:p>
        </p:txBody>
      </p:sp>
      <p:sp>
        <p:nvSpPr>
          <p:cNvPr id="27" name="Rectangle 26">
            <a:extLst>
              <a:ext uri="{FF2B5EF4-FFF2-40B4-BE49-F238E27FC236}">
                <a16:creationId xmlns:a16="http://schemas.microsoft.com/office/drawing/2014/main" id="{007D710E-8B64-4F83-B179-368E734A8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7303D09-B760-47C1-86EB-207889482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Freeform 8">
            <a:extLst>
              <a:ext uri="{FF2B5EF4-FFF2-40B4-BE49-F238E27FC236}">
                <a16:creationId xmlns:a16="http://schemas.microsoft.com/office/drawing/2014/main" id="{4D9AF3B8-ABD3-49D3-BDDA-FCF6FF1171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3" name="Rectangle 32">
            <a:extLst>
              <a:ext uri="{FF2B5EF4-FFF2-40B4-BE49-F238E27FC236}">
                <a16:creationId xmlns:a16="http://schemas.microsoft.com/office/drawing/2014/main" id="{FD8499D7-6DA0-4AF9-88AF-884440B3B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6" name="Content Placeholder 5"/>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327140" y="3398309"/>
            <a:ext cx="3959772" cy="2940129"/>
          </a:xfrm>
          <a:prstGeom prst="rect">
            <a:avLst/>
          </a:prstGeom>
        </p:spPr>
      </p:pic>
      <p:pic>
        <p:nvPicPr>
          <p:cNvPr id="4" name="Content Placeholder 3"/>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4280713" y="600288"/>
            <a:ext cx="4121570" cy="2699627"/>
          </a:xfrm>
          <a:prstGeom prst="rect">
            <a:avLst/>
          </a:prstGeom>
        </p:spPr>
      </p:pic>
    </p:spTree>
    <p:extLst>
      <p:ext uri="{BB962C8B-B14F-4D97-AF65-F5344CB8AC3E}">
        <p14:creationId xmlns:p14="http://schemas.microsoft.com/office/powerpoint/2010/main" val="366485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6EA5558-6F13-4315-B59F-DAA05A6EB0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1">
            <a:extLst>
              <a:ext uri="{FF2B5EF4-FFF2-40B4-BE49-F238E27FC236}">
                <a16:creationId xmlns:a16="http://schemas.microsoft.com/office/drawing/2014/main" id="{F11EF67E-A76B-4908-8CBC-824BC0E8D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5" name="Freeform 13">
            <a:extLst>
              <a:ext uri="{FF2B5EF4-FFF2-40B4-BE49-F238E27FC236}">
                <a16:creationId xmlns:a16="http://schemas.microsoft.com/office/drawing/2014/main" id="{D14104DC-0846-4DC0-92E6-1EEBE1EE7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25">
            <a:extLst>
              <a:ext uri="{FF2B5EF4-FFF2-40B4-BE49-F238E27FC236}">
                <a16:creationId xmlns:a16="http://schemas.microsoft.com/office/drawing/2014/main" id="{C8E240AA-819B-40E3-92F6-95A21067E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9" name="Freeform 14">
            <a:extLst>
              <a:ext uri="{FF2B5EF4-FFF2-40B4-BE49-F238E27FC236}">
                <a16:creationId xmlns:a16="http://schemas.microsoft.com/office/drawing/2014/main" id="{ECAE88C9-DE01-4326-8D88-50215123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1" name="5-Point Star 24">
            <a:extLst>
              <a:ext uri="{FF2B5EF4-FFF2-40B4-BE49-F238E27FC236}">
                <a16:creationId xmlns:a16="http://schemas.microsoft.com/office/drawing/2014/main" id="{7E7FD8B2-7738-4D90-8464-083682300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3F863DE6-F8B9-4464-8C6F-AC4A8F84AC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5" name="Rectangle 24">
            <a:extLst>
              <a:ext uri="{FF2B5EF4-FFF2-40B4-BE49-F238E27FC236}">
                <a16:creationId xmlns:a16="http://schemas.microsoft.com/office/drawing/2014/main" id="{E778BED4-89C1-43B5-A5F5-EFEBD4C1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 y="0"/>
            <a:ext cx="3527203"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itle 1"/>
          <p:cNvSpPr>
            <a:spLocks noGrp="1"/>
          </p:cNvSpPr>
          <p:nvPr>
            <p:ph type="title"/>
          </p:nvPr>
        </p:nvSpPr>
        <p:spPr>
          <a:xfrm>
            <a:off x="345088" y="1301568"/>
            <a:ext cx="2485664" cy="2912732"/>
          </a:xfrm>
        </p:spPr>
        <p:txBody>
          <a:bodyPr vert="horz" lIns="91440" tIns="45720" rIns="91440" bIns="45720" rtlCol="0" anchor="b">
            <a:normAutofit/>
          </a:bodyPr>
          <a:lstStyle/>
          <a:p>
            <a:pPr algn="r"/>
            <a:r>
              <a:rPr lang="en-US" sz="3600" dirty="0"/>
              <a:t>Issue resolved!</a:t>
            </a:r>
            <a:br>
              <a:rPr lang="en-US" sz="3600" dirty="0"/>
            </a:br>
            <a:br>
              <a:rPr lang="en-US" sz="3600" dirty="0"/>
            </a:br>
            <a:r>
              <a:rPr lang="en-US" sz="3600" dirty="0"/>
              <a:t>Re-submit the vote  </a:t>
            </a:r>
          </a:p>
        </p:txBody>
      </p:sp>
      <p:sp>
        <p:nvSpPr>
          <p:cNvPr id="27" name="Rectangle 26">
            <a:extLst>
              <a:ext uri="{FF2B5EF4-FFF2-40B4-BE49-F238E27FC236}">
                <a16:creationId xmlns:a16="http://schemas.microsoft.com/office/drawing/2014/main" id="{007D710E-8B64-4F83-B179-368E734A8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178989"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7303D09-B760-47C1-86EB-207889482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752622"/>
            <a:ext cx="3179829"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Freeform 8">
            <a:extLst>
              <a:ext uri="{FF2B5EF4-FFF2-40B4-BE49-F238E27FC236}">
                <a16:creationId xmlns:a16="http://schemas.microsoft.com/office/drawing/2014/main" id="{4D9AF3B8-ABD3-49D3-BDDA-FCF6FF1171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1" y="0"/>
            <a:ext cx="3212944"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3" name="Rectangle 32">
            <a:extLst>
              <a:ext uri="{FF2B5EF4-FFF2-40B4-BE49-F238E27FC236}">
                <a16:creationId xmlns:a16="http://schemas.microsoft.com/office/drawing/2014/main" id="{FD8499D7-6DA0-4AF9-88AF-884440B3B9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6600" y="450792"/>
            <a:ext cx="4979929"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9" name="Content Placeholder 3">
            <a:extLst>
              <a:ext uri="{FF2B5EF4-FFF2-40B4-BE49-F238E27FC236}">
                <a16:creationId xmlns:a16="http://schemas.microsoft.com/office/drawing/2014/main" id="{248E86BE-2091-1F46-9D5E-0ED99FD1E382}"/>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066545" y="1229975"/>
            <a:ext cx="4491255" cy="2386960"/>
          </a:xfrm>
          <a:prstGeom prst="rect">
            <a:avLst/>
          </a:prstGeom>
        </p:spPr>
      </p:pic>
      <p:pic>
        <p:nvPicPr>
          <p:cNvPr id="10" name="Content Placeholder 3">
            <a:extLst>
              <a:ext uri="{FF2B5EF4-FFF2-40B4-BE49-F238E27FC236}">
                <a16:creationId xmlns:a16="http://schemas.microsoft.com/office/drawing/2014/main" id="{12FC9D68-5127-5445-BDB1-71F9B7B95D81}"/>
              </a:ext>
            </a:extLst>
          </p:cNvPr>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3979804" y="4172662"/>
            <a:ext cx="4654445" cy="1175990"/>
          </a:xfrm>
          <a:prstGeom prst="rect">
            <a:avLst/>
          </a:prstGeom>
        </p:spPr>
      </p:pic>
    </p:spTree>
    <p:extLst>
      <p:ext uri="{BB962C8B-B14F-4D97-AF65-F5344CB8AC3E}">
        <p14:creationId xmlns:p14="http://schemas.microsoft.com/office/powerpoint/2010/main" val="5300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7553DC7-BC25-4A4D-9BDC-E23EF83D75C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812" y="1052736"/>
            <a:ext cx="9015692" cy="3606277"/>
          </a:xfrm>
        </p:spPr>
      </p:pic>
    </p:spTree>
    <p:extLst>
      <p:ext uri="{BB962C8B-B14F-4D97-AF65-F5344CB8AC3E}">
        <p14:creationId xmlns:p14="http://schemas.microsoft.com/office/powerpoint/2010/main" val="265526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2006663E-E7C6-4740-91EF-F49426E3E6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4" name="Rectangle 23">
            <a:extLst>
              <a:ext uri="{FF2B5EF4-FFF2-40B4-BE49-F238E27FC236}">
                <a16:creationId xmlns:a16="http://schemas.microsoft.com/office/drawing/2014/main" id="{0E1EC02D-0083-41E1-BA4D-520B94079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5"/>
            <a:ext cx="9141714"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 name="Title 1"/>
          <p:cNvSpPr>
            <a:spLocks noGrp="1"/>
          </p:cNvSpPr>
          <p:nvPr>
            <p:ph type="title"/>
          </p:nvPr>
        </p:nvSpPr>
        <p:spPr>
          <a:xfrm>
            <a:off x="317351" y="4441877"/>
            <a:ext cx="8104342" cy="1073627"/>
          </a:xfrm>
        </p:spPr>
        <p:txBody>
          <a:bodyPr vert="horz" lIns="91440" tIns="45720" rIns="91440" bIns="45720" rtlCol="0" anchor="b">
            <a:normAutofit/>
          </a:bodyPr>
          <a:lstStyle/>
          <a:p>
            <a:pPr algn="ctr"/>
            <a:r>
              <a:rPr lang="en-US" sz="4800" dirty="0"/>
              <a:t>THANK YOU FOR VOTING!</a:t>
            </a:r>
          </a:p>
        </p:txBody>
      </p:sp>
      <p:sp>
        <p:nvSpPr>
          <p:cNvPr id="26" name="5-Point Star 31">
            <a:extLst>
              <a:ext uri="{FF2B5EF4-FFF2-40B4-BE49-F238E27FC236}">
                <a16:creationId xmlns:a16="http://schemas.microsoft.com/office/drawing/2014/main" id="{05C80F73-7ED6-43AE-9852-0A1FA05F6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7556" y="6388943"/>
            <a:ext cx="279786"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A43EBFE-9D7B-4102-912D-F0BF7BE0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0215" y="457201"/>
            <a:ext cx="8446312"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Content Placeholder 3"/>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t="9938" b="1"/>
          <a:stretch/>
        </p:blipFill>
        <p:spPr>
          <a:xfrm>
            <a:off x="518660" y="1097983"/>
            <a:ext cx="8104342" cy="2317379"/>
          </a:xfrm>
          <a:prstGeom prst="rect">
            <a:avLst/>
          </a:prstGeom>
        </p:spPr>
      </p:pic>
      <p:sp>
        <p:nvSpPr>
          <p:cNvPr id="3" name="TextBox 2">
            <a:extLst>
              <a:ext uri="{FF2B5EF4-FFF2-40B4-BE49-F238E27FC236}">
                <a16:creationId xmlns:a16="http://schemas.microsoft.com/office/drawing/2014/main" id="{542307EA-8D6A-A347-A94A-12498FE2D2E4}"/>
              </a:ext>
            </a:extLst>
          </p:cNvPr>
          <p:cNvSpPr txBox="1"/>
          <p:nvPr/>
        </p:nvSpPr>
        <p:spPr>
          <a:xfrm>
            <a:off x="3619420" y="2501431"/>
            <a:ext cx="1828800" cy="1828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Impact" panose="020B0806030902050204"/>
              <a:ea typeface="+mn-ea"/>
              <a:cs typeface="+mn-cs"/>
            </a:endParaRPr>
          </a:p>
        </p:txBody>
      </p:sp>
    </p:spTree>
    <p:extLst>
      <p:ext uri="{BB962C8B-B14F-4D97-AF65-F5344CB8AC3E}">
        <p14:creationId xmlns:p14="http://schemas.microsoft.com/office/powerpoint/2010/main" val="876828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8CDCA-EC58-40B4-9F17-A7B613A32F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Freeform 11">
            <a:extLst>
              <a:ext uri="{FF2B5EF4-FFF2-40B4-BE49-F238E27FC236}">
                <a16:creationId xmlns:a16="http://schemas.microsoft.com/office/drawing/2014/main" id="{DBC44137-B240-488D-B88F-9D266FACA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6" y="0"/>
            <a:ext cx="876285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70FFA344-365C-4944-848F-8B966C33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8496942"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D73EBEE6-2E8A-47F3-ADCA-5C0A95C36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47525714-3E1C-46F0-A17D-D3BE3D221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B178D758-A5E1-416F-9966-F71730470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6038" y="5111356"/>
            <a:ext cx="386540"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BB28D430-56EA-45B9-8632-927BEBF029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24" name="Freeform: Shape 23">
            <a:extLst>
              <a:ext uri="{FF2B5EF4-FFF2-40B4-BE49-F238E27FC236}">
                <a16:creationId xmlns:a16="http://schemas.microsoft.com/office/drawing/2014/main" id="{A601F395-3079-4179-84BA-6654D9F82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6" name="5-Point Star 24">
            <a:extLst>
              <a:ext uri="{FF2B5EF4-FFF2-40B4-BE49-F238E27FC236}">
                <a16:creationId xmlns:a16="http://schemas.microsoft.com/office/drawing/2014/main" id="{B15DEAD7-09E6-42D9-9D03-43E6EA3E0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7258" y="3748085"/>
            <a:ext cx="189483"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D67B1349-6643-FA43-9B60-61E771104C97}"/>
              </a:ext>
            </a:extLst>
          </p:cNvPr>
          <p:cNvSpPr>
            <a:spLocks noGrp="1"/>
          </p:cNvSpPr>
          <p:nvPr>
            <p:ph type="title"/>
          </p:nvPr>
        </p:nvSpPr>
        <p:spPr>
          <a:xfrm>
            <a:off x="913805" y="1044250"/>
            <a:ext cx="7381181" cy="2646007"/>
          </a:xfrm>
        </p:spPr>
        <p:txBody>
          <a:bodyPr vert="horz" lIns="91440" tIns="45720" rIns="91440" bIns="45720" rtlCol="0" anchor="b">
            <a:normAutofit/>
          </a:bodyPr>
          <a:lstStyle/>
          <a:p>
            <a:pPr algn="ctr"/>
            <a:r>
              <a:rPr lang="en-US" sz="5200"/>
              <a:t>QUESTIONS OR CONCERNS?</a:t>
            </a:r>
          </a:p>
        </p:txBody>
      </p:sp>
    </p:spTree>
    <p:extLst>
      <p:ext uri="{BB962C8B-B14F-4D97-AF65-F5344CB8AC3E}">
        <p14:creationId xmlns:p14="http://schemas.microsoft.com/office/powerpoint/2010/main" val="2267923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94" y="-5682"/>
            <a:ext cx="8229600" cy="1066130"/>
          </a:xfrm>
        </p:spPr>
        <p:txBody>
          <a:bodyPr/>
          <a:lstStyle/>
          <a:p>
            <a:r>
              <a:rPr lang="en-US" sz="2400" b="1" dirty="0"/>
              <a:t>Executive Board Recommendations/Action Items</a:t>
            </a:r>
            <a:endParaRPr lang="en-US" sz="2400" b="1" i="1" dirty="0"/>
          </a:p>
        </p:txBody>
      </p:sp>
      <p:sp>
        <p:nvSpPr>
          <p:cNvPr id="4" name="TextBox 3">
            <a:extLst>
              <a:ext uri="{FF2B5EF4-FFF2-40B4-BE49-F238E27FC236}">
                <a16:creationId xmlns:a16="http://schemas.microsoft.com/office/drawing/2014/main" id="{C5165CC9-2F7B-4F4A-BEED-8DC31778380D}"/>
              </a:ext>
            </a:extLst>
          </p:cNvPr>
          <p:cNvSpPr txBox="1"/>
          <p:nvPr/>
        </p:nvSpPr>
        <p:spPr>
          <a:xfrm>
            <a:off x="489494" y="836712"/>
            <a:ext cx="8147248" cy="6494085"/>
          </a:xfrm>
          <a:prstGeom prst="rect">
            <a:avLst/>
          </a:prstGeom>
          <a:noFill/>
        </p:spPr>
        <p:txBody>
          <a:bodyPr wrap="square" rtlCol="0">
            <a:spAutoFit/>
          </a:bodyPr>
          <a:lstStyle/>
          <a:p>
            <a:r>
              <a:rPr lang="en-US" sz="1600" b="1" dirty="0"/>
              <a:t> (Bundle)</a:t>
            </a:r>
          </a:p>
          <a:p>
            <a:endParaRPr lang="en-US" sz="1600" b="1" dirty="0"/>
          </a:p>
          <a:p>
            <a:pPr marL="285750" indent="-285750">
              <a:buFont typeface="Arial" panose="020B0604020202020204" pitchFamily="34" charset="0"/>
              <a:buChar char="•"/>
            </a:pPr>
            <a:r>
              <a:rPr lang="en-US" sz="1600" b="1" dirty="0"/>
              <a:t>Leadership Initiative date changes: </a:t>
            </a:r>
          </a:p>
          <a:p>
            <a:pPr marL="742950" lvl="1" indent="-285750">
              <a:buFont typeface="Courier New" panose="02070309020205020404" pitchFamily="49" charset="0"/>
              <a:buChar char="o"/>
            </a:pPr>
            <a:r>
              <a:rPr lang="en-US" sz="1600" dirty="0"/>
              <a:t>February 20</a:t>
            </a:r>
            <a:r>
              <a:rPr lang="en-US" sz="1600" baseline="30000" dirty="0"/>
              <a:t>th</a:t>
            </a:r>
            <a:r>
              <a:rPr lang="en-US" sz="1600" dirty="0"/>
              <a:t> to February 27</a:t>
            </a:r>
            <a:r>
              <a:rPr lang="en-US" sz="1600" baseline="30000" dirty="0"/>
              <a:t>th</a:t>
            </a:r>
            <a:r>
              <a:rPr lang="en-US" sz="1600" dirty="0"/>
              <a:t> </a:t>
            </a:r>
          </a:p>
          <a:p>
            <a:pPr marL="742950" lvl="1" indent="-285750">
              <a:buFont typeface="Courier New" panose="02070309020205020404" pitchFamily="49" charset="0"/>
              <a:buChar char="o"/>
            </a:pPr>
            <a:r>
              <a:rPr lang="en-US" sz="1600" dirty="0"/>
              <a:t>April 16</a:t>
            </a:r>
            <a:r>
              <a:rPr lang="en-US" sz="1600" baseline="30000" dirty="0"/>
              <a:t>th</a:t>
            </a:r>
            <a:r>
              <a:rPr lang="en-US" sz="1600" dirty="0"/>
              <a:t> to April 30</a:t>
            </a:r>
            <a:r>
              <a:rPr lang="en-US" sz="1600" baseline="30000" dirty="0"/>
              <a:t>th</a:t>
            </a:r>
            <a:r>
              <a:rPr lang="en-US" sz="1600" dirty="0"/>
              <a:t> </a:t>
            </a:r>
            <a:endParaRPr lang="en-US" sz="1600" baseline="30000" dirty="0"/>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International Awareness &amp; Involvement date changes:</a:t>
            </a:r>
          </a:p>
          <a:p>
            <a:pPr marL="742950" lvl="1" indent="-285750">
              <a:buFont typeface="Courier New" panose="02070309020205020404" pitchFamily="49" charset="0"/>
              <a:buChar char="o"/>
            </a:pPr>
            <a:r>
              <a:rPr lang="en-US" sz="1600" dirty="0"/>
              <a:t>Add April 4</a:t>
            </a:r>
            <a:r>
              <a:rPr lang="en-US" sz="1600" baseline="30000" dirty="0"/>
              <a:t>th</a:t>
            </a:r>
            <a:r>
              <a:rPr lang="en-US" sz="1600" dirty="0"/>
              <a:t> to the calendar for World Health Day</a:t>
            </a:r>
          </a:p>
          <a:p>
            <a:pPr marL="285750" indent="-285750">
              <a:buFont typeface="Arial" panose="020B0604020202020204" pitchFamily="34" charset="0"/>
              <a:buChar char="•"/>
            </a:pPr>
            <a:endParaRPr lang="en-US" sz="1600" b="1" dirty="0"/>
          </a:p>
          <a:p>
            <a:r>
              <a:rPr lang="en-US" sz="1600" b="1" dirty="0"/>
              <a:t>(Single)</a:t>
            </a:r>
          </a:p>
          <a:p>
            <a:endParaRPr lang="en-US" sz="1600" b="1" dirty="0"/>
          </a:p>
          <a:p>
            <a:pPr marL="285750" indent="-285750">
              <a:buFont typeface="Arial" panose="020B0604020202020204" pitchFamily="34" charset="0"/>
              <a:buChar char="•"/>
            </a:pPr>
            <a:r>
              <a:rPr lang="en-US" sz="1600" b="1" dirty="0"/>
              <a:t>Membership Services:</a:t>
            </a:r>
          </a:p>
          <a:p>
            <a:pPr marL="742950" lvl="1" indent="-285750">
              <a:buFont typeface="Courier New" panose="02070309020205020404" pitchFamily="49" charset="0"/>
              <a:buChar char="o"/>
            </a:pPr>
            <a:r>
              <a:rPr lang="en-US" sz="1600" b="1" dirty="0"/>
              <a:t>Add Sisterhood Month dates to chapter calendar</a:t>
            </a:r>
            <a:r>
              <a:rPr lang="en-US" sz="1600" dirty="0"/>
              <a:t>  </a:t>
            </a:r>
          </a:p>
          <a:p>
            <a:endParaRPr lang="en-US" sz="1600" b="1" dirty="0"/>
          </a:p>
          <a:p>
            <a:endParaRPr lang="en-US" sz="1600" b="1" dirty="0"/>
          </a:p>
          <a:p>
            <a:r>
              <a:rPr lang="en-US" sz="1600" b="1" dirty="0"/>
              <a:t>  </a:t>
            </a:r>
          </a:p>
          <a:p>
            <a:pPr lvl="1"/>
            <a:endParaRPr lang="en-US" sz="1600" b="1" dirty="0"/>
          </a:p>
          <a:p>
            <a:endParaRPr lang="en-US" sz="1600" dirty="0"/>
          </a:p>
          <a:p>
            <a:r>
              <a:rPr lang="en-US" sz="1600" dirty="0"/>
              <a:t>	</a:t>
            </a:r>
          </a:p>
          <a:p>
            <a:pPr lvl="2"/>
            <a:endParaRPr lang="en-US" sz="1600" b="1" dirty="0"/>
          </a:p>
          <a:p>
            <a:endParaRPr lang="en-US" sz="1600" b="1" dirty="0"/>
          </a:p>
          <a:p>
            <a:pPr lvl="1"/>
            <a:endParaRPr lang="en-US" sz="1600" dirty="0"/>
          </a:p>
          <a:p>
            <a:pPr marL="742950" lvl="1" indent="-285750">
              <a:buFont typeface="Arial" panose="020B0604020202020204" pitchFamily="34" charset="0"/>
              <a:buChar char="•"/>
            </a:pPr>
            <a:endParaRPr lang="en-US" sz="1600" b="1" dirty="0"/>
          </a:p>
          <a:p>
            <a:endParaRPr lang="en-US" sz="1600" b="1" dirty="0"/>
          </a:p>
          <a:p>
            <a:pPr marL="285750" indent="-285750">
              <a:buFont typeface="Arial" panose="020B0604020202020204" pitchFamily="34" charset="0"/>
              <a:buChar char="•"/>
            </a:pPr>
            <a:endParaRPr lang="en-US" sz="1600" b="1" dirty="0"/>
          </a:p>
          <a:p>
            <a:endParaRPr lang="en-US" sz="1600" b="1" dirty="0"/>
          </a:p>
        </p:txBody>
      </p:sp>
    </p:spTree>
    <p:extLst>
      <p:ext uri="{BB962C8B-B14F-4D97-AF65-F5344CB8AC3E}">
        <p14:creationId xmlns:p14="http://schemas.microsoft.com/office/powerpoint/2010/main" val="1146991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&amp; Finance</a:t>
            </a:r>
          </a:p>
        </p:txBody>
      </p:sp>
      <p:pic>
        <p:nvPicPr>
          <p:cNvPr id="5" name="Content Placeholder 4"/>
          <p:cNvPicPr>
            <a:picLocks noGrp="1" noChangeAspect="1"/>
          </p:cNvPicPr>
          <p:nvPr>
            <p:ph idx="1"/>
          </p:nvPr>
        </p:nvPicPr>
        <p:blipFill>
          <a:blip r:embed="rId2"/>
          <a:srcRect t="12072" b="12072"/>
          <a:stretch>
            <a:fillRect/>
          </a:stretch>
        </p:blipFill>
        <p:spPr>
          <a:xfrm>
            <a:off x="1691680" y="1700808"/>
            <a:ext cx="5637312" cy="3100304"/>
          </a:xfrm>
        </p:spPr>
      </p:pic>
    </p:spTree>
    <p:extLst>
      <p:ext uri="{BB962C8B-B14F-4D97-AF65-F5344CB8AC3E}">
        <p14:creationId xmlns:p14="http://schemas.microsoft.com/office/powerpoint/2010/main" val="496495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0615"/>
            <a:ext cx="4966446" cy="836712"/>
          </a:xfrm>
        </p:spPr>
        <p:txBody>
          <a:bodyPr anchor="t"/>
          <a:lstStyle/>
          <a:p>
            <a:pPr algn="l"/>
            <a:r>
              <a:rPr lang="en-US" sz="4000" dirty="0"/>
              <a:t>1</a:t>
            </a:r>
            <a:r>
              <a:rPr lang="en-US" sz="4000" baseline="30000" dirty="0"/>
              <a:t>st</a:t>
            </a:r>
            <a:r>
              <a:rPr lang="en-US" sz="4000" dirty="0"/>
              <a:t> VP Report</a:t>
            </a:r>
          </a:p>
        </p:txBody>
      </p:sp>
      <p:sp>
        <p:nvSpPr>
          <p:cNvPr id="3" name="Text Placeholder 2"/>
          <p:cNvSpPr>
            <a:spLocks noGrp="1"/>
          </p:cNvSpPr>
          <p:nvPr>
            <p:ph type="body" idx="1"/>
          </p:nvPr>
        </p:nvSpPr>
        <p:spPr>
          <a:xfrm>
            <a:off x="467544" y="738347"/>
            <a:ext cx="7776863" cy="5381306"/>
          </a:xfrm>
        </p:spPr>
        <p:txBody>
          <a:bodyPr>
            <a:noAutofit/>
          </a:bodyPr>
          <a:lstStyle/>
          <a:p>
            <a:pPr algn="l"/>
            <a:r>
              <a:rPr lang="en-US" sz="1600" b="1" dirty="0"/>
              <a:t>International Awareness &amp; Involvement: Soror Jackie Jackson, Chair</a:t>
            </a:r>
          </a:p>
          <a:p>
            <a:pPr marL="285750" indent="-285750" algn="l">
              <a:buFont typeface="Arial" panose="020B0604020202020204" pitchFamily="34" charset="0"/>
              <a:buChar char="•"/>
            </a:pPr>
            <a:r>
              <a:rPr lang="en-US" sz="1600" dirty="0"/>
              <a:t>Updates </a:t>
            </a:r>
          </a:p>
          <a:p>
            <a:pPr marL="285750" indent="-285750" algn="l">
              <a:buFont typeface="Arial" panose="020B0604020202020204" pitchFamily="34" charset="0"/>
              <a:buChar char="•"/>
            </a:pPr>
            <a:endParaRPr lang="en-US" sz="1600" dirty="0"/>
          </a:p>
          <a:p>
            <a:pPr algn="l"/>
            <a:r>
              <a:rPr lang="en-US" sz="1600" b="1" dirty="0"/>
              <a:t>Social Action: Sorors Audrey Sullivan-Moore &amp; </a:t>
            </a:r>
            <a:r>
              <a:rPr lang="en-US" sz="1600" b="1" dirty="0" err="1"/>
              <a:t>Heddie</a:t>
            </a:r>
            <a:r>
              <a:rPr lang="en-US" sz="1600" b="1" dirty="0"/>
              <a:t> Sumpter, Chairs</a:t>
            </a:r>
          </a:p>
          <a:p>
            <a:pPr marL="285750" indent="-285750" algn="l">
              <a:buFont typeface="Arial" panose="020B0604020202020204" pitchFamily="34" charset="0"/>
              <a:buChar char="•"/>
            </a:pPr>
            <a:r>
              <a:rPr lang="en-US" sz="1600" dirty="0"/>
              <a:t>Census and DDAC recap </a:t>
            </a:r>
          </a:p>
          <a:p>
            <a:pPr algn="l"/>
            <a:endParaRPr lang="en-US" sz="1600" b="1" dirty="0"/>
          </a:p>
          <a:p>
            <a:r>
              <a:rPr lang="en-US" sz="1600" b="1" dirty="0"/>
              <a:t>Economic Development: Soror Kay Lee Smith, Chair</a:t>
            </a:r>
          </a:p>
          <a:p>
            <a:pPr marL="342900" indent="-342900">
              <a:buFont typeface="Arial" panose="020B0604020202020204" pitchFamily="34" charset="0"/>
              <a:buChar char="•"/>
            </a:pPr>
            <a:r>
              <a:rPr lang="en-US" sz="1600" dirty="0"/>
              <a:t>Summary of Financial Fit Event</a:t>
            </a:r>
          </a:p>
          <a:p>
            <a:pPr algn="l"/>
            <a:endParaRPr lang="en-US" sz="1600" b="1" dirty="0"/>
          </a:p>
          <a:p>
            <a:pPr algn="l"/>
            <a:r>
              <a:rPr lang="en-US" sz="1600" b="1" dirty="0"/>
              <a:t>Arts &amp; Letters: Soror Shenika Baisley, Chair</a:t>
            </a:r>
          </a:p>
          <a:p>
            <a:pPr marL="285750" indent="-285750">
              <a:buFont typeface="Arial" panose="020B0604020202020204" pitchFamily="34" charset="0"/>
              <a:buChar char="•"/>
            </a:pPr>
            <a:r>
              <a:rPr lang="en-US" sz="1600" dirty="0"/>
              <a:t>Neighborhood Red Carpet</a:t>
            </a:r>
          </a:p>
          <a:p>
            <a:pPr marL="285750" indent="-285750">
              <a:buFont typeface="Arial" panose="020B0604020202020204" pitchFamily="34" charset="0"/>
              <a:buChar char="•"/>
            </a:pPr>
            <a:r>
              <a:rPr lang="en-US" sz="1600" dirty="0"/>
              <a:t>Youth Art Exhibit: Saturday, March 7, 2020 from 10:30 am-2:00 pm</a:t>
            </a:r>
            <a:br>
              <a:rPr lang="en-US" sz="1600" dirty="0"/>
            </a:br>
            <a:r>
              <a:rPr lang="en-US" sz="1600" dirty="0"/>
              <a:t>Barnes &amp; Noble Brandon, FL</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800" b="1" dirty="0"/>
          </a:p>
          <a:p>
            <a:pPr marL="342900" indent="-342900">
              <a:buFont typeface="Arial" panose="020B0604020202020204" pitchFamily="34" charset="0"/>
              <a:buChar char="•"/>
            </a:pPr>
            <a:endParaRPr lang="en-US" sz="1600" dirty="0"/>
          </a:p>
          <a:p>
            <a:r>
              <a:rPr lang="en-US" sz="1600" dirty="0"/>
              <a:t> </a:t>
            </a:r>
            <a:br>
              <a:rPr lang="en-US" sz="1800" dirty="0"/>
            </a:br>
            <a:endParaRPr lang="en-US" sz="1800" dirty="0"/>
          </a:p>
          <a:p>
            <a:pPr algn="l"/>
            <a:endParaRPr lang="en-US" sz="1800" dirty="0"/>
          </a:p>
          <a:p>
            <a:pPr algn="l"/>
            <a:endParaRPr lang="en-US" sz="1800" b="1" dirty="0"/>
          </a:p>
          <a:p>
            <a:pPr marL="285750" indent="-285750" algn="l">
              <a:buFont typeface="Arial" panose="020B0604020202020204" pitchFamily="34" charset="0"/>
              <a:buChar char="•"/>
            </a:pPr>
            <a:endParaRPr lang="en-US" sz="1600" dirty="0"/>
          </a:p>
          <a:p>
            <a:pPr algn="l"/>
            <a:endParaRPr lang="en-US" sz="1600" dirty="0"/>
          </a:p>
          <a:p>
            <a:pPr algn="l"/>
            <a:endParaRPr lang="en-US" sz="1600" b="1" dirty="0"/>
          </a:p>
          <a:p>
            <a:pPr marL="285750" indent="-285750" algn="l">
              <a:buFont typeface="Arial" panose="020B0604020202020204" pitchFamily="34" charset="0"/>
              <a:buChar char="•"/>
            </a:pPr>
            <a:endParaRPr lang="en-US" sz="1800" dirty="0"/>
          </a:p>
          <a:p>
            <a:pPr algn="l"/>
            <a:endParaRPr lang="en-US" sz="1800" dirty="0"/>
          </a:p>
        </p:txBody>
      </p:sp>
    </p:spTree>
    <p:extLst>
      <p:ext uri="{BB962C8B-B14F-4D97-AF65-F5344CB8AC3E}">
        <p14:creationId xmlns:p14="http://schemas.microsoft.com/office/powerpoint/2010/main" val="2273758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74311" y="5138905"/>
            <a:ext cx="2107266" cy="1155326"/>
          </a:xfrm>
          <a:custGeom>
            <a:avLst/>
            <a:gdLst/>
            <a:ahLst/>
            <a:cxnLst/>
            <a:rect l="l" t="t" r="r" b="b"/>
            <a:pathLst>
              <a:path w="2388234" h="1309370">
                <a:moveTo>
                  <a:pt x="0" y="1309369"/>
                </a:moveTo>
                <a:lnTo>
                  <a:pt x="2388234" y="1309369"/>
                </a:lnTo>
                <a:lnTo>
                  <a:pt x="2388234" y="0"/>
                </a:lnTo>
                <a:lnTo>
                  <a:pt x="0" y="0"/>
                </a:lnTo>
                <a:lnTo>
                  <a:pt x="0" y="1309369"/>
                </a:lnTo>
                <a:close/>
              </a:path>
            </a:pathLst>
          </a:custGeom>
          <a:solidFill>
            <a:srgbClr val="A60D15"/>
          </a:solidFill>
        </p:spPr>
        <p:txBody>
          <a:bodyPr wrap="square" lIns="0" tIns="0" rIns="0" bIns="0" rtlCol="0"/>
          <a:lstStyle/>
          <a:p>
            <a:endParaRPr/>
          </a:p>
        </p:txBody>
      </p:sp>
      <p:sp>
        <p:nvSpPr>
          <p:cNvPr id="3" name="object 3"/>
          <p:cNvSpPr/>
          <p:nvPr/>
        </p:nvSpPr>
        <p:spPr>
          <a:xfrm>
            <a:off x="6474199" y="3520956"/>
            <a:ext cx="2107826" cy="457760"/>
          </a:xfrm>
          <a:custGeom>
            <a:avLst/>
            <a:gdLst/>
            <a:ahLst/>
            <a:cxnLst/>
            <a:rect l="l" t="t" r="r" b="b"/>
            <a:pathLst>
              <a:path w="2388870" h="518795">
                <a:moveTo>
                  <a:pt x="0" y="518464"/>
                </a:moveTo>
                <a:lnTo>
                  <a:pt x="2388361" y="518464"/>
                </a:lnTo>
                <a:lnTo>
                  <a:pt x="2388361" y="0"/>
                </a:lnTo>
                <a:lnTo>
                  <a:pt x="0" y="0"/>
                </a:lnTo>
                <a:lnTo>
                  <a:pt x="0" y="518464"/>
                </a:lnTo>
                <a:close/>
              </a:path>
            </a:pathLst>
          </a:custGeom>
          <a:solidFill>
            <a:srgbClr val="A60D15"/>
          </a:solidFill>
        </p:spPr>
        <p:txBody>
          <a:bodyPr wrap="square" lIns="0" tIns="0" rIns="0" bIns="0" rtlCol="0"/>
          <a:lstStyle/>
          <a:p>
            <a:endParaRPr/>
          </a:p>
        </p:txBody>
      </p:sp>
      <p:sp>
        <p:nvSpPr>
          <p:cNvPr id="4" name="object 4"/>
          <p:cNvSpPr/>
          <p:nvPr/>
        </p:nvSpPr>
        <p:spPr>
          <a:xfrm>
            <a:off x="6474199" y="3978424"/>
            <a:ext cx="2107826" cy="278466"/>
          </a:xfrm>
          <a:custGeom>
            <a:avLst/>
            <a:gdLst/>
            <a:ahLst/>
            <a:cxnLst/>
            <a:rect l="l" t="t" r="r" b="b"/>
            <a:pathLst>
              <a:path w="2388870" h="315595">
                <a:moveTo>
                  <a:pt x="0" y="315467"/>
                </a:moveTo>
                <a:lnTo>
                  <a:pt x="2388361" y="315467"/>
                </a:lnTo>
                <a:lnTo>
                  <a:pt x="2388361" y="0"/>
                </a:lnTo>
                <a:lnTo>
                  <a:pt x="0" y="0"/>
                </a:lnTo>
                <a:lnTo>
                  <a:pt x="0" y="315467"/>
                </a:lnTo>
                <a:close/>
              </a:path>
            </a:pathLst>
          </a:custGeom>
          <a:solidFill>
            <a:srgbClr val="A60D15"/>
          </a:solidFill>
        </p:spPr>
        <p:txBody>
          <a:bodyPr wrap="square" lIns="0" tIns="0" rIns="0" bIns="0" rtlCol="0"/>
          <a:lstStyle/>
          <a:p>
            <a:endParaRPr/>
          </a:p>
        </p:txBody>
      </p:sp>
      <p:sp>
        <p:nvSpPr>
          <p:cNvPr id="5" name="object 5"/>
          <p:cNvSpPr/>
          <p:nvPr/>
        </p:nvSpPr>
        <p:spPr>
          <a:xfrm>
            <a:off x="6474199" y="4256778"/>
            <a:ext cx="2107826" cy="251572"/>
          </a:xfrm>
          <a:custGeom>
            <a:avLst/>
            <a:gdLst/>
            <a:ahLst/>
            <a:cxnLst/>
            <a:rect l="l" t="t" r="r" b="b"/>
            <a:pathLst>
              <a:path w="2388870" h="285114">
                <a:moveTo>
                  <a:pt x="0" y="284988"/>
                </a:moveTo>
                <a:lnTo>
                  <a:pt x="2388361" y="284988"/>
                </a:lnTo>
                <a:lnTo>
                  <a:pt x="2388361" y="0"/>
                </a:lnTo>
                <a:lnTo>
                  <a:pt x="0" y="0"/>
                </a:lnTo>
                <a:lnTo>
                  <a:pt x="0" y="284988"/>
                </a:lnTo>
                <a:close/>
              </a:path>
            </a:pathLst>
          </a:custGeom>
          <a:solidFill>
            <a:srgbClr val="A60D15"/>
          </a:solidFill>
        </p:spPr>
        <p:txBody>
          <a:bodyPr wrap="square" lIns="0" tIns="0" rIns="0" bIns="0" rtlCol="0"/>
          <a:lstStyle/>
          <a:p>
            <a:endParaRPr/>
          </a:p>
        </p:txBody>
      </p:sp>
      <p:sp>
        <p:nvSpPr>
          <p:cNvPr id="6" name="object 6"/>
          <p:cNvSpPr/>
          <p:nvPr/>
        </p:nvSpPr>
        <p:spPr>
          <a:xfrm>
            <a:off x="6474199" y="4508238"/>
            <a:ext cx="2107826" cy="251572"/>
          </a:xfrm>
          <a:custGeom>
            <a:avLst/>
            <a:gdLst/>
            <a:ahLst/>
            <a:cxnLst/>
            <a:rect l="l" t="t" r="r" b="b"/>
            <a:pathLst>
              <a:path w="2388870" h="285114">
                <a:moveTo>
                  <a:pt x="0" y="284988"/>
                </a:moveTo>
                <a:lnTo>
                  <a:pt x="2388361" y="284988"/>
                </a:lnTo>
                <a:lnTo>
                  <a:pt x="2388361" y="0"/>
                </a:lnTo>
                <a:lnTo>
                  <a:pt x="0" y="0"/>
                </a:lnTo>
                <a:lnTo>
                  <a:pt x="0" y="284988"/>
                </a:lnTo>
                <a:close/>
              </a:path>
            </a:pathLst>
          </a:custGeom>
          <a:solidFill>
            <a:srgbClr val="A60D15"/>
          </a:solidFill>
        </p:spPr>
        <p:txBody>
          <a:bodyPr wrap="square" lIns="0" tIns="0" rIns="0" bIns="0" rtlCol="0"/>
          <a:lstStyle/>
          <a:p>
            <a:endParaRPr/>
          </a:p>
        </p:txBody>
      </p:sp>
      <p:sp>
        <p:nvSpPr>
          <p:cNvPr id="7" name="object 7"/>
          <p:cNvSpPr/>
          <p:nvPr/>
        </p:nvSpPr>
        <p:spPr>
          <a:xfrm>
            <a:off x="6474199" y="4759699"/>
            <a:ext cx="2107826" cy="379319"/>
          </a:xfrm>
          <a:custGeom>
            <a:avLst/>
            <a:gdLst/>
            <a:ahLst/>
            <a:cxnLst/>
            <a:rect l="l" t="t" r="r" b="b"/>
            <a:pathLst>
              <a:path w="2388870" h="429895">
                <a:moveTo>
                  <a:pt x="0" y="429768"/>
                </a:moveTo>
                <a:lnTo>
                  <a:pt x="2388361" y="429768"/>
                </a:lnTo>
                <a:lnTo>
                  <a:pt x="2388361" y="0"/>
                </a:lnTo>
                <a:lnTo>
                  <a:pt x="0" y="0"/>
                </a:lnTo>
                <a:lnTo>
                  <a:pt x="0" y="429768"/>
                </a:lnTo>
                <a:close/>
              </a:path>
            </a:pathLst>
          </a:custGeom>
          <a:solidFill>
            <a:srgbClr val="A60D15"/>
          </a:solidFill>
        </p:spPr>
        <p:txBody>
          <a:bodyPr wrap="square" lIns="0" tIns="0" rIns="0" bIns="0" rtlCol="0"/>
          <a:lstStyle/>
          <a:p>
            <a:endParaRPr/>
          </a:p>
        </p:txBody>
      </p:sp>
      <p:graphicFrame>
        <p:nvGraphicFramePr>
          <p:cNvPr id="8" name="object 8"/>
          <p:cNvGraphicFramePr>
            <a:graphicFrameLocks noGrp="1"/>
          </p:cNvGraphicFramePr>
          <p:nvPr>
            <p:extLst>
              <p:ext uri="{D42A27DB-BD31-4B8C-83A1-F6EECF244321}">
                <p14:modId xmlns:p14="http://schemas.microsoft.com/office/powerpoint/2010/main" val="576634385"/>
              </p:ext>
            </p:extLst>
          </p:nvPr>
        </p:nvGraphicFramePr>
        <p:xfrm>
          <a:off x="520401" y="250115"/>
          <a:ext cx="8069354" cy="5984570"/>
        </p:xfrm>
        <a:graphic>
          <a:graphicData uri="http://schemas.openxmlformats.org/drawingml/2006/table">
            <a:tbl>
              <a:tblPr firstRow="1" bandRow="1">
                <a:tableStyleId>{2D5ABB26-0587-4C30-8999-92F81FD0307C}</a:tableStyleId>
              </a:tblPr>
              <a:tblGrid>
                <a:gridCol w="2539431">
                  <a:extLst>
                    <a:ext uri="{9D8B030D-6E8A-4147-A177-3AD203B41FA5}">
                      <a16:colId xmlns:a16="http://schemas.microsoft.com/office/drawing/2014/main" val="20000"/>
                    </a:ext>
                  </a:extLst>
                </a:gridCol>
                <a:gridCol w="411077">
                  <a:extLst>
                    <a:ext uri="{9D8B030D-6E8A-4147-A177-3AD203B41FA5}">
                      <a16:colId xmlns:a16="http://schemas.microsoft.com/office/drawing/2014/main" val="20001"/>
                    </a:ext>
                  </a:extLst>
                </a:gridCol>
                <a:gridCol w="2685267">
                  <a:extLst>
                    <a:ext uri="{9D8B030D-6E8A-4147-A177-3AD203B41FA5}">
                      <a16:colId xmlns:a16="http://schemas.microsoft.com/office/drawing/2014/main" val="20002"/>
                    </a:ext>
                  </a:extLst>
                </a:gridCol>
                <a:gridCol w="274767">
                  <a:extLst>
                    <a:ext uri="{9D8B030D-6E8A-4147-A177-3AD203B41FA5}">
                      <a16:colId xmlns:a16="http://schemas.microsoft.com/office/drawing/2014/main" val="20003"/>
                    </a:ext>
                  </a:extLst>
                </a:gridCol>
                <a:gridCol w="2158812">
                  <a:extLst>
                    <a:ext uri="{9D8B030D-6E8A-4147-A177-3AD203B41FA5}">
                      <a16:colId xmlns:a16="http://schemas.microsoft.com/office/drawing/2014/main" val="20004"/>
                    </a:ext>
                  </a:extLst>
                </a:gridCol>
              </a:tblGrid>
              <a:tr h="5984570">
                <a:tc>
                  <a:txBody>
                    <a:bodyPr/>
                    <a:lstStyle/>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a:lnSpc>
                          <a:spcPct val="100000"/>
                        </a:lnSpc>
                      </a:pPr>
                      <a:endParaRPr sz="1500" dirty="0">
                        <a:latin typeface="Times New Roman"/>
                        <a:cs typeface="Times New Roman"/>
                      </a:endParaRPr>
                    </a:p>
                    <a:p>
                      <a:pPr marL="226060">
                        <a:lnSpc>
                          <a:spcPct val="100000"/>
                        </a:lnSpc>
                        <a:spcBef>
                          <a:spcPts val="1130"/>
                        </a:spcBef>
                      </a:pPr>
                      <a:r>
                        <a:rPr sz="1200" b="1" i="1" spc="-5" dirty="0">
                          <a:solidFill>
                            <a:srgbClr val="923C2A"/>
                          </a:solidFill>
                          <a:latin typeface="BookAntiqua-BoldItalic"/>
                          <a:cs typeface="BookAntiqua-BoldItalic"/>
                        </a:rPr>
                        <a:t>Social Action</a:t>
                      </a:r>
                      <a:r>
                        <a:rPr sz="1200" b="1" i="1" spc="-10" dirty="0">
                          <a:solidFill>
                            <a:srgbClr val="923C2A"/>
                          </a:solidFill>
                          <a:latin typeface="BookAntiqua-BoldItalic"/>
                          <a:cs typeface="BookAntiqua-BoldItalic"/>
                        </a:rPr>
                        <a:t> </a:t>
                      </a:r>
                      <a:r>
                        <a:rPr sz="1200" b="1" i="1" spc="-5" dirty="0">
                          <a:solidFill>
                            <a:srgbClr val="923C2A"/>
                          </a:solidFill>
                          <a:latin typeface="BookAntiqua-BoldItalic"/>
                          <a:cs typeface="BookAntiqua-BoldItalic"/>
                        </a:rPr>
                        <a:t>Committee</a:t>
                      </a:r>
                      <a:endParaRPr sz="1200" dirty="0">
                        <a:latin typeface="BookAntiqua-BoldItalic"/>
                        <a:cs typeface="BookAntiqua-BoldItalic"/>
                      </a:endParaRPr>
                    </a:p>
                    <a:p>
                      <a:pPr>
                        <a:lnSpc>
                          <a:spcPct val="100000"/>
                        </a:lnSpc>
                        <a:spcBef>
                          <a:spcPts val="40"/>
                        </a:spcBef>
                      </a:pPr>
                      <a:endParaRPr sz="1300" dirty="0">
                        <a:latin typeface="Times New Roman"/>
                        <a:cs typeface="Times New Roman"/>
                      </a:endParaRPr>
                    </a:p>
                    <a:p>
                      <a:pPr marL="257810" marR="70485" indent="-143510">
                        <a:lnSpc>
                          <a:spcPct val="103299"/>
                        </a:lnSpc>
                        <a:buFont typeface="Symbol"/>
                        <a:buChar char=""/>
                        <a:tabLst>
                          <a:tab pos="258445" algn="l"/>
                        </a:tabLst>
                      </a:pPr>
                      <a:r>
                        <a:rPr sz="1200" dirty="0">
                          <a:solidFill>
                            <a:srgbClr val="923C2A"/>
                          </a:solidFill>
                          <a:latin typeface="Book Antiqua"/>
                          <a:cs typeface="Book Antiqua"/>
                        </a:rPr>
                        <a:t>Your </a:t>
                      </a:r>
                      <a:r>
                        <a:rPr sz="1200" spc="-5" dirty="0">
                          <a:solidFill>
                            <a:srgbClr val="923C2A"/>
                          </a:solidFill>
                          <a:latin typeface="Book Antiqua"/>
                          <a:cs typeface="Book Antiqua"/>
                        </a:rPr>
                        <a:t>responses to </a:t>
                      </a:r>
                      <a:r>
                        <a:rPr sz="1200" spc="-10" dirty="0">
                          <a:solidFill>
                            <a:srgbClr val="923C2A"/>
                          </a:solidFill>
                          <a:latin typeface="Book Antiqua"/>
                          <a:cs typeface="Book Antiqua"/>
                        </a:rPr>
                        <a:t>the </a:t>
                      </a:r>
                      <a:r>
                        <a:rPr sz="1200" spc="-114" dirty="0">
                          <a:solidFill>
                            <a:srgbClr val="923C2A"/>
                          </a:solidFill>
                          <a:latin typeface="Book Antiqua"/>
                          <a:cs typeface="Book Antiqua"/>
                        </a:rPr>
                        <a:t>2020  </a:t>
                      </a:r>
                      <a:r>
                        <a:rPr sz="1200" dirty="0">
                          <a:solidFill>
                            <a:srgbClr val="923C2A"/>
                          </a:solidFill>
                          <a:latin typeface="Book Antiqua"/>
                          <a:cs typeface="Book Antiqua"/>
                        </a:rPr>
                        <a:t>Census are </a:t>
                      </a:r>
                      <a:r>
                        <a:rPr sz="1200" spc="-5" dirty="0">
                          <a:solidFill>
                            <a:srgbClr val="923C2A"/>
                          </a:solidFill>
                          <a:latin typeface="Book Antiqua"/>
                          <a:cs typeface="Book Antiqua"/>
                        </a:rPr>
                        <a:t>safe, secure,  </a:t>
                      </a:r>
                      <a:r>
                        <a:rPr sz="1200" dirty="0">
                          <a:solidFill>
                            <a:srgbClr val="923C2A"/>
                          </a:solidFill>
                          <a:latin typeface="Book Antiqua"/>
                          <a:cs typeface="Book Antiqua"/>
                        </a:rPr>
                        <a:t>and protected </a:t>
                      </a:r>
                      <a:r>
                        <a:rPr sz="1200" spc="-5" dirty="0">
                          <a:solidFill>
                            <a:srgbClr val="923C2A"/>
                          </a:solidFill>
                          <a:latin typeface="Book Antiqua"/>
                          <a:cs typeface="Book Antiqua"/>
                        </a:rPr>
                        <a:t>by federal  </a:t>
                      </a:r>
                      <a:r>
                        <a:rPr sz="1200" dirty="0">
                          <a:solidFill>
                            <a:srgbClr val="923C2A"/>
                          </a:solidFill>
                          <a:latin typeface="Book Antiqua"/>
                          <a:cs typeface="Book Antiqua"/>
                        </a:rPr>
                        <a:t>law.</a:t>
                      </a:r>
                      <a:endParaRPr sz="1200" dirty="0">
                        <a:latin typeface="Book Antiqua"/>
                        <a:cs typeface="Book Antiqua"/>
                      </a:endParaRPr>
                    </a:p>
                    <a:p>
                      <a:pPr marL="257810" marR="149225" indent="-143510">
                        <a:lnSpc>
                          <a:spcPct val="103600"/>
                        </a:lnSpc>
                        <a:spcBef>
                          <a:spcPts val="1275"/>
                        </a:spcBef>
                        <a:buFont typeface="Symbol"/>
                        <a:buChar char=""/>
                        <a:tabLst>
                          <a:tab pos="258445" algn="l"/>
                        </a:tabLst>
                      </a:pPr>
                      <a:r>
                        <a:rPr sz="1200" dirty="0">
                          <a:solidFill>
                            <a:srgbClr val="923C2A"/>
                          </a:solidFill>
                          <a:latin typeface="Book Antiqua"/>
                          <a:cs typeface="Book Antiqua"/>
                        </a:rPr>
                        <a:t>Your answers </a:t>
                      </a:r>
                      <a:r>
                        <a:rPr sz="1200" spc="-5" dirty="0">
                          <a:solidFill>
                            <a:srgbClr val="923C2A"/>
                          </a:solidFill>
                          <a:latin typeface="Book Antiqua"/>
                          <a:cs typeface="Book Antiqua"/>
                        </a:rPr>
                        <a:t>can only </a:t>
                      </a:r>
                      <a:r>
                        <a:rPr sz="1200" spc="-220" dirty="0">
                          <a:solidFill>
                            <a:srgbClr val="923C2A"/>
                          </a:solidFill>
                          <a:latin typeface="Book Antiqua"/>
                          <a:cs typeface="Book Antiqua"/>
                        </a:rPr>
                        <a:t>be  </a:t>
                      </a:r>
                      <a:r>
                        <a:rPr sz="1200" dirty="0">
                          <a:solidFill>
                            <a:srgbClr val="923C2A"/>
                          </a:solidFill>
                          <a:latin typeface="Book Antiqua"/>
                          <a:cs typeface="Book Antiqua"/>
                        </a:rPr>
                        <a:t>used </a:t>
                      </a:r>
                      <a:r>
                        <a:rPr sz="1200" spc="-5" dirty="0">
                          <a:solidFill>
                            <a:srgbClr val="923C2A"/>
                          </a:solidFill>
                          <a:latin typeface="Book Antiqua"/>
                          <a:cs typeface="Book Antiqua"/>
                        </a:rPr>
                        <a:t>to produce  statistics—they cannot be  </a:t>
                      </a:r>
                      <a:r>
                        <a:rPr sz="1200" dirty="0">
                          <a:solidFill>
                            <a:srgbClr val="923C2A"/>
                          </a:solidFill>
                          <a:latin typeface="Book Antiqua"/>
                          <a:cs typeface="Book Antiqua"/>
                        </a:rPr>
                        <a:t>used </a:t>
                      </a:r>
                      <a:r>
                        <a:rPr sz="1200" spc="-5" dirty="0">
                          <a:solidFill>
                            <a:srgbClr val="923C2A"/>
                          </a:solidFill>
                          <a:latin typeface="Book Antiqua"/>
                          <a:cs typeface="Book Antiqua"/>
                        </a:rPr>
                        <a:t>against you </a:t>
                      </a:r>
                      <a:r>
                        <a:rPr sz="1200" dirty="0">
                          <a:solidFill>
                            <a:srgbClr val="923C2A"/>
                          </a:solidFill>
                          <a:latin typeface="Book Antiqua"/>
                          <a:cs typeface="Book Antiqua"/>
                        </a:rPr>
                        <a:t>in any  </a:t>
                      </a:r>
                      <a:r>
                        <a:rPr sz="1200" spc="-5" dirty="0">
                          <a:solidFill>
                            <a:srgbClr val="923C2A"/>
                          </a:solidFill>
                          <a:latin typeface="Book Antiqua"/>
                          <a:cs typeface="Book Antiqua"/>
                        </a:rPr>
                        <a:t>way.</a:t>
                      </a:r>
                      <a:endParaRPr sz="1200" dirty="0">
                        <a:latin typeface="Book Antiqua"/>
                        <a:cs typeface="Book Antiqua"/>
                      </a:endParaRPr>
                    </a:p>
                    <a:p>
                      <a:pPr marL="257810" marR="380365" indent="-143510">
                        <a:lnSpc>
                          <a:spcPct val="102899"/>
                        </a:lnSpc>
                        <a:spcBef>
                          <a:spcPts val="1285"/>
                        </a:spcBef>
                        <a:buFont typeface="Symbol"/>
                        <a:buChar char=""/>
                        <a:tabLst>
                          <a:tab pos="258445" algn="l"/>
                        </a:tabLst>
                      </a:pPr>
                      <a:r>
                        <a:rPr sz="1200" dirty="0">
                          <a:solidFill>
                            <a:srgbClr val="923C2A"/>
                          </a:solidFill>
                          <a:latin typeface="Book Antiqua"/>
                          <a:cs typeface="Book Antiqua"/>
                        </a:rPr>
                        <a:t>Your answers </a:t>
                      </a:r>
                      <a:r>
                        <a:rPr sz="1200" spc="-5" dirty="0">
                          <a:solidFill>
                            <a:srgbClr val="923C2A"/>
                          </a:solidFill>
                          <a:latin typeface="Book Antiqua"/>
                          <a:cs typeface="Book Antiqua"/>
                        </a:rPr>
                        <a:t>can </a:t>
                      </a:r>
                      <a:r>
                        <a:rPr sz="1200" spc="-114" dirty="0">
                          <a:solidFill>
                            <a:srgbClr val="923C2A"/>
                          </a:solidFill>
                          <a:latin typeface="Book Antiqua"/>
                          <a:cs typeface="Book Antiqua"/>
                        </a:rPr>
                        <a:t>help  </a:t>
                      </a:r>
                      <a:r>
                        <a:rPr sz="1200" dirty="0">
                          <a:solidFill>
                            <a:srgbClr val="923C2A"/>
                          </a:solidFill>
                          <a:latin typeface="Book Antiqua"/>
                          <a:cs typeface="Book Antiqua"/>
                        </a:rPr>
                        <a:t>shape </a:t>
                      </a:r>
                      <a:r>
                        <a:rPr sz="1200" spc="-5" dirty="0">
                          <a:solidFill>
                            <a:srgbClr val="923C2A"/>
                          </a:solidFill>
                          <a:latin typeface="Book Antiqua"/>
                          <a:cs typeface="Book Antiqua"/>
                        </a:rPr>
                        <a:t>the</a:t>
                      </a:r>
                      <a:r>
                        <a:rPr sz="1200" spc="-25" dirty="0">
                          <a:solidFill>
                            <a:srgbClr val="923C2A"/>
                          </a:solidFill>
                          <a:latin typeface="Book Antiqua"/>
                          <a:cs typeface="Book Antiqua"/>
                        </a:rPr>
                        <a:t> </a:t>
                      </a:r>
                      <a:r>
                        <a:rPr sz="1200" spc="-5" dirty="0">
                          <a:solidFill>
                            <a:srgbClr val="923C2A"/>
                          </a:solidFill>
                          <a:latin typeface="Book Antiqua"/>
                          <a:cs typeface="Book Antiqua"/>
                        </a:rPr>
                        <a:t>future.</a:t>
                      </a:r>
                      <a:endParaRPr sz="1200" dirty="0">
                        <a:latin typeface="Book Antiqua"/>
                        <a:cs typeface="Book Antiqua"/>
                      </a:endParaRPr>
                    </a:p>
                    <a:p>
                      <a:pPr>
                        <a:lnSpc>
                          <a:spcPct val="100000"/>
                        </a:lnSpc>
                        <a:buClr>
                          <a:srgbClr val="923C2A"/>
                        </a:buClr>
                        <a:buFont typeface="Symbol"/>
                        <a:buChar char=""/>
                      </a:pPr>
                      <a:endParaRPr sz="1800" dirty="0">
                        <a:latin typeface="Times New Roman"/>
                        <a:cs typeface="Times New Roman"/>
                      </a:endParaRPr>
                    </a:p>
                    <a:p>
                      <a:pPr marL="257810" marR="133350" indent="-143510">
                        <a:lnSpc>
                          <a:spcPct val="103899"/>
                        </a:lnSpc>
                        <a:buFont typeface="Symbol"/>
                        <a:buChar char=""/>
                        <a:tabLst>
                          <a:tab pos="258445" algn="l"/>
                        </a:tabLst>
                      </a:pPr>
                      <a:r>
                        <a:rPr sz="1200" dirty="0">
                          <a:solidFill>
                            <a:srgbClr val="923C2A"/>
                          </a:solidFill>
                          <a:latin typeface="Book Antiqua"/>
                          <a:cs typeface="Book Antiqua"/>
                        </a:rPr>
                        <a:t>Your </a:t>
                      </a:r>
                      <a:r>
                        <a:rPr sz="1200" spc="-5" dirty="0">
                          <a:solidFill>
                            <a:srgbClr val="923C2A"/>
                          </a:solidFill>
                          <a:latin typeface="Book Antiqua"/>
                          <a:cs typeface="Book Antiqua"/>
                        </a:rPr>
                        <a:t>online responses </a:t>
                      </a:r>
                      <a:r>
                        <a:rPr sz="1200" spc="-150" dirty="0">
                          <a:solidFill>
                            <a:srgbClr val="923C2A"/>
                          </a:solidFill>
                          <a:latin typeface="Book Antiqua"/>
                          <a:cs typeface="Book Antiqua"/>
                        </a:rPr>
                        <a:t>are  </a:t>
                      </a:r>
                      <a:r>
                        <a:rPr sz="1200" dirty="0">
                          <a:solidFill>
                            <a:srgbClr val="923C2A"/>
                          </a:solidFill>
                          <a:latin typeface="Book Antiqua"/>
                          <a:cs typeface="Book Antiqua"/>
                        </a:rPr>
                        <a:t>safe </a:t>
                      </a:r>
                      <a:r>
                        <a:rPr sz="1200" spc="-5" dirty="0">
                          <a:solidFill>
                            <a:srgbClr val="923C2A"/>
                          </a:solidFill>
                          <a:latin typeface="Book Antiqua"/>
                          <a:cs typeface="Book Antiqua"/>
                        </a:rPr>
                        <a:t>from hacking and  </a:t>
                      </a:r>
                      <a:r>
                        <a:rPr sz="1200" dirty="0">
                          <a:solidFill>
                            <a:srgbClr val="923C2A"/>
                          </a:solidFill>
                          <a:latin typeface="Book Antiqua"/>
                          <a:cs typeface="Book Antiqua"/>
                        </a:rPr>
                        <a:t>other cyber</a:t>
                      </a:r>
                      <a:r>
                        <a:rPr sz="1200" spc="-25" dirty="0">
                          <a:solidFill>
                            <a:srgbClr val="923C2A"/>
                          </a:solidFill>
                          <a:latin typeface="Book Antiqua"/>
                          <a:cs typeface="Book Antiqua"/>
                        </a:rPr>
                        <a:t> </a:t>
                      </a:r>
                      <a:r>
                        <a:rPr sz="1200" spc="-5" dirty="0">
                          <a:solidFill>
                            <a:srgbClr val="923C2A"/>
                          </a:solidFill>
                          <a:latin typeface="Book Antiqua"/>
                          <a:cs typeface="Book Antiqua"/>
                        </a:rPr>
                        <a:t>threats.</a:t>
                      </a:r>
                      <a:endParaRPr sz="1200" dirty="0">
                        <a:latin typeface="Book Antiqua"/>
                        <a:cs typeface="Book Antiqua"/>
                      </a:endParaRPr>
                    </a:p>
                  </a:txBody>
                  <a:tcPr marL="0" marR="0" marT="0" marB="0">
                    <a:lnL w="38100">
                      <a:solidFill>
                        <a:srgbClr val="C00000"/>
                      </a:solidFill>
                      <a:prstDash val="solid"/>
                    </a:lnL>
                    <a:lnR w="38100">
                      <a:solidFill>
                        <a:srgbClr val="C00000"/>
                      </a:solidFill>
                      <a:prstDash val="solid"/>
                    </a:lnR>
                    <a:lnT w="38100">
                      <a:solidFill>
                        <a:srgbClr val="C00000"/>
                      </a:solidFill>
                      <a:prstDash val="solid"/>
                    </a:lnT>
                    <a:lnB w="38100">
                      <a:solidFill>
                        <a:srgbClr val="C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C00000"/>
                      </a:solidFill>
                      <a:prstDash val="solid"/>
                    </a:lnL>
                    <a:lnR w="38100">
                      <a:solidFill>
                        <a:srgbClr val="C00000"/>
                      </a:solidFill>
                      <a:prstDash val="solid"/>
                    </a:lnR>
                  </a:tcPr>
                </a:tc>
                <a:tc>
                  <a:txBody>
                    <a:bodyPr/>
                    <a:lstStyle/>
                    <a:p>
                      <a:pPr>
                        <a:lnSpc>
                          <a:spcPct val="100000"/>
                        </a:lnSpc>
                        <a:spcBef>
                          <a:spcPts val="45"/>
                        </a:spcBef>
                      </a:pPr>
                      <a:endParaRPr sz="900" dirty="0">
                        <a:latin typeface="Times New Roman"/>
                        <a:cs typeface="Times New Roman"/>
                      </a:endParaRPr>
                    </a:p>
                    <a:p>
                      <a:pPr marL="486409" marR="957580" indent="-287020">
                        <a:lnSpc>
                          <a:spcPct val="100000"/>
                        </a:lnSpc>
                        <a:buAutoNum type="arabicPeriod" startAt="38"/>
                        <a:tabLst>
                          <a:tab pos="487045" algn="l"/>
                        </a:tabLst>
                      </a:pPr>
                      <a:r>
                        <a:rPr sz="900" spc="-5" dirty="0">
                          <a:latin typeface="Arial"/>
                          <a:cs typeface="Arial"/>
                        </a:rPr>
                        <a:t>Analyzing</a:t>
                      </a:r>
                      <a:r>
                        <a:rPr sz="900" spc="-70" dirty="0">
                          <a:latin typeface="Arial"/>
                          <a:cs typeface="Arial"/>
                        </a:rPr>
                        <a:t> </a:t>
                      </a:r>
                      <a:r>
                        <a:rPr sz="900" dirty="0">
                          <a:latin typeface="Arial"/>
                          <a:cs typeface="Arial"/>
                        </a:rPr>
                        <a:t>military  </a:t>
                      </a:r>
                      <a:r>
                        <a:rPr sz="900" spc="-5" dirty="0">
                          <a:latin typeface="Arial"/>
                          <a:cs typeface="Arial"/>
                        </a:rPr>
                        <a:t>potential.</a:t>
                      </a:r>
                      <a:endParaRPr sz="900" dirty="0">
                        <a:latin typeface="Arial"/>
                        <a:cs typeface="Arial"/>
                      </a:endParaRPr>
                    </a:p>
                    <a:p>
                      <a:pPr>
                        <a:lnSpc>
                          <a:spcPct val="100000"/>
                        </a:lnSpc>
                        <a:buFont typeface="Arial"/>
                        <a:buAutoNum type="arabicPeriod" startAt="38"/>
                      </a:pPr>
                      <a:endParaRPr sz="800" dirty="0">
                        <a:latin typeface="Times New Roman"/>
                        <a:cs typeface="Times New Roman"/>
                      </a:endParaRPr>
                    </a:p>
                    <a:p>
                      <a:pPr marL="486409" marR="1002030" indent="-287020">
                        <a:lnSpc>
                          <a:spcPct val="100000"/>
                        </a:lnSpc>
                        <a:spcBef>
                          <a:spcPts val="5"/>
                        </a:spcBef>
                        <a:buAutoNum type="arabicPeriod" startAt="38"/>
                        <a:tabLst>
                          <a:tab pos="487045" algn="l"/>
                        </a:tabLst>
                      </a:pPr>
                      <a:r>
                        <a:rPr sz="900" spc="-5" dirty="0">
                          <a:latin typeface="Arial"/>
                          <a:cs typeface="Arial"/>
                        </a:rPr>
                        <a:t>Making</a:t>
                      </a:r>
                      <a:r>
                        <a:rPr sz="900" spc="-60" dirty="0">
                          <a:latin typeface="Arial"/>
                          <a:cs typeface="Arial"/>
                        </a:rPr>
                        <a:t> </a:t>
                      </a:r>
                      <a:r>
                        <a:rPr sz="900" spc="-5" dirty="0">
                          <a:latin typeface="Arial"/>
                          <a:cs typeface="Arial"/>
                        </a:rPr>
                        <a:t>business  decisions.</a:t>
                      </a:r>
                      <a:endParaRPr sz="900" dirty="0">
                        <a:latin typeface="Arial"/>
                        <a:cs typeface="Arial"/>
                      </a:endParaRPr>
                    </a:p>
                    <a:p>
                      <a:pPr>
                        <a:lnSpc>
                          <a:spcPct val="100000"/>
                        </a:lnSpc>
                        <a:spcBef>
                          <a:spcPts val="30"/>
                        </a:spcBef>
                        <a:buFont typeface="Arial"/>
                        <a:buAutoNum type="arabicPeriod" startAt="38"/>
                      </a:pPr>
                      <a:endParaRPr sz="800" dirty="0">
                        <a:latin typeface="Times New Roman"/>
                        <a:cs typeface="Times New Roman"/>
                      </a:endParaRPr>
                    </a:p>
                    <a:p>
                      <a:pPr marL="486409" marR="526415" indent="-287020">
                        <a:lnSpc>
                          <a:spcPct val="100000"/>
                        </a:lnSpc>
                        <a:spcBef>
                          <a:spcPts val="5"/>
                        </a:spcBef>
                        <a:buAutoNum type="arabicPeriod" startAt="38"/>
                        <a:tabLst>
                          <a:tab pos="487045" algn="l"/>
                        </a:tabLst>
                      </a:pPr>
                      <a:r>
                        <a:rPr sz="900" spc="-5" dirty="0">
                          <a:latin typeface="Arial"/>
                          <a:cs typeface="Arial"/>
                        </a:rPr>
                        <a:t>Understanding</a:t>
                      </a:r>
                      <a:r>
                        <a:rPr sz="900" spc="-55" dirty="0">
                          <a:latin typeface="Arial"/>
                          <a:cs typeface="Arial"/>
                        </a:rPr>
                        <a:t> </a:t>
                      </a:r>
                      <a:r>
                        <a:rPr sz="900" dirty="0">
                          <a:latin typeface="Arial"/>
                          <a:cs typeface="Arial"/>
                        </a:rPr>
                        <a:t>consumer  </a:t>
                      </a:r>
                      <a:r>
                        <a:rPr sz="900" spc="-5" dirty="0">
                          <a:latin typeface="Arial"/>
                          <a:cs typeface="Arial"/>
                        </a:rPr>
                        <a:t>needs.</a:t>
                      </a:r>
                      <a:endParaRPr sz="900" dirty="0">
                        <a:latin typeface="Arial"/>
                        <a:cs typeface="Arial"/>
                      </a:endParaRPr>
                    </a:p>
                    <a:p>
                      <a:pPr>
                        <a:lnSpc>
                          <a:spcPct val="100000"/>
                        </a:lnSpc>
                        <a:spcBef>
                          <a:spcPts val="5"/>
                        </a:spcBef>
                        <a:buFont typeface="Arial"/>
                        <a:buAutoNum type="arabicPeriod" startAt="38"/>
                      </a:pPr>
                      <a:endParaRPr sz="800" dirty="0">
                        <a:latin typeface="Times New Roman"/>
                        <a:cs typeface="Times New Roman"/>
                      </a:endParaRPr>
                    </a:p>
                    <a:p>
                      <a:pPr marL="486409" marR="1113790" indent="-287020">
                        <a:lnSpc>
                          <a:spcPct val="100000"/>
                        </a:lnSpc>
                        <a:buAutoNum type="arabicPeriod" startAt="38"/>
                        <a:tabLst>
                          <a:tab pos="487045" algn="l"/>
                        </a:tabLst>
                      </a:pPr>
                      <a:r>
                        <a:rPr sz="900" spc="-5" dirty="0">
                          <a:latin typeface="Arial"/>
                          <a:cs typeface="Arial"/>
                        </a:rPr>
                        <a:t>Planning </a:t>
                      </a:r>
                      <a:r>
                        <a:rPr sz="900" dirty="0">
                          <a:latin typeface="Arial"/>
                          <a:cs typeface="Arial"/>
                        </a:rPr>
                        <a:t>for  </a:t>
                      </a:r>
                      <a:r>
                        <a:rPr sz="900" spc="5" dirty="0">
                          <a:latin typeface="Arial"/>
                          <a:cs typeface="Arial"/>
                        </a:rPr>
                        <a:t>c</a:t>
                      </a:r>
                      <a:r>
                        <a:rPr sz="900" dirty="0">
                          <a:latin typeface="Arial"/>
                          <a:cs typeface="Arial"/>
                        </a:rPr>
                        <a:t>o</a:t>
                      </a:r>
                      <a:r>
                        <a:rPr sz="900" spc="-5" dirty="0">
                          <a:latin typeface="Arial"/>
                          <a:cs typeface="Arial"/>
                        </a:rPr>
                        <a:t>n</a:t>
                      </a:r>
                      <a:r>
                        <a:rPr sz="900" dirty="0">
                          <a:latin typeface="Arial"/>
                          <a:cs typeface="Arial"/>
                        </a:rPr>
                        <a:t>gre</a:t>
                      </a:r>
                      <a:r>
                        <a:rPr sz="900" spc="10" dirty="0">
                          <a:latin typeface="Arial"/>
                          <a:cs typeface="Arial"/>
                        </a:rPr>
                        <a:t>g</a:t>
                      </a:r>
                      <a:r>
                        <a:rPr sz="900" dirty="0">
                          <a:latin typeface="Arial"/>
                          <a:cs typeface="Arial"/>
                        </a:rPr>
                        <a:t>atio</a:t>
                      </a:r>
                      <a:r>
                        <a:rPr sz="900" spc="-5" dirty="0">
                          <a:latin typeface="Arial"/>
                          <a:cs typeface="Arial"/>
                        </a:rPr>
                        <a:t>n</a:t>
                      </a:r>
                      <a:r>
                        <a:rPr sz="900" spc="5" dirty="0">
                          <a:latin typeface="Arial"/>
                          <a:cs typeface="Arial"/>
                        </a:rPr>
                        <a:t>s</a:t>
                      </a:r>
                      <a:r>
                        <a:rPr sz="900" dirty="0">
                          <a:latin typeface="Arial"/>
                          <a:cs typeface="Arial"/>
                        </a:rPr>
                        <a:t>.</a:t>
                      </a:r>
                    </a:p>
                    <a:p>
                      <a:pPr>
                        <a:lnSpc>
                          <a:spcPct val="100000"/>
                        </a:lnSpc>
                        <a:spcBef>
                          <a:spcPts val="35"/>
                        </a:spcBef>
                        <a:buFont typeface="Arial"/>
                        <a:buAutoNum type="arabicPeriod" startAt="38"/>
                      </a:pPr>
                      <a:endParaRPr sz="800" dirty="0">
                        <a:latin typeface="Times New Roman"/>
                        <a:cs typeface="Times New Roman"/>
                      </a:endParaRPr>
                    </a:p>
                    <a:p>
                      <a:pPr marL="486409" marR="507365" indent="-287020">
                        <a:lnSpc>
                          <a:spcPct val="100000"/>
                        </a:lnSpc>
                        <a:buAutoNum type="arabicPeriod" startAt="38"/>
                        <a:tabLst>
                          <a:tab pos="487045" algn="l"/>
                        </a:tabLst>
                      </a:pPr>
                      <a:r>
                        <a:rPr sz="900" spc="-5" dirty="0">
                          <a:latin typeface="Arial"/>
                          <a:cs typeface="Arial"/>
                        </a:rPr>
                        <a:t>Locating </a:t>
                      </a:r>
                      <a:r>
                        <a:rPr sz="900" dirty="0">
                          <a:latin typeface="Arial"/>
                          <a:cs typeface="Arial"/>
                        </a:rPr>
                        <a:t>factory sites</a:t>
                      </a:r>
                      <a:r>
                        <a:rPr sz="900" spc="-80" dirty="0">
                          <a:latin typeface="Arial"/>
                          <a:cs typeface="Arial"/>
                        </a:rPr>
                        <a:t> </a:t>
                      </a:r>
                      <a:r>
                        <a:rPr sz="900" spc="-5" dirty="0">
                          <a:latin typeface="Arial"/>
                          <a:cs typeface="Arial"/>
                        </a:rPr>
                        <a:t>and  distribution</a:t>
                      </a:r>
                      <a:r>
                        <a:rPr sz="900" spc="-10" dirty="0">
                          <a:latin typeface="Arial"/>
                          <a:cs typeface="Arial"/>
                        </a:rPr>
                        <a:t> </a:t>
                      </a:r>
                      <a:r>
                        <a:rPr sz="900" spc="-5" dirty="0">
                          <a:latin typeface="Arial"/>
                          <a:cs typeface="Arial"/>
                        </a:rPr>
                        <a:t>centers.</a:t>
                      </a:r>
                      <a:endParaRPr sz="900" dirty="0">
                        <a:latin typeface="Arial"/>
                        <a:cs typeface="Arial"/>
                      </a:endParaRPr>
                    </a:p>
                    <a:p>
                      <a:pPr>
                        <a:lnSpc>
                          <a:spcPct val="100000"/>
                        </a:lnSpc>
                        <a:spcBef>
                          <a:spcPts val="40"/>
                        </a:spcBef>
                        <a:buFont typeface="Arial"/>
                        <a:buAutoNum type="arabicPeriod" startAt="38"/>
                      </a:pPr>
                      <a:endParaRPr sz="800" dirty="0">
                        <a:latin typeface="Times New Roman"/>
                        <a:cs typeface="Times New Roman"/>
                      </a:endParaRPr>
                    </a:p>
                    <a:p>
                      <a:pPr marL="486409" marR="259079" indent="-287020">
                        <a:lnSpc>
                          <a:spcPct val="100000"/>
                        </a:lnSpc>
                        <a:buAutoNum type="arabicPeriod" startAt="38"/>
                        <a:tabLst>
                          <a:tab pos="487045" algn="l"/>
                        </a:tabLst>
                      </a:pPr>
                      <a:r>
                        <a:rPr sz="900" spc="-5" dirty="0">
                          <a:latin typeface="Arial"/>
                          <a:cs typeface="Arial"/>
                        </a:rPr>
                        <a:t>Distributing catalogs and  Developing direct mail</a:t>
                      </a:r>
                      <a:r>
                        <a:rPr sz="900" spc="-20" dirty="0">
                          <a:latin typeface="Arial"/>
                          <a:cs typeface="Arial"/>
                        </a:rPr>
                        <a:t> </a:t>
                      </a:r>
                      <a:r>
                        <a:rPr sz="900" spc="-5" dirty="0">
                          <a:latin typeface="Arial"/>
                          <a:cs typeface="Arial"/>
                        </a:rPr>
                        <a:t>pieces.</a:t>
                      </a:r>
                      <a:endParaRPr sz="900" dirty="0">
                        <a:latin typeface="Arial"/>
                        <a:cs typeface="Arial"/>
                      </a:endParaRPr>
                    </a:p>
                    <a:p>
                      <a:pPr>
                        <a:lnSpc>
                          <a:spcPct val="100000"/>
                        </a:lnSpc>
                        <a:spcBef>
                          <a:spcPts val="35"/>
                        </a:spcBef>
                        <a:buFont typeface="Arial"/>
                        <a:buAutoNum type="arabicPeriod" startAt="38"/>
                      </a:pPr>
                      <a:endParaRPr sz="800" dirty="0">
                        <a:latin typeface="Times New Roman"/>
                        <a:cs typeface="Times New Roman"/>
                      </a:endParaRPr>
                    </a:p>
                    <a:p>
                      <a:pPr marL="486409" marR="247015" indent="-287020">
                        <a:lnSpc>
                          <a:spcPct val="100000"/>
                        </a:lnSpc>
                        <a:buAutoNum type="arabicPeriod" startAt="38"/>
                        <a:tabLst>
                          <a:tab pos="487045" algn="l"/>
                        </a:tabLst>
                      </a:pPr>
                      <a:r>
                        <a:rPr sz="900" spc="-5" dirty="0">
                          <a:latin typeface="Arial"/>
                          <a:cs typeface="Arial"/>
                        </a:rPr>
                        <a:t>Setting a standard </a:t>
                      </a:r>
                      <a:r>
                        <a:rPr sz="900" dirty="0">
                          <a:latin typeface="Arial"/>
                          <a:cs typeface="Arial"/>
                        </a:rPr>
                        <a:t>for </a:t>
                      </a:r>
                      <a:r>
                        <a:rPr sz="900" spc="-5" dirty="0">
                          <a:latin typeface="Arial"/>
                          <a:cs typeface="Arial"/>
                        </a:rPr>
                        <a:t>creating  </a:t>
                      </a:r>
                      <a:r>
                        <a:rPr sz="900" spc="-10" dirty="0">
                          <a:latin typeface="Arial"/>
                          <a:cs typeface="Arial"/>
                        </a:rPr>
                        <a:t>both </a:t>
                      </a:r>
                      <a:r>
                        <a:rPr sz="900" spc="-5" dirty="0">
                          <a:latin typeface="Arial"/>
                          <a:cs typeface="Arial"/>
                        </a:rPr>
                        <a:t>public and private sector  surveys.</a:t>
                      </a:r>
                      <a:endParaRPr sz="900" dirty="0">
                        <a:latin typeface="Arial"/>
                        <a:cs typeface="Arial"/>
                      </a:endParaRPr>
                    </a:p>
                    <a:p>
                      <a:pPr>
                        <a:lnSpc>
                          <a:spcPct val="100000"/>
                        </a:lnSpc>
                        <a:spcBef>
                          <a:spcPts val="20"/>
                        </a:spcBef>
                        <a:buFont typeface="Arial"/>
                        <a:buAutoNum type="arabicPeriod" startAt="38"/>
                      </a:pPr>
                      <a:endParaRPr sz="800" dirty="0">
                        <a:latin typeface="Times New Roman"/>
                        <a:cs typeface="Times New Roman"/>
                      </a:endParaRPr>
                    </a:p>
                    <a:p>
                      <a:pPr marL="486409" marR="154305" indent="-287020">
                        <a:lnSpc>
                          <a:spcPct val="100000"/>
                        </a:lnSpc>
                        <a:spcBef>
                          <a:spcPts val="5"/>
                        </a:spcBef>
                        <a:buAutoNum type="arabicPeriod" startAt="38"/>
                        <a:tabLst>
                          <a:tab pos="487045" algn="l"/>
                        </a:tabLst>
                      </a:pPr>
                      <a:r>
                        <a:rPr sz="900" spc="-5" dirty="0">
                          <a:latin typeface="Arial"/>
                          <a:cs typeface="Arial"/>
                        </a:rPr>
                        <a:t>Evaluating programs </a:t>
                      </a:r>
                      <a:r>
                        <a:rPr sz="900" spc="-10" dirty="0">
                          <a:latin typeface="Arial"/>
                          <a:cs typeface="Arial"/>
                        </a:rPr>
                        <a:t>in </a:t>
                      </a:r>
                      <a:r>
                        <a:rPr sz="900" spc="-5" dirty="0">
                          <a:latin typeface="Arial"/>
                          <a:cs typeface="Arial"/>
                        </a:rPr>
                        <a:t>different  geographic areas.</a:t>
                      </a:r>
                      <a:endParaRPr sz="900" dirty="0">
                        <a:latin typeface="Arial"/>
                        <a:cs typeface="Arial"/>
                      </a:endParaRPr>
                    </a:p>
                    <a:p>
                      <a:pPr>
                        <a:lnSpc>
                          <a:spcPct val="100000"/>
                        </a:lnSpc>
                        <a:spcBef>
                          <a:spcPts val="30"/>
                        </a:spcBef>
                        <a:buFont typeface="Arial"/>
                        <a:buAutoNum type="arabicPeriod" startAt="38"/>
                      </a:pPr>
                      <a:endParaRPr sz="800" dirty="0">
                        <a:latin typeface="Times New Roman"/>
                        <a:cs typeface="Times New Roman"/>
                      </a:endParaRPr>
                    </a:p>
                    <a:p>
                      <a:pPr marL="486409" marR="668655" indent="-287020">
                        <a:lnSpc>
                          <a:spcPct val="100000"/>
                        </a:lnSpc>
                        <a:spcBef>
                          <a:spcPts val="5"/>
                        </a:spcBef>
                        <a:buAutoNum type="arabicPeriod" startAt="38"/>
                        <a:tabLst>
                          <a:tab pos="487045" algn="l"/>
                        </a:tabLst>
                      </a:pPr>
                      <a:r>
                        <a:rPr sz="900" spc="-5" dirty="0">
                          <a:latin typeface="Arial"/>
                          <a:cs typeface="Arial"/>
                        </a:rPr>
                        <a:t>Providing genealogical  research.</a:t>
                      </a:r>
                      <a:endParaRPr sz="900" dirty="0">
                        <a:latin typeface="Arial"/>
                        <a:cs typeface="Arial"/>
                      </a:endParaRPr>
                    </a:p>
                    <a:p>
                      <a:pPr>
                        <a:lnSpc>
                          <a:spcPct val="100000"/>
                        </a:lnSpc>
                        <a:buFont typeface="Arial"/>
                        <a:buAutoNum type="arabicPeriod" startAt="38"/>
                      </a:pPr>
                      <a:endParaRPr sz="800" dirty="0">
                        <a:latin typeface="Times New Roman"/>
                        <a:cs typeface="Times New Roman"/>
                      </a:endParaRPr>
                    </a:p>
                    <a:p>
                      <a:pPr marL="486409" marR="866140" indent="-287020">
                        <a:lnSpc>
                          <a:spcPct val="100000"/>
                        </a:lnSpc>
                        <a:buAutoNum type="arabicPeriod" startAt="38"/>
                        <a:tabLst>
                          <a:tab pos="487045" algn="l"/>
                        </a:tabLst>
                      </a:pPr>
                      <a:r>
                        <a:rPr sz="900" spc="-5" dirty="0">
                          <a:latin typeface="Arial"/>
                          <a:cs typeface="Arial"/>
                        </a:rPr>
                        <a:t>Planning </a:t>
                      </a:r>
                      <a:r>
                        <a:rPr sz="900" dirty="0">
                          <a:latin typeface="Arial"/>
                          <a:cs typeface="Arial"/>
                        </a:rPr>
                        <a:t>for</a:t>
                      </a:r>
                      <a:r>
                        <a:rPr sz="900" spc="-50" dirty="0">
                          <a:latin typeface="Arial"/>
                          <a:cs typeface="Arial"/>
                        </a:rPr>
                        <a:t> </a:t>
                      </a:r>
                      <a:r>
                        <a:rPr sz="900" spc="-5" dirty="0">
                          <a:latin typeface="Arial"/>
                          <a:cs typeface="Arial"/>
                        </a:rPr>
                        <a:t>school  projects.</a:t>
                      </a:r>
                      <a:endParaRPr sz="900" dirty="0">
                        <a:latin typeface="Arial"/>
                        <a:cs typeface="Arial"/>
                      </a:endParaRPr>
                    </a:p>
                    <a:p>
                      <a:pPr>
                        <a:lnSpc>
                          <a:spcPct val="100000"/>
                        </a:lnSpc>
                        <a:spcBef>
                          <a:spcPts val="40"/>
                        </a:spcBef>
                        <a:buFont typeface="Arial"/>
                        <a:buAutoNum type="arabicPeriod" startAt="38"/>
                      </a:pPr>
                      <a:endParaRPr sz="800" dirty="0">
                        <a:latin typeface="Times New Roman"/>
                        <a:cs typeface="Times New Roman"/>
                      </a:endParaRPr>
                    </a:p>
                    <a:p>
                      <a:pPr marL="486409" marR="415925" indent="-287020">
                        <a:lnSpc>
                          <a:spcPct val="100000"/>
                        </a:lnSpc>
                        <a:spcBef>
                          <a:spcPts val="5"/>
                        </a:spcBef>
                        <a:buAutoNum type="arabicPeriod" startAt="38"/>
                        <a:tabLst>
                          <a:tab pos="487045" algn="l"/>
                        </a:tabLst>
                      </a:pPr>
                      <a:r>
                        <a:rPr sz="900" spc="-5" dirty="0">
                          <a:latin typeface="Arial"/>
                          <a:cs typeface="Arial"/>
                        </a:rPr>
                        <a:t>Developing adult education  </a:t>
                      </a:r>
                      <a:r>
                        <a:rPr sz="900" dirty="0">
                          <a:latin typeface="Arial"/>
                          <a:cs typeface="Arial"/>
                        </a:rPr>
                        <a:t>programs.</a:t>
                      </a:r>
                    </a:p>
                    <a:p>
                      <a:pPr>
                        <a:lnSpc>
                          <a:spcPct val="100000"/>
                        </a:lnSpc>
                        <a:buFont typeface="Arial"/>
                        <a:buAutoNum type="arabicPeriod" startAt="38"/>
                      </a:pPr>
                      <a:endParaRPr sz="800" dirty="0">
                        <a:latin typeface="Times New Roman"/>
                        <a:cs typeface="Times New Roman"/>
                      </a:endParaRPr>
                    </a:p>
                    <a:p>
                      <a:pPr marL="486409" marR="259715" indent="-287020">
                        <a:lnSpc>
                          <a:spcPct val="100000"/>
                        </a:lnSpc>
                        <a:buAutoNum type="arabicPeriod" startAt="38"/>
                        <a:tabLst>
                          <a:tab pos="487045" algn="l"/>
                        </a:tabLst>
                      </a:pPr>
                      <a:r>
                        <a:rPr sz="900" spc="-5" dirty="0">
                          <a:latin typeface="Arial"/>
                          <a:cs typeface="Arial"/>
                        </a:rPr>
                        <a:t>Researching historical subject  areas.</a:t>
                      </a:r>
                      <a:endParaRPr sz="900" dirty="0">
                        <a:latin typeface="Arial"/>
                        <a:cs typeface="Arial"/>
                      </a:endParaRPr>
                    </a:p>
                    <a:p>
                      <a:pPr marL="486409" marR="295275" indent="-287020">
                        <a:lnSpc>
                          <a:spcPct val="100000"/>
                        </a:lnSpc>
                        <a:spcBef>
                          <a:spcPts val="980"/>
                        </a:spcBef>
                        <a:buAutoNum type="arabicPeriod" startAt="38"/>
                        <a:tabLst>
                          <a:tab pos="487045" algn="l"/>
                        </a:tabLst>
                      </a:pPr>
                      <a:r>
                        <a:rPr sz="900" spc="-5" dirty="0">
                          <a:latin typeface="Arial"/>
                          <a:cs typeface="Arial"/>
                        </a:rPr>
                        <a:t>Determining areas eligible </a:t>
                      </a:r>
                      <a:r>
                        <a:rPr sz="900" dirty="0">
                          <a:latin typeface="Arial"/>
                          <a:cs typeface="Arial"/>
                        </a:rPr>
                        <a:t>for  </a:t>
                      </a:r>
                      <a:r>
                        <a:rPr sz="900" spc="-5" dirty="0">
                          <a:latin typeface="Arial"/>
                          <a:cs typeface="Arial"/>
                        </a:rPr>
                        <a:t>housing assistance and  rehabilitation</a:t>
                      </a:r>
                      <a:r>
                        <a:rPr sz="900" spc="-10" dirty="0">
                          <a:latin typeface="Arial"/>
                          <a:cs typeface="Arial"/>
                        </a:rPr>
                        <a:t> </a:t>
                      </a:r>
                      <a:r>
                        <a:rPr sz="900" spc="-5" dirty="0">
                          <a:latin typeface="Arial"/>
                          <a:cs typeface="Arial"/>
                        </a:rPr>
                        <a:t>loans.</a:t>
                      </a:r>
                      <a:endParaRPr sz="900" dirty="0">
                        <a:latin typeface="Arial"/>
                        <a:cs typeface="Arial"/>
                      </a:endParaRPr>
                    </a:p>
                  </a:txBody>
                  <a:tcPr marL="0" marR="0" marT="5043" marB="0">
                    <a:lnL w="38100">
                      <a:solidFill>
                        <a:srgbClr val="C00000"/>
                      </a:solidFill>
                      <a:prstDash val="solid"/>
                    </a:lnL>
                    <a:lnR w="38100">
                      <a:solidFill>
                        <a:srgbClr val="C00000"/>
                      </a:solidFill>
                      <a:prstDash val="solid"/>
                    </a:lnR>
                    <a:lnT w="38100">
                      <a:solidFill>
                        <a:srgbClr val="C00000"/>
                      </a:solidFill>
                      <a:prstDash val="solid"/>
                    </a:lnT>
                    <a:lnB w="38100">
                      <a:solidFill>
                        <a:srgbClr val="C00000"/>
                      </a:solidFill>
                      <a:prstDash val="solid"/>
                    </a:lnB>
                  </a:tcPr>
                </a:tc>
                <a:tc>
                  <a:txBody>
                    <a:bodyPr/>
                    <a:lstStyle/>
                    <a:p>
                      <a:pPr>
                        <a:lnSpc>
                          <a:spcPct val="100000"/>
                        </a:lnSpc>
                      </a:pPr>
                      <a:endParaRPr sz="1000">
                        <a:latin typeface="Times New Roman"/>
                        <a:cs typeface="Times New Roman"/>
                      </a:endParaRPr>
                    </a:p>
                  </a:txBody>
                  <a:tcPr marL="0" marR="0" marT="0" marB="0">
                    <a:lnL w="38100">
                      <a:solidFill>
                        <a:srgbClr val="C00000"/>
                      </a:solidFill>
                      <a:prstDash val="solid"/>
                    </a:lnL>
                  </a:tcPr>
                </a:tc>
                <a:tc>
                  <a:txBody>
                    <a:bodyPr/>
                    <a:lstStyle/>
                    <a:p>
                      <a:pPr>
                        <a:lnSpc>
                          <a:spcPct val="100000"/>
                        </a:lnSpc>
                      </a:pPr>
                      <a:endParaRPr sz="2100" dirty="0">
                        <a:latin typeface="Times New Roman"/>
                        <a:cs typeface="Times New Roman"/>
                      </a:endParaRPr>
                    </a:p>
                    <a:p>
                      <a:pPr>
                        <a:lnSpc>
                          <a:spcPct val="100000"/>
                        </a:lnSpc>
                      </a:pPr>
                      <a:endParaRPr sz="2100" dirty="0">
                        <a:latin typeface="Times New Roman"/>
                        <a:cs typeface="Times New Roman"/>
                      </a:endParaRPr>
                    </a:p>
                    <a:p>
                      <a:pPr>
                        <a:lnSpc>
                          <a:spcPct val="100000"/>
                        </a:lnSpc>
                      </a:pPr>
                      <a:endParaRPr sz="2100" dirty="0">
                        <a:latin typeface="Times New Roman"/>
                        <a:cs typeface="Times New Roman"/>
                      </a:endParaRPr>
                    </a:p>
                    <a:p>
                      <a:pPr>
                        <a:lnSpc>
                          <a:spcPct val="100000"/>
                        </a:lnSpc>
                      </a:pPr>
                      <a:endParaRPr sz="2100" dirty="0">
                        <a:latin typeface="Times New Roman"/>
                        <a:cs typeface="Times New Roman"/>
                      </a:endParaRPr>
                    </a:p>
                    <a:p>
                      <a:pPr>
                        <a:lnSpc>
                          <a:spcPct val="100000"/>
                        </a:lnSpc>
                      </a:pPr>
                      <a:endParaRPr sz="2100" dirty="0">
                        <a:latin typeface="Times New Roman"/>
                        <a:cs typeface="Times New Roman"/>
                      </a:endParaRPr>
                    </a:p>
                    <a:p>
                      <a:pPr>
                        <a:lnSpc>
                          <a:spcPct val="100000"/>
                        </a:lnSpc>
                      </a:pPr>
                      <a:endParaRPr sz="2100" dirty="0">
                        <a:latin typeface="Times New Roman"/>
                        <a:cs typeface="Times New Roman"/>
                      </a:endParaRPr>
                    </a:p>
                    <a:p>
                      <a:pPr>
                        <a:lnSpc>
                          <a:spcPct val="100000"/>
                        </a:lnSpc>
                      </a:pPr>
                      <a:endParaRPr sz="2100" dirty="0">
                        <a:latin typeface="Times New Roman"/>
                        <a:cs typeface="Times New Roman"/>
                      </a:endParaRPr>
                    </a:p>
                    <a:p>
                      <a:pPr>
                        <a:lnSpc>
                          <a:spcPct val="100000"/>
                        </a:lnSpc>
                      </a:pPr>
                      <a:endParaRPr sz="2100" dirty="0">
                        <a:latin typeface="Times New Roman"/>
                        <a:cs typeface="Times New Roman"/>
                      </a:endParaRPr>
                    </a:p>
                    <a:p>
                      <a:pPr>
                        <a:lnSpc>
                          <a:spcPct val="100000"/>
                        </a:lnSpc>
                      </a:pPr>
                      <a:endParaRPr sz="2100" dirty="0">
                        <a:latin typeface="Times New Roman"/>
                        <a:cs typeface="Times New Roman"/>
                      </a:endParaRPr>
                    </a:p>
                    <a:p>
                      <a:pPr>
                        <a:lnSpc>
                          <a:spcPct val="100000"/>
                        </a:lnSpc>
                      </a:pPr>
                      <a:endParaRPr sz="2100" dirty="0">
                        <a:latin typeface="Times New Roman"/>
                        <a:cs typeface="Times New Roman"/>
                      </a:endParaRPr>
                    </a:p>
                    <a:p>
                      <a:pPr>
                        <a:lnSpc>
                          <a:spcPct val="100000"/>
                        </a:lnSpc>
                      </a:pPr>
                      <a:endParaRPr sz="2200" dirty="0">
                        <a:latin typeface="Times New Roman"/>
                        <a:cs typeface="Times New Roman"/>
                      </a:endParaRPr>
                    </a:p>
                    <a:p>
                      <a:pPr marL="242570" marR="233679" indent="-184785">
                        <a:lnSpc>
                          <a:spcPct val="103499"/>
                        </a:lnSpc>
                      </a:pPr>
                      <a:r>
                        <a:rPr sz="1800" dirty="0">
                          <a:solidFill>
                            <a:srgbClr val="FFFFFF"/>
                          </a:solidFill>
                          <a:latin typeface="Book Antiqua"/>
                          <a:cs typeface="Book Antiqua"/>
                        </a:rPr>
                        <a:t>50 </a:t>
                      </a:r>
                      <a:r>
                        <a:rPr sz="1800" spc="-5" dirty="0">
                          <a:solidFill>
                            <a:srgbClr val="FFFFFF"/>
                          </a:solidFill>
                          <a:latin typeface="Book Antiqua"/>
                          <a:cs typeface="Book Antiqua"/>
                        </a:rPr>
                        <a:t>WAYS</a:t>
                      </a:r>
                      <a:r>
                        <a:rPr sz="1800" spc="-70" dirty="0">
                          <a:solidFill>
                            <a:srgbClr val="FFFFFF"/>
                          </a:solidFill>
                          <a:latin typeface="Book Antiqua"/>
                          <a:cs typeface="Book Antiqua"/>
                        </a:rPr>
                        <a:t> </a:t>
                      </a:r>
                      <a:r>
                        <a:rPr sz="1800" spc="-5" dirty="0">
                          <a:solidFill>
                            <a:srgbClr val="FFFFFF"/>
                          </a:solidFill>
                          <a:latin typeface="Book Antiqua"/>
                          <a:cs typeface="Book Antiqua"/>
                        </a:rPr>
                        <a:t>CENSUS  </a:t>
                      </a:r>
                      <a:r>
                        <a:rPr sz="1800" dirty="0">
                          <a:solidFill>
                            <a:srgbClr val="FFFFFF"/>
                          </a:solidFill>
                          <a:latin typeface="Book Antiqua"/>
                          <a:cs typeface="Book Antiqua"/>
                        </a:rPr>
                        <a:t>DATA IS</a:t>
                      </a:r>
                      <a:r>
                        <a:rPr sz="1800" spc="-45" dirty="0">
                          <a:solidFill>
                            <a:srgbClr val="FFFFFF"/>
                          </a:solidFill>
                          <a:latin typeface="Book Antiqua"/>
                          <a:cs typeface="Book Antiqua"/>
                        </a:rPr>
                        <a:t> </a:t>
                      </a:r>
                      <a:r>
                        <a:rPr sz="1800" dirty="0">
                          <a:solidFill>
                            <a:srgbClr val="FFFFFF"/>
                          </a:solidFill>
                          <a:latin typeface="Book Antiqua"/>
                          <a:cs typeface="Book Antiqua"/>
                        </a:rPr>
                        <a:t>USED</a:t>
                      </a:r>
                      <a:endParaRPr sz="1800" dirty="0">
                        <a:latin typeface="Book Antiqua"/>
                        <a:cs typeface="Book Antiqua"/>
                      </a:endParaRPr>
                    </a:p>
                  </a:txBody>
                  <a:tcPr marL="0" marR="0" marT="0" marB="0">
                    <a:lnT w="38100">
                      <a:solidFill>
                        <a:srgbClr val="C00000"/>
                      </a:solidFill>
                      <a:prstDash val="solid"/>
                    </a:lnT>
                  </a:tcPr>
                </a:tc>
                <a:extLst>
                  <a:ext uri="{0D108BD9-81ED-4DB2-BD59-A6C34878D82A}">
                    <a16:rowId xmlns:a16="http://schemas.microsoft.com/office/drawing/2014/main" val="10000"/>
                  </a:ext>
                </a:extLst>
              </a:tr>
            </a:tbl>
          </a:graphicData>
        </a:graphic>
      </p:graphicFrame>
      <p:sp>
        <p:nvSpPr>
          <p:cNvPr id="9" name="object 9"/>
          <p:cNvSpPr/>
          <p:nvPr/>
        </p:nvSpPr>
        <p:spPr>
          <a:xfrm>
            <a:off x="6468820" y="283733"/>
            <a:ext cx="0" cy="6020360"/>
          </a:xfrm>
          <a:custGeom>
            <a:avLst/>
            <a:gdLst/>
            <a:ahLst/>
            <a:cxnLst/>
            <a:rect l="l" t="t" r="r" b="b"/>
            <a:pathLst>
              <a:path h="6823075">
                <a:moveTo>
                  <a:pt x="0" y="0"/>
                </a:moveTo>
                <a:lnTo>
                  <a:pt x="0" y="6822643"/>
                </a:lnTo>
              </a:path>
            </a:pathLst>
          </a:custGeom>
          <a:ln w="9144">
            <a:solidFill>
              <a:srgbClr val="C00000"/>
            </a:solidFill>
          </a:ln>
        </p:spPr>
        <p:txBody>
          <a:bodyPr wrap="square" lIns="0" tIns="0" rIns="0" bIns="0" rtlCol="0"/>
          <a:lstStyle/>
          <a:p>
            <a:endParaRPr/>
          </a:p>
        </p:txBody>
      </p:sp>
      <p:sp>
        <p:nvSpPr>
          <p:cNvPr id="10" name="object 10"/>
          <p:cNvSpPr/>
          <p:nvPr/>
        </p:nvSpPr>
        <p:spPr>
          <a:xfrm>
            <a:off x="6439909" y="242047"/>
            <a:ext cx="0" cy="6103844"/>
          </a:xfrm>
          <a:custGeom>
            <a:avLst/>
            <a:gdLst/>
            <a:ahLst/>
            <a:cxnLst/>
            <a:rect l="l" t="t" r="r" b="b"/>
            <a:pathLst>
              <a:path h="6917690">
                <a:moveTo>
                  <a:pt x="0" y="0"/>
                </a:moveTo>
                <a:lnTo>
                  <a:pt x="0" y="6917131"/>
                </a:lnTo>
              </a:path>
            </a:pathLst>
          </a:custGeom>
          <a:ln w="38100">
            <a:solidFill>
              <a:srgbClr val="C00000"/>
            </a:solidFill>
          </a:ln>
        </p:spPr>
        <p:txBody>
          <a:bodyPr wrap="square" lIns="0" tIns="0" rIns="0" bIns="0" rtlCol="0"/>
          <a:lstStyle/>
          <a:p>
            <a:endParaRPr/>
          </a:p>
        </p:txBody>
      </p:sp>
      <p:sp>
        <p:nvSpPr>
          <p:cNvPr id="11" name="object 11"/>
          <p:cNvSpPr/>
          <p:nvPr/>
        </p:nvSpPr>
        <p:spPr>
          <a:xfrm>
            <a:off x="6423100" y="6311779"/>
            <a:ext cx="49866" cy="33618"/>
          </a:xfrm>
          <a:custGeom>
            <a:avLst/>
            <a:gdLst/>
            <a:ahLst/>
            <a:cxnLst/>
            <a:rect l="l" t="t" r="r" b="b"/>
            <a:pathLst>
              <a:path w="56515" h="38100">
                <a:moveTo>
                  <a:pt x="0" y="38100"/>
                </a:moveTo>
                <a:lnTo>
                  <a:pt x="56388" y="38100"/>
                </a:lnTo>
                <a:lnTo>
                  <a:pt x="56388" y="0"/>
                </a:lnTo>
                <a:lnTo>
                  <a:pt x="0" y="0"/>
                </a:lnTo>
                <a:lnTo>
                  <a:pt x="0" y="38100"/>
                </a:lnTo>
                <a:close/>
              </a:path>
            </a:pathLst>
          </a:custGeom>
          <a:solidFill>
            <a:srgbClr val="C00000"/>
          </a:solidFill>
        </p:spPr>
        <p:txBody>
          <a:bodyPr wrap="square" lIns="0" tIns="0" rIns="0" bIns="0" rtlCol="0"/>
          <a:lstStyle/>
          <a:p>
            <a:endParaRPr/>
          </a:p>
        </p:txBody>
      </p:sp>
      <p:sp>
        <p:nvSpPr>
          <p:cNvPr id="12" name="object 12"/>
          <p:cNvSpPr/>
          <p:nvPr/>
        </p:nvSpPr>
        <p:spPr>
          <a:xfrm>
            <a:off x="6472854" y="6328588"/>
            <a:ext cx="2108947" cy="0"/>
          </a:xfrm>
          <a:custGeom>
            <a:avLst/>
            <a:gdLst/>
            <a:ahLst/>
            <a:cxnLst/>
            <a:rect l="l" t="t" r="r" b="b"/>
            <a:pathLst>
              <a:path w="2390140">
                <a:moveTo>
                  <a:pt x="0" y="0"/>
                </a:moveTo>
                <a:lnTo>
                  <a:pt x="2389885" y="0"/>
                </a:lnTo>
              </a:path>
            </a:pathLst>
          </a:custGeom>
          <a:ln w="38100">
            <a:solidFill>
              <a:srgbClr val="C00000"/>
            </a:solidFill>
          </a:ln>
        </p:spPr>
        <p:txBody>
          <a:bodyPr wrap="square" lIns="0" tIns="0" rIns="0" bIns="0" rtlCol="0"/>
          <a:lstStyle/>
          <a:p>
            <a:endParaRPr/>
          </a:p>
        </p:txBody>
      </p:sp>
      <p:sp>
        <p:nvSpPr>
          <p:cNvPr id="13" name="object 13"/>
          <p:cNvSpPr/>
          <p:nvPr/>
        </p:nvSpPr>
        <p:spPr>
          <a:xfrm>
            <a:off x="6472854" y="6299677"/>
            <a:ext cx="2108947" cy="0"/>
          </a:xfrm>
          <a:custGeom>
            <a:avLst/>
            <a:gdLst/>
            <a:ahLst/>
            <a:cxnLst/>
            <a:rect l="l" t="t" r="r" b="b"/>
            <a:pathLst>
              <a:path w="2390140">
                <a:moveTo>
                  <a:pt x="0" y="0"/>
                </a:moveTo>
                <a:lnTo>
                  <a:pt x="2389885" y="0"/>
                </a:lnTo>
              </a:path>
            </a:pathLst>
          </a:custGeom>
          <a:ln w="9144">
            <a:solidFill>
              <a:srgbClr val="C00000"/>
            </a:solidFill>
          </a:ln>
        </p:spPr>
        <p:txBody>
          <a:bodyPr wrap="square" lIns="0" tIns="0" rIns="0" bIns="0" rtlCol="0"/>
          <a:lstStyle/>
          <a:p>
            <a:endParaRPr/>
          </a:p>
        </p:txBody>
      </p:sp>
      <p:sp>
        <p:nvSpPr>
          <p:cNvPr id="14" name="object 14"/>
          <p:cNvSpPr/>
          <p:nvPr/>
        </p:nvSpPr>
        <p:spPr>
          <a:xfrm>
            <a:off x="8614634" y="242047"/>
            <a:ext cx="0" cy="6103844"/>
          </a:xfrm>
          <a:custGeom>
            <a:avLst/>
            <a:gdLst/>
            <a:ahLst/>
            <a:cxnLst/>
            <a:rect l="l" t="t" r="r" b="b"/>
            <a:pathLst>
              <a:path h="6917690">
                <a:moveTo>
                  <a:pt x="0" y="0"/>
                </a:moveTo>
                <a:lnTo>
                  <a:pt x="0" y="6917131"/>
                </a:lnTo>
              </a:path>
            </a:pathLst>
          </a:custGeom>
          <a:ln w="38100">
            <a:solidFill>
              <a:srgbClr val="C00000"/>
            </a:solidFill>
          </a:ln>
        </p:spPr>
        <p:txBody>
          <a:bodyPr wrap="square" lIns="0" tIns="0" rIns="0" bIns="0" rtlCol="0"/>
          <a:lstStyle/>
          <a:p>
            <a:endParaRPr/>
          </a:p>
        </p:txBody>
      </p:sp>
      <p:sp>
        <p:nvSpPr>
          <p:cNvPr id="15" name="object 15"/>
          <p:cNvSpPr/>
          <p:nvPr/>
        </p:nvSpPr>
        <p:spPr>
          <a:xfrm>
            <a:off x="8585722" y="283733"/>
            <a:ext cx="0" cy="6020360"/>
          </a:xfrm>
          <a:custGeom>
            <a:avLst/>
            <a:gdLst/>
            <a:ahLst/>
            <a:cxnLst/>
            <a:rect l="l" t="t" r="r" b="b"/>
            <a:pathLst>
              <a:path h="6823075">
                <a:moveTo>
                  <a:pt x="0" y="0"/>
                </a:moveTo>
                <a:lnTo>
                  <a:pt x="0" y="6822643"/>
                </a:lnTo>
              </a:path>
            </a:pathLst>
          </a:custGeom>
          <a:ln w="9144">
            <a:solidFill>
              <a:srgbClr val="C00000"/>
            </a:solidFill>
          </a:ln>
        </p:spPr>
        <p:txBody>
          <a:bodyPr wrap="square" lIns="0" tIns="0" rIns="0" bIns="0" rtlCol="0"/>
          <a:lstStyle/>
          <a:p>
            <a:endParaRPr/>
          </a:p>
        </p:txBody>
      </p:sp>
      <p:sp>
        <p:nvSpPr>
          <p:cNvPr id="16" name="object 16"/>
          <p:cNvSpPr/>
          <p:nvPr/>
        </p:nvSpPr>
        <p:spPr>
          <a:xfrm>
            <a:off x="8581689" y="6311779"/>
            <a:ext cx="49866" cy="33618"/>
          </a:xfrm>
          <a:custGeom>
            <a:avLst/>
            <a:gdLst/>
            <a:ahLst/>
            <a:cxnLst/>
            <a:rect l="l" t="t" r="r" b="b"/>
            <a:pathLst>
              <a:path w="56515" h="38100">
                <a:moveTo>
                  <a:pt x="0" y="38100"/>
                </a:moveTo>
                <a:lnTo>
                  <a:pt x="56388" y="38100"/>
                </a:lnTo>
                <a:lnTo>
                  <a:pt x="56388" y="0"/>
                </a:lnTo>
                <a:lnTo>
                  <a:pt x="0" y="0"/>
                </a:lnTo>
                <a:lnTo>
                  <a:pt x="0" y="38100"/>
                </a:lnTo>
                <a:close/>
              </a:path>
            </a:pathLst>
          </a:custGeom>
          <a:solidFill>
            <a:srgbClr val="C00000"/>
          </a:solidFill>
        </p:spPr>
        <p:txBody>
          <a:bodyPr wrap="square" lIns="0" tIns="0" rIns="0" bIns="0" rtlCol="0"/>
          <a:lstStyle/>
          <a:p>
            <a:endParaRPr/>
          </a:p>
        </p:txBody>
      </p:sp>
      <p:sp>
        <p:nvSpPr>
          <p:cNvPr id="17" name="object 17"/>
          <p:cNvSpPr/>
          <p:nvPr/>
        </p:nvSpPr>
        <p:spPr>
          <a:xfrm>
            <a:off x="713974" y="475942"/>
            <a:ext cx="1831604" cy="1587818"/>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6473639" y="293145"/>
            <a:ext cx="2106929" cy="3227181"/>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6448986" y="4583765"/>
            <a:ext cx="2266390" cy="1482538"/>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82847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41662" y="2509781"/>
            <a:ext cx="2148168" cy="0"/>
          </a:xfrm>
          <a:custGeom>
            <a:avLst/>
            <a:gdLst/>
            <a:ahLst/>
            <a:cxnLst/>
            <a:rect l="l" t="t" r="r" b="b"/>
            <a:pathLst>
              <a:path w="2434590">
                <a:moveTo>
                  <a:pt x="0" y="0"/>
                </a:moveTo>
                <a:lnTo>
                  <a:pt x="2434081" y="0"/>
                </a:lnTo>
              </a:path>
            </a:pathLst>
          </a:custGeom>
          <a:ln w="6096">
            <a:solidFill>
              <a:srgbClr val="C45238"/>
            </a:solidFill>
          </a:ln>
        </p:spPr>
        <p:txBody>
          <a:bodyPr wrap="square" lIns="0" tIns="0" rIns="0" bIns="0" rtlCol="0"/>
          <a:lstStyle/>
          <a:p>
            <a:endParaRPr/>
          </a:p>
        </p:txBody>
      </p:sp>
      <p:sp>
        <p:nvSpPr>
          <p:cNvPr id="3" name="object 3"/>
          <p:cNvSpPr/>
          <p:nvPr/>
        </p:nvSpPr>
        <p:spPr>
          <a:xfrm>
            <a:off x="3441662" y="3954219"/>
            <a:ext cx="2148168" cy="0"/>
          </a:xfrm>
          <a:custGeom>
            <a:avLst/>
            <a:gdLst/>
            <a:ahLst/>
            <a:cxnLst/>
            <a:rect l="l" t="t" r="r" b="b"/>
            <a:pathLst>
              <a:path w="2434590">
                <a:moveTo>
                  <a:pt x="0" y="0"/>
                </a:moveTo>
                <a:lnTo>
                  <a:pt x="2434081" y="0"/>
                </a:lnTo>
              </a:path>
            </a:pathLst>
          </a:custGeom>
          <a:ln w="6096">
            <a:solidFill>
              <a:srgbClr val="C45238"/>
            </a:solidFill>
          </a:ln>
        </p:spPr>
        <p:txBody>
          <a:bodyPr wrap="square" lIns="0" tIns="0" rIns="0" bIns="0" rtlCol="0"/>
          <a:lstStyle/>
          <a:p>
            <a:endParaRPr/>
          </a:p>
        </p:txBody>
      </p:sp>
      <p:graphicFrame>
        <p:nvGraphicFramePr>
          <p:cNvPr id="4" name="object 4"/>
          <p:cNvGraphicFramePr>
            <a:graphicFrameLocks noGrp="1"/>
          </p:cNvGraphicFramePr>
          <p:nvPr>
            <p:extLst>
              <p:ext uri="{D42A27DB-BD31-4B8C-83A1-F6EECF244321}">
                <p14:modId xmlns:p14="http://schemas.microsoft.com/office/powerpoint/2010/main" val="3874892557"/>
              </p:ext>
            </p:extLst>
          </p:nvPr>
        </p:nvGraphicFramePr>
        <p:xfrm>
          <a:off x="331802" y="116632"/>
          <a:ext cx="8704694" cy="6615953"/>
        </p:xfrm>
        <a:graphic>
          <a:graphicData uri="http://schemas.openxmlformats.org/drawingml/2006/table">
            <a:tbl>
              <a:tblPr firstRow="1" bandRow="1">
                <a:tableStyleId>{2D5ABB26-0587-4C30-8999-92F81FD0307C}</a:tableStyleId>
              </a:tblPr>
              <a:tblGrid>
                <a:gridCol w="2744429">
                  <a:extLst>
                    <a:ext uri="{9D8B030D-6E8A-4147-A177-3AD203B41FA5}">
                      <a16:colId xmlns:a16="http://schemas.microsoft.com/office/drawing/2014/main" val="20000"/>
                    </a:ext>
                  </a:extLst>
                </a:gridCol>
                <a:gridCol w="399314">
                  <a:extLst>
                    <a:ext uri="{9D8B030D-6E8A-4147-A177-3AD203B41FA5}">
                      <a16:colId xmlns:a16="http://schemas.microsoft.com/office/drawing/2014/main" val="20001"/>
                    </a:ext>
                  </a:extLst>
                </a:gridCol>
                <a:gridCol w="2899816">
                  <a:extLst>
                    <a:ext uri="{9D8B030D-6E8A-4147-A177-3AD203B41FA5}">
                      <a16:colId xmlns:a16="http://schemas.microsoft.com/office/drawing/2014/main" val="20002"/>
                    </a:ext>
                  </a:extLst>
                </a:gridCol>
                <a:gridCol w="255271">
                  <a:extLst>
                    <a:ext uri="{9D8B030D-6E8A-4147-A177-3AD203B41FA5}">
                      <a16:colId xmlns:a16="http://schemas.microsoft.com/office/drawing/2014/main" val="20003"/>
                    </a:ext>
                  </a:extLst>
                </a:gridCol>
                <a:gridCol w="2405864">
                  <a:extLst>
                    <a:ext uri="{9D8B030D-6E8A-4147-A177-3AD203B41FA5}">
                      <a16:colId xmlns:a16="http://schemas.microsoft.com/office/drawing/2014/main" val="20004"/>
                    </a:ext>
                  </a:extLst>
                </a:gridCol>
              </a:tblGrid>
              <a:tr h="6615953">
                <a:tc>
                  <a:txBody>
                    <a:bodyPr/>
                    <a:lstStyle/>
                    <a:p>
                      <a:pPr>
                        <a:lnSpc>
                          <a:spcPct val="100000"/>
                        </a:lnSpc>
                      </a:pPr>
                      <a:endParaRPr sz="1000" dirty="0">
                        <a:latin typeface="Times New Roman"/>
                        <a:cs typeface="Times New Roman"/>
                      </a:endParaRPr>
                    </a:p>
                    <a:p>
                      <a:pPr marL="348615" marR="346710" indent="-228600">
                        <a:lnSpc>
                          <a:spcPct val="100000"/>
                        </a:lnSpc>
                        <a:spcBef>
                          <a:spcPts val="825"/>
                        </a:spcBef>
                        <a:buAutoNum type="arabicPeriod"/>
                        <a:tabLst>
                          <a:tab pos="349250" algn="l"/>
                        </a:tabLst>
                      </a:pPr>
                      <a:r>
                        <a:rPr sz="900" spc="-5" dirty="0">
                          <a:latin typeface="Arial"/>
                          <a:cs typeface="Arial"/>
                        </a:rPr>
                        <a:t>Decision making at all levels of  government.</a:t>
                      </a:r>
                      <a:endParaRPr sz="900" dirty="0">
                        <a:latin typeface="Arial"/>
                        <a:cs typeface="Arial"/>
                      </a:endParaRPr>
                    </a:p>
                    <a:p>
                      <a:pPr>
                        <a:lnSpc>
                          <a:spcPct val="100000"/>
                        </a:lnSpc>
                        <a:spcBef>
                          <a:spcPts val="5"/>
                        </a:spcBef>
                        <a:buAutoNum type="arabicPeriod"/>
                      </a:pPr>
                      <a:endParaRPr sz="800" dirty="0">
                        <a:latin typeface="Times New Roman"/>
                        <a:cs typeface="Times New Roman"/>
                      </a:endParaRPr>
                    </a:p>
                    <a:p>
                      <a:pPr marL="348615" marR="270510" indent="-228600">
                        <a:lnSpc>
                          <a:spcPct val="100000"/>
                        </a:lnSpc>
                        <a:buAutoNum type="arabicPeriod"/>
                        <a:tabLst>
                          <a:tab pos="349250" algn="l"/>
                        </a:tabLst>
                      </a:pPr>
                      <a:r>
                        <a:rPr sz="900" spc="-5" dirty="0">
                          <a:latin typeface="Arial"/>
                          <a:cs typeface="Arial"/>
                        </a:rPr>
                        <a:t>Drawing federal, state, and local  legislative</a:t>
                      </a:r>
                      <a:r>
                        <a:rPr sz="900" spc="-10" dirty="0">
                          <a:latin typeface="Arial"/>
                          <a:cs typeface="Arial"/>
                        </a:rPr>
                        <a:t> </a:t>
                      </a:r>
                      <a:r>
                        <a:rPr sz="900" spc="-5" dirty="0">
                          <a:latin typeface="Arial"/>
                          <a:cs typeface="Arial"/>
                        </a:rPr>
                        <a:t>districts.</a:t>
                      </a:r>
                      <a:endParaRPr sz="900" dirty="0">
                        <a:latin typeface="Arial"/>
                        <a:cs typeface="Arial"/>
                      </a:endParaRPr>
                    </a:p>
                    <a:p>
                      <a:pPr>
                        <a:lnSpc>
                          <a:spcPct val="100000"/>
                        </a:lnSpc>
                        <a:spcBef>
                          <a:spcPts val="45"/>
                        </a:spcBef>
                        <a:buAutoNum type="arabicPeriod"/>
                      </a:pPr>
                      <a:endParaRPr sz="800" dirty="0">
                        <a:latin typeface="Times New Roman"/>
                        <a:cs typeface="Times New Roman"/>
                      </a:endParaRPr>
                    </a:p>
                    <a:p>
                      <a:pPr marL="348615" marR="467359" indent="-228600">
                        <a:lnSpc>
                          <a:spcPct val="100000"/>
                        </a:lnSpc>
                        <a:buAutoNum type="arabicPeriod"/>
                        <a:tabLst>
                          <a:tab pos="349250" algn="l"/>
                        </a:tabLst>
                      </a:pPr>
                      <a:r>
                        <a:rPr sz="900" spc="-5" dirty="0">
                          <a:latin typeface="Arial"/>
                          <a:cs typeface="Arial"/>
                        </a:rPr>
                        <a:t>Attracting new businesses to  state and local</a:t>
                      </a:r>
                      <a:r>
                        <a:rPr sz="900" dirty="0">
                          <a:latin typeface="Arial"/>
                          <a:cs typeface="Arial"/>
                        </a:rPr>
                        <a:t> </a:t>
                      </a:r>
                      <a:r>
                        <a:rPr sz="900" spc="-5" dirty="0">
                          <a:latin typeface="Arial"/>
                          <a:cs typeface="Arial"/>
                        </a:rPr>
                        <a:t>areas.</a:t>
                      </a:r>
                      <a:endParaRPr sz="900" dirty="0">
                        <a:latin typeface="Arial"/>
                        <a:cs typeface="Arial"/>
                      </a:endParaRPr>
                    </a:p>
                    <a:p>
                      <a:pPr>
                        <a:lnSpc>
                          <a:spcPct val="100000"/>
                        </a:lnSpc>
                        <a:spcBef>
                          <a:spcPts val="35"/>
                        </a:spcBef>
                        <a:buAutoNum type="arabicPeriod"/>
                      </a:pPr>
                      <a:endParaRPr sz="800" dirty="0">
                        <a:latin typeface="Times New Roman"/>
                        <a:cs typeface="Times New Roman"/>
                      </a:endParaRPr>
                    </a:p>
                    <a:p>
                      <a:pPr marL="348615" marR="122555" indent="-228600">
                        <a:lnSpc>
                          <a:spcPct val="100000"/>
                        </a:lnSpc>
                        <a:buAutoNum type="arabicPeriod"/>
                        <a:tabLst>
                          <a:tab pos="349250" algn="l"/>
                        </a:tabLst>
                      </a:pPr>
                      <a:r>
                        <a:rPr sz="900" spc="-5" dirty="0">
                          <a:latin typeface="Arial"/>
                          <a:cs typeface="Arial"/>
                        </a:rPr>
                        <a:t>Distributing billions </a:t>
                      </a:r>
                      <a:r>
                        <a:rPr sz="900" dirty="0">
                          <a:latin typeface="Arial"/>
                          <a:cs typeface="Arial"/>
                        </a:rPr>
                        <a:t>in </a:t>
                      </a:r>
                      <a:r>
                        <a:rPr sz="900" spc="-5" dirty="0">
                          <a:latin typeface="Arial"/>
                          <a:cs typeface="Arial"/>
                        </a:rPr>
                        <a:t>federal funds  and even </a:t>
                      </a:r>
                      <a:r>
                        <a:rPr sz="900" dirty="0">
                          <a:latin typeface="Arial"/>
                          <a:cs typeface="Arial"/>
                        </a:rPr>
                        <a:t>more </a:t>
                      </a:r>
                      <a:r>
                        <a:rPr sz="900" spc="-5" dirty="0">
                          <a:latin typeface="Arial"/>
                          <a:cs typeface="Arial"/>
                        </a:rPr>
                        <a:t>in state</a:t>
                      </a:r>
                      <a:r>
                        <a:rPr sz="900" spc="-10" dirty="0">
                          <a:latin typeface="Arial"/>
                          <a:cs typeface="Arial"/>
                        </a:rPr>
                        <a:t> </a:t>
                      </a:r>
                      <a:r>
                        <a:rPr sz="900" spc="-5" dirty="0">
                          <a:latin typeface="Arial"/>
                          <a:cs typeface="Arial"/>
                        </a:rPr>
                        <a:t>funds.</a:t>
                      </a:r>
                      <a:endParaRPr sz="900" dirty="0">
                        <a:latin typeface="Arial"/>
                        <a:cs typeface="Arial"/>
                      </a:endParaRPr>
                    </a:p>
                    <a:p>
                      <a:pPr marL="348615" marR="248285" indent="-228600">
                        <a:lnSpc>
                          <a:spcPct val="100000"/>
                        </a:lnSpc>
                        <a:spcBef>
                          <a:spcPts val="980"/>
                        </a:spcBef>
                        <a:buAutoNum type="arabicPeriod"/>
                        <a:tabLst>
                          <a:tab pos="349250" algn="l"/>
                        </a:tabLst>
                      </a:pPr>
                      <a:r>
                        <a:rPr sz="900" spc="-5" dirty="0">
                          <a:latin typeface="Arial"/>
                          <a:cs typeface="Arial"/>
                        </a:rPr>
                        <a:t>Forecasting future transportation  needs </a:t>
                      </a:r>
                      <a:r>
                        <a:rPr sz="900" dirty="0">
                          <a:latin typeface="Arial"/>
                          <a:cs typeface="Arial"/>
                        </a:rPr>
                        <a:t>for all </a:t>
                      </a:r>
                      <a:r>
                        <a:rPr sz="900" spc="-5" dirty="0">
                          <a:latin typeface="Arial"/>
                          <a:cs typeface="Arial"/>
                        </a:rPr>
                        <a:t>segments of </a:t>
                      </a:r>
                      <a:r>
                        <a:rPr sz="900" spc="-10" dirty="0">
                          <a:latin typeface="Arial"/>
                          <a:cs typeface="Arial"/>
                        </a:rPr>
                        <a:t>the  </a:t>
                      </a:r>
                      <a:r>
                        <a:rPr sz="900" spc="-5" dirty="0">
                          <a:latin typeface="Arial"/>
                          <a:cs typeface="Arial"/>
                        </a:rPr>
                        <a:t>population.</a:t>
                      </a:r>
                      <a:endParaRPr sz="900" dirty="0">
                        <a:latin typeface="Arial"/>
                        <a:cs typeface="Arial"/>
                      </a:endParaRPr>
                    </a:p>
                    <a:p>
                      <a:pPr>
                        <a:lnSpc>
                          <a:spcPct val="100000"/>
                        </a:lnSpc>
                        <a:spcBef>
                          <a:spcPts val="50"/>
                        </a:spcBef>
                        <a:buAutoNum type="arabicPeriod"/>
                      </a:pPr>
                      <a:endParaRPr sz="800" dirty="0">
                        <a:latin typeface="Times New Roman"/>
                        <a:cs typeface="Times New Roman"/>
                      </a:endParaRPr>
                    </a:p>
                    <a:p>
                      <a:pPr marL="348615" marR="179705" indent="-228600">
                        <a:lnSpc>
                          <a:spcPct val="100000"/>
                        </a:lnSpc>
                        <a:buAutoNum type="arabicPeriod"/>
                        <a:tabLst>
                          <a:tab pos="349250" algn="l"/>
                        </a:tabLst>
                      </a:pPr>
                      <a:r>
                        <a:rPr sz="900" spc="-5" dirty="0">
                          <a:latin typeface="Arial"/>
                          <a:cs typeface="Arial"/>
                        </a:rPr>
                        <a:t>Planning </a:t>
                      </a:r>
                      <a:r>
                        <a:rPr sz="900" dirty="0">
                          <a:latin typeface="Arial"/>
                          <a:cs typeface="Arial"/>
                        </a:rPr>
                        <a:t>for </a:t>
                      </a:r>
                      <a:r>
                        <a:rPr sz="900" spc="-5" dirty="0">
                          <a:latin typeface="Arial"/>
                          <a:cs typeface="Arial"/>
                        </a:rPr>
                        <a:t>hospitals, nursing  </a:t>
                      </a:r>
                      <a:r>
                        <a:rPr sz="900" dirty="0">
                          <a:latin typeface="Arial"/>
                          <a:cs typeface="Arial"/>
                        </a:rPr>
                        <a:t>homes, </a:t>
                      </a:r>
                      <a:r>
                        <a:rPr sz="900" spc="-5" dirty="0">
                          <a:latin typeface="Arial"/>
                          <a:cs typeface="Arial"/>
                        </a:rPr>
                        <a:t>clinics, and the location of  other health</a:t>
                      </a:r>
                      <a:r>
                        <a:rPr sz="900" spc="-10" dirty="0">
                          <a:latin typeface="Arial"/>
                          <a:cs typeface="Arial"/>
                        </a:rPr>
                        <a:t> </a:t>
                      </a:r>
                      <a:r>
                        <a:rPr sz="900" spc="-5" dirty="0">
                          <a:latin typeface="Arial"/>
                          <a:cs typeface="Arial"/>
                        </a:rPr>
                        <a:t>services.</a:t>
                      </a:r>
                      <a:endParaRPr sz="900" dirty="0">
                        <a:latin typeface="Arial"/>
                        <a:cs typeface="Arial"/>
                      </a:endParaRPr>
                    </a:p>
                    <a:p>
                      <a:pPr>
                        <a:lnSpc>
                          <a:spcPct val="100000"/>
                        </a:lnSpc>
                        <a:spcBef>
                          <a:spcPts val="35"/>
                        </a:spcBef>
                        <a:buAutoNum type="arabicPeriod"/>
                      </a:pPr>
                      <a:endParaRPr sz="800" dirty="0">
                        <a:latin typeface="Times New Roman"/>
                        <a:cs typeface="Times New Roman"/>
                      </a:endParaRPr>
                    </a:p>
                    <a:p>
                      <a:pPr marL="348615" marR="453390" indent="-228600">
                        <a:lnSpc>
                          <a:spcPct val="100000"/>
                        </a:lnSpc>
                        <a:buAutoNum type="arabicPeriod"/>
                        <a:tabLst>
                          <a:tab pos="349250" algn="l"/>
                        </a:tabLst>
                      </a:pPr>
                      <a:r>
                        <a:rPr sz="900" spc="-5" dirty="0">
                          <a:latin typeface="Arial"/>
                          <a:cs typeface="Arial"/>
                        </a:rPr>
                        <a:t>Forecasting future housing  needs </a:t>
                      </a:r>
                      <a:r>
                        <a:rPr sz="900" dirty="0">
                          <a:latin typeface="Arial"/>
                          <a:cs typeface="Arial"/>
                        </a:rPr>
                        <a:t>for all </a:t>
                      </a:r>
                      <a:r>
                        <a:rPr sz="900" spc="-5" dirty="0">
                          <a:latin typeface="Arial"/>
                          <a:cs typeface="Arial"/>
                        </a:rPr>
                        <a:t>segments of </a:t>
                      </a:r>
                      <a:r>
                        <a:rPr sz="900" spc="-10" dirty="0">
                          <a:latin typeface="Arial"/>
                          <a:cs typeface="Arial"/>
                        </a:rPr>
                        <a:t>the  </a:t>
                      </a:r>
                      <a:r>
                        <a:rPr sz="900" spc="-5" dirty="0">
                          <a:latin typeface="Arial"/>
                          <a:cs typeface="Arial"/>
                        </a:rPr>
                        <a:t>population.</a:t>
                      </a:r>
                      <a:endParaRPr sz="900" dirty="0">
                        <a:latin typeface="Arial"/>
                        <a:cs typeface="Arial"/>
                      </a:endParaRPr>
                    </a:p>
                    <a:p>
                      <a:pPr>
                        <a:lnSpc>
                          <a:spcPct val="100000"/>
                        </a:lnSpc>
                        <a:spcBef>
                          <a:spcPts val="25"/>
                        </a:spcBef>
                        <a:buAutoNum type="arabicPeriod"/>
                      </a:pPr>
                      <a:endParaRPr sz="800" dirty="0">
                        <a:latin typeface="Times New Roman"/>
                        <a:cs typeface="Times New Roman"/>
                      </a:endParaRPr>
                    </a:p>
                    <a:p>
                      <a:pPr marL="348615" marR="553085" indent="-228600">
                        <a:lnSpc>
                          <a:spcPct val="100000"/>
                        </a:lnSpc>
                        <a:spcBef>
                          <a:spcPts val="5"/>
                        </a:spcBef>
                        <a:buAutoNum type="arabicPeriod"/>
                        <a:tabLst>
                          <a:tab pos="349250" algn="l"/>
                        </a:tabLst>
                      </a:pPr>
                      <a:r>
                        <a:rPr sz="900" spc="-5" dirty="0">
                          <a:latin typeface="Arial"/>
                          <a:cs typeface="Arial"/>
                        </a:rPr>
                        <a:t>Directing funds </a:t>
                      </a:r>
                      <a:r>
                        <a:rPr sz="900" dirty="0">
                          <a:latin typeface="Arial"/>
                          <a:cs typeface="Arial"/>
                        </a:rPr>
                        <a:t>for</a:t>
                      </a:r>
                      <a:r>
                        <a:rPr sz="900" spc="-40" dirty="0">
                          <a:latin typeface="Arial"/>
                          <a:cs typeface="Arial"/>
                        </a:rPr>
                        <a:t> </a:t>
                      </a:r>
                      <a:r>
                        <a:rPr sz="900" spc="-5" dirty="0">
                          <a:latin typeface="Arial"/>
                          <a:cs typeface="Arial"/>
                        </a:rPr>
                        <a:t>services  </a:t>
                      </a:r>
                      <a:r>
                        <a:rPr sz="900" dirty="0">
                          <a:latin typeface="Arial"/>
                          <a:cs typeface="Arial"/>
                        </a:rPr>
                        <a:t>for </a:t>
                      </a:r>
                      <a:r>
                        <a:rPr sz="900" spc="-5" dirty="0">
                          <a:latin typeface="Arial"/>
                          <a:cs typeface="Arial"/>
                        </a:rPr>
                        <a:t>people in</a:t>
                      </a:r>
                      <a:r>
                        <a:rPr sz="900" spc="-25" dirty="0">
                          <a:latin typeface="Arial"/>
                          <a:cs typeface="Arial"/>
                        </a:rPr>
                        <a:t> </a:t>
                      </a:r>
                      <a:r>
                        <a:rPr sz="900" spc="-5" dirty="0">
                          <a:latin typeface="Arial"/>
                          <a:cs typeface="Arial"/>
                        </a:rPr>
                        <a:t>poverty.</a:t>
                      </a:r>
                      <a:endParaRPr sz="900" dirty="0">
                        <a:latin typeface="Arial"/>
                        <a:cs typeface="Arial"/>
                      </a:endParaRPr>
                    </a:p>
                    <a:p>
                      <a:pPr>
                        <a:lnSpc>
                          <a:spcPct val="100000"/>
                        </a:lnSpc>
                        <a:spcBef>
                          <a:spcPts val="10"/>
                        </a:spcBef>
                        <a:buAutoNum type="arabicPeriod"/>
                      </a:pPr>
                      <a:endParaRPr sz="800" dirty="0">
                        <a:latin typeface="Times New Roman"/>
                        <a:cs typeface="Times New Roman"/>
                      </a:endParaRPr>
                    </a:p>
                    <a:p>
                      <a:pPr marL="348615" marR="775970" indent="-228600">
                        <a:lnSpc>
                          <a:spcPct val="100000"/>
                        </a:lnSpc>
                        <a:buAutoNum type="arabicPeriod"/>
                        <a:tabLst>
                          <a:tab pos="349250" algn="l"/>
                        </a:tabLst>
                      </a:pPr>
                      <a:r>
                        <a:rPr sz="900" spc="-5" dirty="0">
                          <a:latin typeface="Arial"/>
                          <a:cs typeface="Arial"/>
                        </a:rPr>
                        <a:t>Designing public safety  strategies.</a:t>
                      </a:r>
                      <a:endParaRPr sz="900" dirty="0">
                        <a:latin typeface="Arial"/>
                        <a:cs typeface="Arial"/>
                      </a:endParaRPr>
                    </a:p>
                    <a:p>
                      <a:pPr>
                        <a:lnSpc>
                          <a:spcPct val="100000"/>
                        </a:lnSpc>
                        <a:spcBef>
                          <a:spcPts val="35"/>
                        </a:spcBef>
                        <a:buAutoNum type="arabicPeriod"/>
                      </a:pPr>
                      <a:endParaRPr sz="800" dirty="0">
                        <a:latin typeface="Times New Roman"/>
                        <a:cs typeface="Times New Roman"/>
                      </a:endParaRPr>
                    </a:p>
                    <a:p>
                      <a:pPr marL="348615" marR="1193800" indent="-228600">
                        <a:lnSpc>
                          <a:spcPct val="100000"/>
                        </a:lnSpc>
                        <a:buAutoNum type="arabicPeriod"/>
                        <a:tabLst>
                          <a:tab pos="349250" algn="l"/>
                        </a:tabLst>
                      </a:pPr>
                      <a:r>
                        <a:rPr sz="900" spc="-5" dirty="0">
                          <a:latin typeface="Arial"/>
                          <a:cs typeface="Arial"/>
                        </a:rPr>
                        <a:t>Development</a:t>
                      </a:r>
                      <a:r>
                        <a:rPr sz="900" spc="-65" dirty="0">
                          <a:latin typeface="Arial"/>
                          <a:cs typeface="Arial"/>
                        </a:rPr>
                        <a:t> </a:t>
                      </a:r>
                      <a:r>
                        <a:rPr sz="900" spc="-5" dirty="0">
                          <a:latin typeface="Arial"/>
                          <a:cs typeface="Arial"/>
                        </a:rPr>
                        <a:t>of  rural</a:t>
                      </a:r>
                      <a:r>
                        <a:rPr sz="900" spc="-15" dirty="0">
                          <a:latin typeface="Arial"/>
                          <a:cs typeface="Arial"/>
                        </a:rPr>
                        <a:t> </a:t>
                      </a:r>
                      <a:r>
                        <a:rPr sz="900" spc="-5" dirty="0">
                          <a:latin typeface="Arial"/>
                          <a:cs typeface="Arial"/>
                        </a:rPr>
                        <a:t>areas.</a:t>
                      </a:r>
                      <a:endParaRPr sz="900" dirty="0">
                        <a:latin typeface="Arial"/>
                        <a:cs typeface="Arial"/>
                      </a:endParaRPr>
                    </a:p>
                    <a:p>
                      <a:pPr>
                        <a:lnSpc>
                          <a:spcPct val="100000"/>
                        </a:lnSpc>
                        <a:buAutoNum type="arabicPeriod"/>
                      </a:pPr>
                      <a:endParaRPr sz="800" dirty="0">
                        <a:latin typeface="Times New Roman"/>
                        <a:cs typeface="Times New Roman"/>
                      </a:endParaRPr>
                    </a:p>
                    <a:p>
                      <a:pPr marL="348615" marR="1532890" indent="-228600">
                        <a:lnSpc>
                          <a:spcPct val="100000"/>
                        </a:lnSpc>
                        <a:buAutoNum type="arabicPeriod"/>
                        <a:tabLst>
                          <a:tab pos="349250" algn="l"/>
                        </a:tabLst>
                      </a:pPr>
                      <a:r>
                        <a:rPr sz="900" spc="-5" dirty="0">
                          <a:latin typeface="Arial"/>
                          <a:cs typeface="Arial"/>
                        </a:rPr>
                        <a:t>A</a:t>
                      </a:r>
                      <a:r>
                        <a:rPr sz="900" dirty="0">
                          <a:latin typeface="Arial"/>
                          <a:cs typeface="Arial"/>
                        </a:rPr>
                        <a:t>n</a:t>
                      </a:r>
                      <a:r>
                        <a:rPr sz="900" spc="5" dirty="0">
                          <a:latin typeface="Arial"/>
                          <a:cs typeface="Arial"/>
                        </a:rPr>
                        <a:t>a</a:t>
                      </a:r>
                      <a:r>
                        <a:rPr lang="en-US" sz="900" spc="5" dirty="0">
                          <a:latin typeface="Arial"/>
                          <a:cs typeface="Arial"/>
                        </a:rPr>
                        <a:t>l</a:t>
                      </a:r>
                      <a:r>
                        <a:rPr lang="en-US" sz="900" spc="-10" dirty="0">
                          <a:latin typeface="Arial"/>
                          <a:cs typeface="Arial"/>
                        </a:rPr>
                        <a:t>y</a:t>
                      </a:r>
                      <a:r>
                        <a:rPr sz="900" spc="-10" dirty="0">
                          <a:latin typeface="Arial"/>
                          <a:cs typeface="Arial"/>
                        </a:rPr>
                        <a:t>z</a:t>
                      </a:r>
                      <a:r>
                        <a:rPr sz="900" spc="5" dirty="0">
                          <a:latin typeface="Arial"/>
                          <a:cs typeface="Arial"/>
                        </a:rPr>
                        <a:t>i</a:t>
                      </a:r>
                      <a:r>
                        <a:rPr sz="900" dirty="0">
                          <a:latin typeface="Arial"/>
                          <a:cs typeface="Arial"/>
                        </a:rPr>
                        <a:t>ng  </a:t>
                      </a:r>
                      <a:r>
                        <a:rPr sz="900" spc="-5" dirty="0">
                          <a:latin typeface="Arial"/>
                          <a:cs typeface="Arial"/>
                        </a:rPr>
                        <a:t>local  trends.</a:t>
                      </a:r>
                      <a:endParaRPr sz="900" dirty="0">
                        <a:latin typeface="Arial"/>
                        <a:cs typeface="Arial"/>
                      </a:endParaRPr>
                    </a:p>
                    <a:p>
                      <a:pPr>
                        <a:lnSpc>
                          <a:spcPct val="100000"/>
                        </a:lnSpc>
                        <a:spcBef>
                          <a:spcPts val="15"/>
                        </a:spcBef>
                        <a:buAutoNum type="arabicPeriod"/>
                      </a:pPr>
                      <a:endParaRPr sz="800" dirty="0">
                        <a:latin typeface="Times New Roman"/>
                        <a:cs typeface="Times New Roman"/>
                      </a:endParaRPr>
                    </a:p>
                    <a:p>
                      <a:pPr marL="348615" marR="255904" indent="-228600">
                        <a:lnSpc>
                          <a:spcPct val="100000"/>
                        </a:lnSpc>
                        <a:buAutoNum type="arabicPeriod"/>
                        <a:tabLst>
                          <a:tab pos="349250" algn="l"/>
                        </a:tabLst>
                      </a:pPr>
                      <a:r>
                        <a:rPr sz="900" spc="-5" dirty="0">
                          <a:latin typeface="Arial"/>
                          <a:cs typeface="Arial"/>
                        </a:rPr>
                        <a:t>Estimating the number of people  displaced </a:t>
                      </a:r>
                      <a:r>
                        <a:rPr sz="900" dirty="0">
                          <a:latin typeface="Arial"/>
                          <a:cs typeface="Arial"/>
                        </a:rPr>
                        <a:t>by </a:t>
                      </a:r>
                      <a:r>
                        <a:rPr sz="900" spc="-5" dirty="0">
                          <a:latin typeface="Arial"/>
                          <a:cs typeface="Arial"/>
                        </a:rPr>
                        <a:t>natural</a:t>
                      </a:r>
                      <a:r>
                        <a:rPr sz="900" dirty="0">
                          <a:latin typeface="Arial"/>
                          <a:cs typeface="Arial"/>
                        </a:rPr>
                        <a:t> </a:t>
                      </a:r>
                      <a:r>
                        <a:rPr sz="900" spc="-5" dirty="0">
                          <a:latin typeface="Arial"/>
                          <a:cs typeface="Arial"/>
                        </a:rPr>
                        <a:t>disasters.</a:t>
                      </a:r>
                      <a:endParaRPr sz="900" dirty="0">
                        <a:latin typeface="Arial"/>
                        <a:cs typeface="Arial"/>
                      </a:endParaRPr>
                    </a:p>
                    <a:p>
                      <a:pPr>
                        <a:lnSpc>
                          <a:spcPct val="100000"/>
                        </a:lnSpc>
                        <a:spcBef>
                          <a:spcPts val="30"/>
                        </a:spcBef>
                        <a:buAutoNum type="arabicPeriod"/>
                      </a:pPr>
                      <a:endParaRPr sz="800" dirty="0">
                        <a:latin typeface="Times New Roman"/>
                        <a:cs typeface="Times New Roman"/>
                      </a:endParaRPr>
                    </a:p>
                    <a:p>
                      <a:pPr marL="348615" marR="57150" indent="-228600">
                        <a:lnSpc>
                          <a:spcPct val="100000"/>
                        </a:lnSpc>
                        <a:buSzPct val="120000"/>
                        <a:buFont typeface="Times New Roman"/>
                        <a:buAutoNum type="arabicPeriod"/>
                        <a:tabLst>
                          <a:tab pos="349250" algn="l"/>
                        </a:tabLst>
                      </a:pPr>
                      <a:r>
                        <a:rPr sz="900" spc="-5" dirty="0">
                          <a:latin typeface="Arial"/>
                          <a:cs typeface="Arial"/>
                        </a:rPr>
                        <a:t>Developing assistance </a:t>
                      </a:r>
                      <a:r>
                        <a:rPr sz="900" dirty="0">
                          <a:latin typeface="Arial"/>
                          <a:cs typeface="Arial"/>
                        </a:rPr>
                        <a:t>programs for  </a:t>
                      </a:r>
                      <a:r>
                        <a:rPr sz="900" spc="-5" dirty="0">
                          <a:latin typeface="Arial"/>
                          <a:cs typeface="Arial"/>
                        </a:rPr>
                        <a:t>American Indians and </a:t>
                      </a:r>
                      <a:r>
                        <a:rPr sz="900" dirty="0">
                          <a:latin typeface="Arial"/>
                          <a:cs typeface="Arial"/>
                        </a:rPr>
                        <a:t>Alaska  </a:t>
                      </a:r>
                      <a:r>
                        <a:rPr sz="900" spc="-5" dirty="0">
                          <a:latin typeface="Arial"/>
                          <a:cs typeface="Arial"/>
                        </a:rPr>
                        <a:t>Natives.</a:t>
                      </a:r>
                      <a:endParaRPr sz="900" dirty="0">
                        <a:latin typeface="Arial"/>
                        <a:cs typeface="Arial"/>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45"/>
                        </a:spcBef>
                      </a:pPr>
                      <a:endParaRPr sz="2200" dirty="0">
                        <a:latin typeface="Times New Roman"/>
                        <a:cs typeface="Times New Roman"/>
                      </a:endParaRPr>
                    </a:p>
                    <a:p>
                      <a:pPr marL="104775">
                        <a:lnSpc>
                          <a:spcPct val="100000"/>
                        </a:lnSpc>
                      </a:pPr>
                      <a:r>
                        <a:rPr sz="1200" b="1" dirty="0">
                          <a:solidFill>
                            <a:srgbClr val="923C2A"/>
                          </a:solidFill>
                          <a:latin typeface="Book Antiqua"/>
                          <a:cs typeface="Book Antiqua"/>
                        </a:rPr>
                        <a:t>5</a:t>
                      </a:r>
                      <a:endParaRPr sz="1200" dirty="0">
                        <a:latin typeface="Book Antiqua"/>
                        <a:cs typeface="Book Antiqua"/>
                      </a:endParaRPr>
                    </a:p>
                    <a:p>
                      <a:pPr marL="92710">
                        <a:lnSpc>
                          <a:spcPct val="100000"/>
                        </a:lnSpc>
                        <a:spcBef>
                          <a:spcPts val="1250"/>
                        </a:spcBef>
                      </a:pPr>
                      <a:r>
                        <a:rPr sz="1200" b="1" dirty="0">
                          <a:solidFill>
                            <a:srgbClr val="923C2A"/>
                          </a:solidFill>
                          <a:latin typeface="Book Antiqua"/>
                          <a:cs typeface="Book Antiqua"/>
                        </a:rPr>
                        <a:t>0</a:t>
                      </a:r>
                      <a:endParaRPr sz="1200" dirty="0">
                        <a:latin typeface="Book Antiqua"/>
                        <a:cs typeface="Book Antiqua"/>
                      </a:endParaRPr>
                    </a:p>
                    <a:p>
                      <a:pPr>
                        <a:lnSpc>
                          <a:spcPct val="100000"/>
                        </a:lnSpc>
                        <a:spcBef>
                          <a:spcPts val="40"/>
                        </a:spcBef>
                      </a:pPr>
                      <a:endParaRPr sz="2200" dirty="0">
                        <a:latin typeface="Times New Roman"/>
                        <a:cs typeface="Times New Roman"/>
                      </a:endParaRPr>
                    </a:p>
                    <a:p>
                      <a:pPr marL="92710" marR="627380">
                        <a:lnSpc>
                          <a:spcPct val="174300"/>
                        </a:lnSpc>
                      </a:pPr>
                      <a:r>
                        <a:rPr sz="1200" b="1" dirty="0">
                          <a:solidFill>
                            <a:srgbClr val="923C2A"/>
                          </a:solidFill>
                          <a:latin typeface="Book Antiqua"/>
                          <a:cs typeface="Book Antiqua"/>
                        </a:rPr>
                        <a:t>W  A  Y  S</a:t>
                      </a:r>
                      <a:endParaRPr sz="1200" dirty="0">
                        <a:latin typeface="Book Antiqua"/>
                        <a:cs typeface="Book Antiqua"/>
                      </a:endParaRPr>
                    </a:p>
                    <a:p>
                      <a:pPr>
                        <a:lnSpc>
                          <a:spcPct val="100000"/>
                        </a:lnSpc>
                        <a:spcBef>
                          <a:spcPts val="40"/>
                        </a:spcBef>
                      </a:pPr>
                      <a:endParaRPr sz="2200" dirty="0">
                        <a:latin typeface="Times New Roman"/>
                        <a:cs typeface="Times New Roman"/>
                      </a:endParaRPr>
                    </a:p>
                    <a:p>
                      <a:pPr marL="92710" marR="655955">
                        <a:lnSpc>
                          <a:spcPct val="174300"/>
                        </a:lnSpc>
                      </a:pPr>
                      <a:r>
                        <a:rPr sz="1200" b="1" dirty="0">
                          <a:solidFill>
                            <a:srgbClr val="923C2A"/>
                          </a:solidFill>
                          <a:latin typeface="Book Antiqua"/>
                          <a:cs typeface="Book Antiqua"/>
                        </a:rPr>
                        <a:t>T  O</a:t>
                      </a:r>
                      <a:endParaRPr sz="1200" dirty="0">
                        <a:latin typeface="Book Antiqua"/>
                        <a:cs typeface="Book Antiqua"/>
                      </a:endParaRPr>
                    </a:p>
                    <a:p>
                      <a:pPr>
                        <a:lnSpc>
                          <a:spcPct val="100000"/>
                        </a:lnSpc>
                      </a:pPr>
                      <a:endParaRPr sz="1500" dirty="0">
                        <a:latin typeface="Times New Roman"/>
                        <a:cs typeface="Times New Roman"/>
                      </a:endParaRPr>
                    </a:p>
                    <a:p>
                      <a:pPr marL="92710" marR="666115" algn="just">
                        <a:lnSpc>
                          <a:spcPct val="173900"/>
                        </a:lnSpc>
                        <a:spcBef>
                          <a:spcPts val="980"/>
                        </a:spcBef>
                      </a:pPr>
                      <a:r>
                        <a:rPr sz="1200" b="1" dirty="0">
                          <a:solidFill>
                            <a:srgbClr val="923C2A"/>
                          </a:solidFill>
                          <a:latin typeface="Book Antiqua"/>
                          <a:cs typeface="Book Antiqua"/>
                        </a:rPr>
                        <a:t>U  S  E</a:t>
                      </a:r>
                      <a:endParaRPr sz="1200" dirty="0">
                        <a:latin typeface="Book Antiqua"/>
                        <a:cs typeface="Book Antiqua"/>
                      </a:endParaRPr>
                    </a:p>
                  </a:txBody>
                  <a:tcPr marL="0" marR="0" marT="5043" marB="0">
                    <a:lnL w="6350">
                      <a:solidFill>
                        <a:srgbClr val="000000"/>
                      </a:solidFill>
                      <a:prstDash val="solid"/>
                    </a:lnL>
                    <a:lnR w="6350">
                      <a:solidFill>
                        <a:srgbClr val="000000"/>
                      </a:solidFill>
                      <a:prstDash val="solid"/>
                    </a:lnR>
                  </a:tcPr>
                </a:tc>
                <a:tc>
                  <a:txBody>
                    <a:bodyPr/>
                    <a:lstStyle/>
                    <a:p>
                      <a:pPr>
                        <a:lnSpc>
                          <a:spcPct val="100000"/>
                        </a:lnSpc>
                        <a:spcBef>
                          <a:spcPts val="25"/>
                        </a:spcBef>
                      </a:pPr>
                      <a:endParaRPr sz="800">
                        <a:latin typeface="Times New Roman"/>
                        <a:cs typeface="Times New Roman"/>
                      </a:endParaRPr>
                    </a:p>
                    <a:p>
                      <a:pPr marL="348615" marR="72390" indent="-228600">
                        <a:lnSpc>
                          <a:spcPts val="1150"/>
                        </a:lnSpc>
                        <a:buAutoNum type="arabicPeriod" startAt="14"/>
                        <a:tabLst>
                          <a:tab pos="349250" algn="l"/>
                        </a:tabLst>
                      </a:pPr>
                      <a:r>
                        <a:rPr sz="900" spc="-5" dirty="0">
                          <a:latin typeface="Arial"/>
                          <a:cs typeface="Arial"/>
                        </a:rPr>
                        <a:t>Creating </a:t>
                      </a:r>
                      <a:r>
                        <a:rPr sz="900" dirty="0">
                          <a:latin typeface="Arial"/>
                          <a:cs typeface="Arial"/>
                        </a:rPr>
                        <a:t>maps </a:t>
                      </a:r>
                      <a:r>
                        <a:rPr sz="900" spc="-5" dirty="0">
                          <a:latin typeface="Arial"/>
                          <a:cs typeface="Arial"/>
                        </a:rPr>
                        <a:t>to speed</a:t>
                      </a:r>
                      <a:r>
                        <a:rPr sz="900" spc="-40" dirty="0">
                          <a:latin typeface="Arial"/>
                          <a:cs typeface="Arial"/>
                        </a:rPr>
                        <a:t> </a:t>
                      </a:r>
                      <a:r>
                        <a:rPr sz="900" dirty="0">
                          <a:latin typeface="Arial"/>
                          <a:cs typeface="Arial"/>
                        </a:rPr>
                        <a:t>emergency  </a:t>
                      </a:r>
                      <a:r>
                        <a:rPr sz="900" spc="-5" dirty="0">
                          <a:latin typeface="Arial"/>
                          <a:cs typeface="Arial"/>
                        </a:rPr>
                        <a:t>services to households </a:t>
                      </a:r>
                      <a:r>
                        <a:rPr sz="900" dirty="0">
                          <a:latin typeface="Arial"/>
                          <a:cs typeface="Arial"/>
                        </a:rPr>
                        <a:t>in </a:t>
                      </a:r>
                      <a:r>
                        <a:rPr sz="900" spc="-5" dirty="0">
                          <a:latin typeface="Arial"/>
                          <a:cs typeface="Arial"/>
                        </a:rPr>
                        <a:t>need of  assistance.</a:t>
                      </a:r>
                      <a:endParaRPr sz="900">
                        <a:latin typeface="Arial"/>
                        <a:cs typeface="Arial"/>
                      </a:endParaRPr>
                    </a:p>
                    <a:p>
                      <a:pPr>
                        <a:lnSpc>
                          <a:spcPct val="100000"/>
                        </a:lnSpc>
                        <a:spcBef>
                          <a:spcPts val="50"/>
                        </a:spcBef>
                        <a:buFont typeface="Arial"/>
                        <a:buAutoNum type="arabicPeriod" startAt="14"/>
                      </a:pPr>
                      <a:endParaRPr sz="800">
                        <a:latin typeface="Times New Roman"/>
                        <a:cs typeface="Times New Roman"/>
                      </a:endParaRPr>
                    </a:p>
                    <a:p>
                      <a:pPr marL="348615" marR="250825" indent="-228600">
                        <a:lnSpc>
                          <a:spcPts val="1150"/>
                        </a:lnSpc>
                        <a:buAutoNum type="arabicPeriod" startAt="14"/>
                        <a:tabLst>
                          <a:tab pos="349250" algn="l"/>
                        </a:tabLst>
                      </a:pPr>
                      <a:r>
                        <a:rPr sz="900" spc="-5" dirty="0">
                          <a:latin typeface="Arial"/>
                          <a:cs typeface="Arial"/>
                        </a:rPr>
                        <a:t>Delivering goods and services to  local </a:t>
                      </a:r>
                      <a:r>
                        <a:rPr sz="900" dirty="0">
                          <a:latin typeface="Arial"/>
                          <a:cs typeface="Arial"/>
                        </a:rPr>
                        <a:t>markets.</a:t>
                      </a:r>
                      <a:endParaRPr sz="900">
                        <a:latin typeface="Arial"/>
                        <a:cs typeface="Arial"/>
                      </a:endParaRPr>
                    </a:p>
                    <a:p>
                      <a:pPr>
                        <a:lnSpc>
                          <a:spcPct val="100000"/>
                        </a:lnSpc>
                        <a:spcBef>
                          <a:spcPts val="35"/>
                        </a:spcBef>
                        <a:buFont typeface="Arial"/>
                        <a:buAutoNum type="arabicPeriod" startAt="14"/>
                      </a:pPr>
                      <a:endParaRPr sz="800">
                        <a:latin typeface="Times New Roman"/>
                        <a:cs typeface="Times New Roman"/>
                      </a:endParaRPr>
                    </a:p>
                    <a:p>
                      <a:pPr marL="348615" marR="146050" indent="-228600">
                        <a:lnSpc>
                          <a:spcPts val="1150"/>
                        </a:lnSpc>
                        <a:buAutoNum type="arabicPeriod" startAt="14"/>
                        <a:tabLst>
                          <a:tab pos="349250" algn="l"/>
                        </a:tabLst>
                      </a:pPr>
                      <a:r>
                        <a:rPr sz="900" spc="-5" dirty="0">
                          <a:latin typeface="Arial"/>
                          <a:cs typeface="Arial"/>
                        </a:rPr>
                        <a:t>Designing facilities </a:t>
                      </a:r>
                      <a:r>
                        <a:rPr sz="900" dirty="0">
                          <a:latin typeface="Arial"/>
                          <a:cs typeface="Arial"/>
                        </a:rPr>
                        <a:t>for </a:t>
                      </a:r>
                      <a:r>
                        <a:rPr sz="900" spc="-5" dirty="0">
                          <a:latin typeface="Arial"/>
                          <a:cs typeface="Arial"/>
                        </a:rPr>
                        <a:t>people with  disabilities, the elderly, or</a:t>
                      </a:r>
                      <a:r>
                        <a:rPr sz="900" spc="20" dirty="0">
                          <a:latin typeface="Arial"/>
                          <a:cs typeface="Arial"/>
                        </a:rPr>
                        <a:t> </a:t>
                      </a:r>
                      <a:r>
                        <a:rPr sz="900" spc="-5" dirty="0">
                          <a:latin typeface="Arial"/>
                          <a:cs typeface="Arial"/>
                        </a:rPr>
                        <a:t>children.</a:t>
                      </a:r>
                      <a:endParaRPr sz="900">
                        <a:latin typeface="Arial"/>
                        <a:cs typeface="Arial"/>
                      </a:endParaRPr>
                    </a:p>
                    <a:p>
                      <a:pPr>
                        <a:lnSpc>
                          <a:spcPct val="100000"/>
                        </a:lnSpc>
                        <a:spcBef>
                          <a:spcPts val="30"/>
                        </a:spcBef>
                        <a:buFont typeface="Arial"/>
                        <a:buAutoNum type="arabicPeriod" startAt="14"/>
                      </a:pPr>
                      <a:endParaRPr sz="800">
                        <a:latin typeface="Times New Roman"/>
                        <a:cs typeface="Times New Roman"/>
                      </a:endParaRPr>
                    </a:p>
                    <a:p>
                      <a:pPr marL="348615" marR="880110" indent="-228600">
                        <a:lnSpc>
                          <a:spcPts val="1150"/>
                        </a:lnSpc>
                        <a:spcBef>
                          <a:spcPts val="5"/>
                        </a:spcBef>
                        <a:buAutoNum type="arabicPeriod" startAt="14"/>
                        <a:tabLst>
                          <a:tab pos="349250" algn="l"/>
                        </a:tabLst>
                      </a:pPr>
                      <a:r>
                        <a:rPr sz="900" spc="-5" dirty="0">
                          <a:latin typeface="Arial"/>
                          <a:cs typeface="Arial"/>
                        </a:rPr>
                        <a:t>Planning future  government</a:t>
                      </a:r>
                      <a:r>
                        <a:rPr sz="900" spc="-35" dirty="0">
                          <a:latin typeface="Arial"/>
                          <a:cs typeface="Arial"/>
                        </a:rPr>
                        <a:t> </a:t>
                      </a:r>
                      <a:r>
                        <a:rPr sz="900" spc="-5" dirty="0">
                          <a:latin typeface="Arial"/>
                          <a:cs typeface="Arial"/>
                        </a:rPr>
                        <a:t>services.</a:t>
                      </a:r>
                      <a:endParaRPr sz="900">
                        <a:latin typeface="Arial"/>
                        <a:cs typeface="Arial"/>
                      </a:endParaRPr>
                    </a:p>
                    <a:p>
                      <a:pPr>
                        <a:lnSpc>
                          <a:spcPct val="100000"/>
                        </a:lnSpc>
                        <a:spcBef>
                          <a:spcPts val="5"/>
                        </a:spcBef>
                        <a:buFont typeface="Arial"/>
                        <a:buAutoNum type="arabicPeriod" startAt="14"/>
                      </a:pPr>
                      <a:endParaRPr sz="800">
                        <a:latin typeface="Times New Roman"/>
                        <a:cs typeface="Times New Roman"/>
                      </a:endParaRPr>
                    </a:p>
                    <a:p>
                      <a:pPr marL="348615" marR="633095" indent="-228600">
                        <a:lnSpc>
                          <a:spcPts val="1140"/>
                        </a:lnSpc>
                        <a:buAutoNum type="arabicPeriod" startAt="14"/>
                        <a:tabLst>
                          <a:tab pos="349250" algn="l"/>
                        </a:tabLst>
                      </a:pPr>
                      <a:r>
                        <a:rPr sz="900" spc="-5" dirty="0">
                          <a:latin typeface="Arial"/>
                          <a:cs typeface="Arial"/>
                        </a:rPr>
                        <a:t>Planning investments and  evaluating financial</a:t>
                      </a:r>
                      <a:r>
                        <a:rPr sz="900" spc="-25" dirty="0">
                          <a:latin typeface="Arial"/>
                          <a:cs typeface="Arial"/>
                        </a:rPr>
                        <a:t> </a:t>
                      </a:r>
                      <a:r>
                        <a:rPr sz="900" dirty="0">
                          <a:latin typeface="Arial"/>
                          <a:cs typeface="Arial"/>
                        </a:rPr>
                        <a:t>risk.</a:t>
                      </a:r>
                      <a:endParaRPr sz="900">
                        <a:latin typeface="Arial"/>
                        <a:cs typeface="Arial"/>
                      </a:endParaRPr>
                    </a:p>
                    <a:p>
                      <a:pPr>
                        <a:lnSpc>
                          <a:spcPct val="100000"/>
                        </a:lnSpc>
                        <a:buFont typeface="Arial"/>
                        <a:buAutoNum type="arabicPeriod" startAt="14"/>
                      </a:pPr>
                      <a:endParaRPr sz="1000">
                        <a:latin typeface="Times New Roman"/>
                        <a:cs typeface="Times New Roman"/>
                      </a:endParaRPr>
                    </a:p>
                    <a:p>
                      <a:pPr>
                        <a:lnSpc>
                          <a:spcPct val="100000"/>
                        </a:lnSpc>
                        <a:spcBef>
                          <a:spcPts val="50"/>
                        </a:spcBef>
                        <a:buFont typeface="Arial"/>
                        <a:buAutoNum type="arabicPeriod" startAt="14"/>
                      </a:pPr>
                      <a:endParaRPr sz="1400">
                        <a:latin typeface="Times New Roman"/>
                        <a:cs typeface="Times New Roman"/>
                      </a:endParaRPr>
                    </a:p>
                    <a:p>
                      <a:pPr marL="20955" marR="15875" algn="ctr">
                        <a:lnSpc>
                          <a:spcPct val="130800"/>
                        </a:lnSpc>
                      </a:pPr>
                      <a:r>
                        <a:rPr sz="1400" b="1" i="1" spc="-5" dirty="0">
                          <a:solidFill>
                            <a:srgbClr val="923C2A"/>
                          </a:solidFill>
                          <a:latin typeface="BookAntiqua-BoldItalic"/>
                          <a:cs typeface="BookAntiqua-BoldItalic"/>
                        </a:rPr>
                        <a:t>Every household will</a:t>
                      </a:r>
                      <a:r>
                        <a:rPr sz="1400" b="1" i="1" spc="-45" dirty="0">
                          <a:solidFill>
                            <a:srgbClr val="923C2A"/>
                          </a:solidFill>
                          <a:latin typeface="BookAntiqua-BoldItalic"/>
                          <a:cs typeface="BookAntiqua-BoldItalic"/>
                        </a:rPr>
                        <a:t> </a:t>
                      </a:r>
                      <a:r>
                        <a:rPr sz="1400" b="1" i="1" spc="-10" dirty="0">
                          <a:solidFill>
                            <a:srgbClr val="923C2A"/>
                          </a:solidFill>
                          <a:latin typeface="BookAntiqua-BoldItalic"/>
                          <a:cs typeface="BookAntiqua-BoldItalic"/>
                        </a:rPr>
                        <a:t>have  the </a:t>
                      </a:r>
                      <a:r>
                        <a:rPr sz="1400" b="1" i="1" spc="-5" dirty="0">
                          <a:solidFill>
                            <a:srgbClr val="923C2A"/>
                          </a:solidFill>
                          <a:latin typeface="BookAntiqua-BoldItalic"/>
                          <a:cs typeface="BookAntiqua-BoldItalic"/>
                        </a:rPr>
                        <a:t>option of </a:t>
                      </a:r>
                      <a:r>
                        <a:rPr sz="1400" b="1" i="1" spc="-10" dirty="0">
                          <a:solidFill>
                            <a:srgbClr val="923C2A"/>
                          </a:solidFill>
                          <a:latin typeface="BookAntiqua-BoldItalic"/>
                          <a:cs typeface="BookAntiqua-BoldItalic"/>
                        </a:rPr>
                        <a:t>responding  </a:t>
                      </a:r>
                      <a:r>
                        <a:rPr sz="1400" b="1" i="1" spc="-5" dirty="0">
                          <a:solidFill>
                            <a:srgbClr val="923C2A"/>
                          </a:solidFill>
                          <a:latin typeface="BookAntiqua-BoldItalic"/>
                          <a:cs typeface="BookAntiqua-BoldItalic"/>
                        </a:rPr>
                        <a:t>online, by </a:t>
                      </a:r>
                      <a:r>
                        <a:rPr sz="1400" b="1" i="1" dirty="0">
                          <a:solidFill>
                            <a:srgbClr val="923C2A"/>
                          </a:solidFill>
                          <a:latin typeface="BookAntiqua-BoldItalic"/>
                          <a:cs typeface="BookAntiqua-BoldItalic"/>
                        </a:rPr>
                        <a:t>mail, </a:t>
                      </a:r>
                      <a:r>
                        <a:rPr sz="1400" b="1" i="1" spc="-5" dirty="0">
                          <a:solidFill>
                            <a:srgbClr val="923C2A"/>
                          </a:solidFill>
                          <a:latin typeface="BookAntiqua-BoldItalic"/>
                          <a:cs typeface="BookAntiqua-BoldItalic"/>
                        </a:rPr>
                        <a:t>or </a:t>
                      </a:r>
                      <a:r>
                        <a:rPr sz="1400" b="1" i="1" spc="-10" dirty="0">
                          <a:solidFill>
                            <a:srgbClr val="923C2A"/>
                          </a:solidFill>
                          <a:latin typeface="BookAntiqua-BoldItalic"/>
                          <a:cs typeface="BookAntiqua-BoldItalic"/>
                        </a:rPr>
                        <a:t>by  phone.</a:t>
                      </a:r>
                      <a:endParaRPr sz="1400">
                        <a:latin typeface="BookAntiqua-BoldItalic"/>
                        <a:cs typeface="BookAntiqua-BoldItalic"/>
                      </a:endParaRPr>
                    </a:p>
                    <a:p>
                      <a:pPr>
                        <a:lnSpc>
                          <a:spcPct val="100000"/>
                        </a:lnSpc>
                      </a:pPr>
                      <a:endParaRPr sz="1700">
                        <a:latin typeface="Times New Roman"/>
                        <a:cs typeface="Times New Roman"/>
                      </a:endParaRPr>
                    </a:p>
                    <a:p>
                      <a:pPr>
                        <a:lnSpc>
                          <a:spcPct val="100000"/>
                        </a:lnSpc>
                        <a:spcBef>
                          <a:spcPts val="35"/>
                        </a:spcBef>
                      </a:pPr>
                      <a:endParaRPr sz="1800">
                        <a:latin typeface="Times New Roman"/>
                        <a:cs typeface="Times New Roman"/>
                      </a:endParaRPr>
                    </a:p>
                    <a:p>
                      <a:pPr marL="348615" marR="462915" indent="-228600">
                        <a:lnSpc>
                          <a:spcPct val="95500"/>
                        </a:lnSpc>
                        <a:buAutoNum type="arabicPeriod" startAt="19"/>
                        <a:tabLst>
                          <a:tab pos="349250" algn="l"/>
                        </a:tabLst>
                      </a:pPr>
                      <a:r>
                        <a:rPr sz="900" spc="-5" dirty="0">
                          <a:latin typeface="Arial"/>
                          <a:cs typeface="Arial"/>
                        </a:rPr>
                        <a:t>Publishing economic and  statistical reports about </a:t>
                      </a:r>
                      <a:r>
                        <a:rPr sz="900" dirty="0">
                          <a:latin typeface="Arial"/>
                          <a:cs typeface="Arial"/>
                        </a:rPr>
                        <a:t>the  </a:t>
                      </a:r>
                      <a:r>
                        <a:rPr sz="900" spc="-5" dirty="0">
                          <a:latin typeface="Arial"/>
                          <a:cs typeface="Arial"/>
                        </a:rPr>
                        <a:t>United States and its people.</a:t>
                      </a:r>
                      <a:endParaRPr sz="900">
                        <a:latin typeface="Arial"/>
                        <a:cs typeface="Arial"/>
                      </a:endParaRPr>
                    </a:p>
                    <a:p>
                      <a:pPr>
                        <a:lnSpc>
                          <a:spcPct val="100000"/>
                        </a:lnSpc>
                        <a:spcBef>
                          <a:spcPts val="5"/>
                        </a:spcBef>
                        <a:buFont typeface="Arial"/>
                        <a:buAutoNum type="arabicPeriod" startAt="19"/>
                      </a:pPr>
                      <a:endParaRPr sz="800">
                        <a:latin typeface="Times New Roman"/>
                        <a:cs typeface="Times New Roman"/>
                      </a:endParaRPr>
                    </a:p>
                    <a:p>
                      <a:pPr marL="348615" marR="957580" indent="-228600">
                        <a:lnSpc>
                          <a:spcPts val="1150"/>
                        </a:lnSpc>
                        <a:buAutoNum type="arabicPeriod" startAt="19"/>
                        <a:tabLst>
                          <a:tab pos="349250" algn="l"/>
                        </a:tabLst>
                      </a:pPr>
                      <a:r>
                        <a:rPr sz="900" spc="-5" dirty="0">
                          <a:latin typeface="Arial"/>
                          <a:cs typeface="Arial"/>
                        </a:rPr>
                        <a:t>Facilitating scientific  research.</a:t>
                      </a:r>
                      <a:endParaRPr sz="900">
                        <a:latin typeface="Arial"/>
                        <a:cs typeface="Arial"/>
                      </a:endParaRPr>
                    </a:p>
                    <a:p>
                      <a:pPr>
                        <a:lnSpc>
                          <a:spcPct val="100000"/>
                        </a:lnSpc>
                        <a:spcBef>
                          <a:spcPts val="50"/>
                        </a:spcBef>
                        <a:buFont typeface="Arial"/>
                        <a:buAutoNum type="arabicPeriod" startAt="19"/>
                      </a:pPr>
                      <a:endParaRPr sz="800">
                        <a:latin typeface="Times New Roman"/>
                        <a:cs typeface="Times New Roman"/>
                      </a:endParaRPr>
                    </a:p>
                    <a:p>
                      <a:pPr marL="348615" marR="264160" indent="-228600">
                        <a:lnSpc>
                          <a:spcPts val="1160"/>
                        </a:lnSpc>
                        <a:buAutoNum type="arabicPeriod" startAt="19"/>
                        <a:tabLst>
                          <a:tab pos="349250" algn="l"/>
                        </a:tabLst>
                      </a:pPr>
                      <a:r>
                        <a:rPr sz="900" spc="-5" dirty="0">
                          <a:latin typeface="Arial"/>
                          <a:cs typeface="Arial"/>
                        </a:rPr>
                        <a:t>Developing “intelligent” </a:t>
                      </a:r>
                      <a:r>
                        <a:rPr sz="900" dirty="0">
                          <a:latin typeface="Arial"/>
                          <a:cs typeface="Arial"/>
                        </a:rPr>
                        <a:t>maps </a:t>
                      </a:r>
                      <a:r>
                        <a:rPr sz="900" spc="-5" dirty="0">
                          <a:latin typeface="Arial"/>
                          <a:cs typeface="Arial"/>
                        </a:rPr>
                        <a:t>for  government and </a:t>
                      </a:r>
                      <a:r>
                        <a:rPr sz="900" dirty="0">
                          <a:latin typeface="Arial"/>
                          <a:cs typeface="Arial"/>
                        </a:rPr>
                        <a:t>business.</a:t>
                      </a:r>
                      <a:endParaRPr sz="900">
                        <a:latin typeface="Arial"/>
                        <a:cs typeface="Arial"/>
                      </a:endParaRPr>
                    </a:p>
                    <a:p>
                      <a:pPr>
                        <a:lnSpc>
                          <a:spcPct val="100000"/>
                        </a:lnSpc>
                        <a:spcBef>
                          <a:spcPts val="35"/>
                        </a:spcBef>
                        <a:buFont typeface="Arial"/>
                        <a:buAutoNum type="arabicPeriod" startAt="19"/>
                      </a:pPr>
                      <a:endParaRPr sz="800">
                        <a:latin typeface="Times New Roman"/>
                        <a:cs typeface="Times New Roman"/>
                      </a:endParaRPr>
                    </a:p>
                    <a:p>
                      <a:pPr marL="348615" marR="576580" indent="-228600">
                        <a:lnSpc>
                          <a:spcPts val="1150"/>
                        </a:lnSpc>
                        <a:spcBef>
                          <a:spcPts val="5"/>
                        </a:spcBef>
                        <a:buAutoNum type="arabicPeriod" startAt="19"/>
                        <a:tabLst>
                          <a:tab pos="349250" algn="l"/>
                        </a:tabLst>
                      </a:pPr>
                      <a:r>
                        <a:rPr sz="900" spc="-5" dirty="0">
                          <a:latin typeface="Arial"/>
                          <a:cs typeface="Arial"/>
                        </a:rPr>
                        <a:t>Providing proof of age,  relationship, or residence  certificates provided </a:t>
                      </a:r>
                      <a:r>
                        <a:rPr sz="900" dirty="0">
                          <a:latin typeface="Arial"/>
                          <a:cs typeface="Arial"/>
                        </a:rPr>
                        <a:t>by </a:t>
                      </a:r>
                      <a:r>
                        <a:rPr sz="900" spc="-5" dirty="0">
                          <a:latin typeface="Arial"/>
                          <a:cs typeface="Arial"/>
                        </a:rPr>
                        <a:t>the  Census Bureau.</a:t>
                      </a:r>
                      <a:endParaRPr sz="900">
                        <a:latin typeface="Arial"/>
                        <a:cs typeface="Arial"/>
                      </a:endParaRPr>
                    </a:p>
                  </a:txBody>
                  <a:tcPr marL="0" marR="0" marT="280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spcBef>
                          <a:spcPts val="35"/>
                        </a:spcBef>
                      </a:pPr>
                      <a:endParaRPr sz="1900">
                        <a:latin typeface="Times New Roman"/>
                        <a:cs typeface="Times New Roman"/>
                      </a:endParaRPr>
                    </a:p>
                    <a:p>
                      <a:pPr marL="608965" marR="148590" indent="10160" algn="just">
                        <a:lnSpc>
                          <a:spcPct val="174200"/>
                        </a:lnSpc>
                      </a:pPr>
                      <a:r>
                        <a:rPr sz="1200" b="1" dirty="0">
                          <a:solidFill>
                            <a:srgbClr val="923C2A"/>
                          </a:solidFill>
                          <a:latin typeface="Book Antiqua"/>
                          <a:cs typeface="Book Antiqua"/>
                        </a:rPr>
                        <a:t>C  E  N  S  U  S</a:t>
                      </a:r>
                      <a:endParaRPr sz="1200">
                        <a:latin typeface="Book Antiqua"/>
                        <a:cs typeface="Book Antiqua"/>
                      </a:endParaRPr>
                    </a:p>
                    <a:p>
                      <a:pPr>
                        <a:lnSpc>
                          <a:spcPct val="100000"/>
                        </a:lnSpc>
                      </a:pPr>
                      <a:endParaRPr sz="1500">
                        <a:latin typeface="Times New Roman"/>
                        <a:cs typeface="Times New Roman"/>
                      </a:endParaRPr>
                    </a:p>
                    <a:p>
                      <a:pPr marL="614045" marR="148590" indent="-5080" algn="just">
                        <a:lnSpc>
                          <a:spcPct val="174000"/>
                        </a:lnSpc>
                        <a:spcBef>
                          <a:spcPts val="980"/>
                        </a:spcBef>
                      </a:pPr>
                      <a:r>
                        <a:rPr sz="1200" b="1" dirty="0">
                          <a:solidFill>
                            <a:srgbClr val="923C2A"/>
                          </a:solidFill>
                          <a:latin typeface="Book Antiqua"/>
                          <a:cs typeface="Book Antiqua"/>
                        </a:rPr>
                        <a:t>D  A  T  A</a:t>
                      </a:r>
                      <a:endParaRPr sz="1200">
                        <a:latin typeface="Book Antiqua"/>
                        <a:cs typeface="Book Antiqua"/>
                      </a:endParaRPr>
                    </a:p>
                  </a:txBody>
                  <a:tcPr marL="0" marR="0" marT="0" marB="0">
                    <a:lnL w="6350">
                      <a:solidFill>
                        <a:srgbClr val="000000"/>
                      </a:solidFill>
                      <a:prstDash val="solid"/>
                    </a:lnL>
                    <a:lnR w="6350">
                      <a:solidFill>
                        <a:srgbClr val="000000"/>
                      </a:solidFill>
                      <a:prstDash val="solid"/>
                    </a:lnR>
                  </a:tcPr>
                </a:tc>
                <a:tc>
                  <a:txBody>
                    <a:bodyPr/>
                    <a:lstStyle/>
                    <a:p>
                      <a:pPr>
                        <a:lnSpc>
                          <a:spcPct val="100000"/>
                        </a:lnSpc>
                        <a:spcBef>
                          <a:spcPts val="25"/>
                        </a:spcBef>
                      </a:pPr>
                      <a:endParaRPr sz="800" dirty="0">
                        <a:latin typeface="Times New Roman"/>
                        <a:cs typeface="Times New Roman"/>
                      </a:endParaRPr>
                    </a:p>
                    <a:p>
                      <a:pPr marL="347345" marR="1097280" indent="-228600">
                        <a:lnSpc>
                          <a:spcPct val="100000"/>
                        </a:lnSpc>
                        <a:buAutoNum type="arabicPeriod" startAt="23"/>
                        <a:tabLst>
                          <a:tab pos="347980" algn="l"/>
                        </a:tabLst>
                      </a:pPr>
                      <a:r>
                        <a:rPr sz="900" spc="-5" dirty="0">
                          <a:latin typeface="Arial"/>
                          <a:cs typeface="Arial"/>
                        </a:rPr>
                        <a:t>Distributing</a:t>
                      </a:r>
                      <a:r>
                        <a:rPr sz="900" spc="-60" dirty="0">
                          <a:latin typeface="Arial"/>
                          <a:cs typeface="Arial"/>
                        </a:rPr>
                        <a:t> </a:t>
                      </a:r>
                      <a:r>
                        <a:rPr sz="900" dirty="0">
                          <a:latin typeface="Arial"/>
                          <a:cs typeface="Arial"/>
                        </a:rPr>
                        <a:t>medical  </a:t>
                      </a:r>
                      <a:r>
                        <a:rPr sz="900" spc="-5" dirty="0">
                          <a:latin typeface="Arial"/>
                          <a:cs typeface="Arial"/>
                        </a:rPr>
                        <a:t>research.</a:t>
                      </a:r>
                      <a:endParaRPr sz="900" dirty="0">
                        <a:latin typeface="Arial"/>
                        <a:cs typeface="Arial"/>
                      </a:endParaRPr>
                    </a:p>
                    <a:p>
                      <a:pPr>
                        <a:lnSpc>
                          <a:spcPct val="100000"/>
                        </a:lnSpc>
                        <a:spcBef>
                          <a:spcPts val="35"/>
                        </a:spcBef>
                        <a:buFont typeface="Arial"/>
                        <a:buAutoNum type="arabicPeriod" startAt="23"/>
                      </a:pPr>
                      <a:endParaRPr sz="800" dirty="0">
                        <a:latin typeface="Times New Roman"/>
                        <a:cs typeface="Times New Roman"/>
                      </a:endParaRPr>
                    </a:p>
                    <a:p>
                      <a:pPr marL="347345" marR="659765" indent="-228600">
                        <a:lnSpc>
                          <a:spcPct val="100000"/>
                        </a:lnSpc>
                        <a:buAutoNum type="arabicPeriod" startAt="23"/>
                        <a:tabLst>
                          <a:tab pos="347980" algn="l"/>
                        </a:tabLst>
                      </a:pPr>
                      <a:r>
                        <a:rPr sz="900" spc="-5" dirty="0">
                          <a:latin typeface="Arial"/>
                          <a:cs typeface="Arial"/>
                        </a:rPr>
                        <a:t>Reapportioning seats </a:t>
                      </a:r>
                      <a:r>
                        <a:rPr sz="900" dirty="0">
                          <a:latin typeface="Arial"/>
                          <a:cs typeface="Arial"/>
                        </a:rPr>
                        <a:t>in </a:t>
                      </a:r>
                      <a:r>
                        <a:rPr sz="900" spc="-5" dirty="0">
                          <a:latin typeface="Arial"/>
                          <a:cs typeface="Arial"/>
                        </a:rPr>
                        <a:t>the  House of</a:t>
                      </a:r>
                      <a:r>
                        <a:rPr sz="900" spc="-15" dirty="0">
                          <a:latin typeface="Arial"/>
                          <a:cs typeface="Arial"/>
                        </a:rPr>
                        <a:t> </a:t>
                      </a:r>
                      <a:r>
                        <a:rPr sz="900" spc="-5" dirty="0">
                          <a:latin typeface="Arial"/>
                          <a:cs typeface="Arial"/>
                        </a:rPr>
                        <a:t>Representatives.</a:t>
                      </a:r>
                      <a:endParaRPr sz="900" dirty="0">
                        <a:latin typeface="Arial"/>
                        <a:cs typeface="Arial"/>
                      </a:endParaRPr>
                    </a:p>
                    <a:p>
                      <a:pPr>
                        <a:lnSpc>
                          <a:spcPct val="100000"/>
                        </a:lnSpc>
                        <a:spcBef>
                          <a:spcPts val="50"/>
                        </a:spcBef>
                        <a:buFont typeface="Arial"/>
                        <a:buAutoNum type="arabicPeriod" startAt="23"/>
                      </a:pPr>
                      <a:endParaRPr sz="800" dirty="0">
                        <a:latin typeface="Times New Roman"/>
                        <a:cs typeface="Times New Roman"/>
                      </a:endParaRPr>
                    </a:p>
                    <a:p>
                      <a:pPr marL="347345" marR="201295" indent="-228600">
                        <a:lnSpc>
                          <a:spcPct val="100000"/>
                        </a:lnSpc>
                        <a:buAutoNum type="arabicPeriod" startAt="23"/>
                        <a:tabLst>
                          <a:tab pos="347980" algn="l"/>
                        </a:tabLst>
                      </a:pPr>
                      <a:r>
                        <a:rPr sz="900" spc="-5" dirty="0">
                          <a:latin typeface="Arial"/>
                          <a:cs typeface="Arial"/>
                        </a:rPr>
                        <a:t>Planning and researching </a:t>
                      </a:r>
                      <a:r>
                        <a:rPr sz="900" dirty="0">
                          <a:latin typeface="Arial"/>
                          <a:cs typeface="Arial"/>
                        </a:rPr>
                        <a:t>for </a:t>
                      </a:r>
                      <a:r>
                        <a:rPr sz="900" spc="-5" dirty="0">
                          <a:latin typeface="Arial"/>
                          <a:cs typeface="Arial"/>
                        </a:rPr>
                        <a:t>media  as </a:t>
                      </a:r>
                      <a:r>
                        <a:rPr sz="900" dirty="0">
                          <a:latin typeface="Arial"/>
                          <a:cs typeface="Arial"/>
                        </a:rPr>
                        <a:t>backup for </a:t>
                      </a:r>
                      <a:r>
                        <a:rPr sz="900" spc="-10" dirty="0">
                          <a:latin typeface="Arial"/>
                          <a:cs typeface="Arial"/>
                        </a:rPr>
                        <a:t>news</a:t>
                      </a:r>
                      <a:r>
                        <a:rPr sz="900" spc="-20" dirty="0">
                          <a:latin typeface="Arial"/>
                          <a:cs typeface="Arial"/>
                        </a:rPr>
                        <a:t> </a:t>
                      </a:r>
                      <a:r>
                        <a:rPr sz="900" spc="-5" dirty="0">
                          <a:latin typeface="Arial"/>
                          <a:cs typeface="Arial"/>
                        </a:rPr>
                        <a:t>stories.</a:t>
                      </a:r>
                      <a:endParaRPr sz="900" dirty="0">
                        <a:latin typeface="Arial"/>
                        <a:cs typeface="Arial"/>
                      </a:endParaRPr>
                    </a:p>
                    <a:p>
                      <a:pPr>
                        <a:lnSpc>
                          <a:spcPct val="100000"/>
                        </a:lnSpc>
                        <a:spcBef>
                          <a:spcPts val="35"/>
                        </a:spcBef>
                        <a:buFont typeface="Arial"/>
                        <a:buAutoNum type="arabicPeriod" startAt="23"/>
                      </a:pPr>
                      <a:endParaRPr sz="800" dirty="0">
                        <a:latin typeface="Times New Roman"/>
                        <a:cs typeface="Times New Roman"/>
                      </a:endParaRPr>
                    </a:p>
                    <a:p>
                      <a:pPr marL="347345" marR="405765" indent="-228600">
                        <a:lnSpc>
                          <a:spcPct val="100000"/>
                        </a:lnSpc>
                        <a:buAutoNum type="arabicPeriod" startAt="23"/>
                        <a:tabLst>
                          <a:tab pos="347980" algn="l"/>
                        </a:tabLst>
                      </a:pPr>
                      <a:r>
                        <a:rPr sz="900" spc="-5" dirty="0">
                          <a:latin typeface="Arial"/>
                          <a:cs typeface="Arial"/>
                        </a:rPr>
                        <a:t>Providing evidence in litigation  involving land use, voting rights,  and equal</a:t>
                      </a:r>
                      <a:r>
                        <a:rPr sz="900" dirty="0">
                          <a:latin typeface="Arial"/>
                          <a:cs typeface="Arial"/>
                        </a:rPr>
                        <a:t> </a:t>
                      </a:r>
                      <a:r>
                        <a:rPr sz="900" spc="-5" dirty="0">
                          <a:latin typeface="Arial"/>
                          <a:cs typeface="Arial"/>
                        </a:rPr>
                        <a:t>opportunity.</a:t>
                      </a:r>
                      <a:endParaRPr sz="900" dirty="0">
                        <a:latin typeface="Arial"/>
                        <a:cs typeface="Arial"/>
                      </a:endParaRPr>
                    </a:p>
                    <a:p>
                      <a:pPr>
                        <a:lnSpc>
                          <a:spcPct val="100000"/>
                        </a:lnSpc>
                        <a:spcBef>
                          <a:spcPts val="10"/>
                        </a:spcBef>
                        <a:buFont typeface="Arial"/>
                        <a:buAutoNum type="arabicPeriod" startAt="23"/>
                      </a:pPr>
                      <a:endParaRPr sz="800" dirty="0">
                        <a:latin typeface="Times New Roman"/>
                        <a:cs typeface="Times New Roman"/>
                      </a:endParaRPr>
                    </a:p>
                    <a:p>
                      <a:pPr marL="347345" marR="935355" indent="-228600">
                        <a:lnSpc>
                          <a:spcPct val="100000"/>
                        </a:lnSpc>
                        <a:buAutoNum type="arabicPeriod" startAt="23"/>
                        <a:tabLst>
                          <a:tab pos="347980" algn="l"/>
                        </a:tabLst>
                      </a:pPr>
                      <a:r>
                        <a:rPr sz="900" spc="-5" dirty="0">
                          <a:latin typeface="Arial"/>
                          <a:cs typeface="Arial"/>
                        </a:rPr>
                        <a:t>Drawing school district  boundaries.</a:t>
                      </a:r>
                      <a:endParaRPr sz="900" dirty="0">
                        <a:latin typeface="Arial"/>
                        <a:cs typeface="Arial"/>
                      </a:endParaRPr>
                    </a:p>
                    <a:p>
                      <a:pPr>
                        <a:lnSpc>
                          <a:spcPct val="100000"/>
                        </a:lnSpc>
                        <a:spcBef>
                          <a:spcPts val="40"/>
                        </a:spcBef>
                        <a:buFont typeface="Arial"/>
                        <a:buAutoNum type="arabicPeriod" startAt="23"/>
                      </a:pPr>
                      <a:endParaRPr sz="800" dirty="0">
                        <a:latin typeface="Times New Roman"/>
                        <a:cs typeface="Times New Roman"/>
                      </a:endParaRPr>
                    </a:p>
                    <a:p>
                      <a:pPr marL="347345" marR="193040" indent="-228600">
                        <a:lnSpc>
                          <a:spcPct val="100000"/>
                        </a:lnSpc>
                        <a:buAutoNum type="arabicPeriod" startAt="23"/>
                        <a:tabLst>
                          <a:tab pos="347980" algn="l"/>
                        </a:tabLst>
                      </a:pPr>
                      <a:r>
                        <a:rPr sz="900" spc="-5" dirty="0">
                          <a:latin typeface="Arial"/>
                          <a:cs typeface="Arial"/>
                        </a:rPr>
                        <a:t>Planning budgets </a:t>
                      </a:r>
                      <a:r>
                        <a:rPr sz="900" dirty="0">
                          <a:latin typeface="Arial"/>
                          <a:cs typeface="Arial"/>
                        </a:rPr>
                        <a:t>for </a:t>
                      </a:r>
                      <a:r>
                        <a:rPr sz="900" spc="-5" dirty="0">
                          <a:latin typeface="Arial"/>
                          <a:cs typeface="Arial"/>
                        </a:rPr>
                        <a:t>government at  all</a:t>
                      </a:r>
                      <a:r>
                        <a:rPr sz="900" dirty="0">
                          <a:latin typeface="Arial"/>
                          <a:cs typeface="Arial"/>
                        </a:rPr>
                        <a:t> </a:t>
                      </a:r>
                      <a:r>
                        <a:rPr sz="900" spc="-5" dirty="0">
                          <a:latin typeface="Arial"/>
                          <a:cs typeface="Arial"/>
                        </a:rPr>
                        <a:t>levels.</a:t>
                      </a:r>
                      <a:endParaRPr sz="900" dirty="0">
                        <a:latin typeface="Arial"/>
                        <a:cs typeface="Arial"/>
                      </a:endParaRPr>
                    </a:p>
                    <a:p>
                      <a:pPr>
                        <a:lnSpc>
                          <a:spcPct val="100000"/>
                        </a:lnSpc>
                        <a:buFont typeface="Arial"/>
                        <a:buAutoNum type="arabicPeriod" startAt="23"/>
                      </a:pPr>
                      <a:endParaRPr sz="800" dirty="0">
                        <a:latin typeface="Times New Roman"/>
                        <a:cs typeface="Times New Roman"/>
                      </a:endParaRPr>
                    </a:p>
                    <a:p>
                      <a:pPr marL="347345" marR="426084" indent="-228600">
                        <a:lnSpc>
                          <a:spcPct val="100000"/>
                        </a:lnSpc>
                        <a:buAutoNum type="arabicPeriod" startAt="23"/>
                        <a:tabLst>
                          <a:tab pos="347980" algn="l"/>
                        </a:tabLst>
                      </a:pPr>
                      <a:r>
                        <a:rPr sz="900" spc="-5" dirty="0">
                          <a:latin typeface="Arial"/>
                          <a:cs typeface="Arial"/>
                        </a:rPr>
                        <a:t>Spotting trends </a:t>
                      </a:r>
                      <a:r>
                        <a:rPr sz="900" dirty="0">
                          <a:latin typeface="Arial"/>
                          <a:cs typeface="Arial"/>
                        </a:rPr>
                        <a:t>in </a:t>
                      </a:r>
                      <a:r>
                        <a:rPr sz="900" spc="-5" dirty="0">
                          <a:latin typeface="Arial"/>
                          <a:cs typeface="Arial"/>
                        </a:rPr>
                        <a:t>the economic  well-being of the</a:t>
                      </a:r>
                      <a:r>
                        <a:rPr sz="900" spc="10" dirty="0">
                          <a:latin typeface="Arial"/>
                          <a:cs typeface="Arial"/>
                        </a:rPr>
                        <a:t> </a:t>
                      </a:r>
                      <a:r>
                        <a:rPr sz="900" spc="-5" dirty="0">
                          <a:latin typeface="Arial"/>
                          <a:cs typeface="Arial"/>
                        </a:rPr>
                        <a:t>nation.</a:t>
                      </a:r>
                      <a:endParaRPr sz="900" dirty="0">
                        <a:latin typeface="Arial"/>
                        <a:cs typeface="Arial"/>
                      </a:endParaRPr>
                    </a:p>
                    <a:p>
                      <a:pPr>
                        <a:lnSpc>
                          <a:spcPct val="100000"/>
                        </a:lnSpc>
                        <a:spcBef>
                          <a:spcPts val="45"/>
                        </a:spcBef>
                        <a:buFont typeface="Arial"/>
                        <a:buAutoNum type="arabicPeriod" startAt="23"/>
                      </a:pPr>
                      <a:endParaRPr sz="800" dirty="0">
                        <a:latin typeface="Times New Roman"/>
                        <a:cs typeface="Times New Roman"/>
                      </a:endParaRPr>
                    </a:p>
                    <a:p>
                      <a:pPr marL="347345" marR="348615" indent="-228600">
                        <a:lnSpc>
                          <a:spcPct val="100000"/>
                        </a:lnSpc>
                        <a:spcBef>
                          <a:spcPts val="5"/>
                        </a:spcBef>
                        <a:buAutoNum type="arabicPeriod" startAt="23"/>
                        <a:tabLst>
                          <a:tab pos="347980" algn="l"/>
                        </a:tabLst>
                      </a:pPr>
                      <a:r>
                        <a:rPr sz="900" spc="-5" dirty="0">
                          <a:latin typeface="Arial"/>
                          <a:cs typeface="Arial"/>
                        </a:rPr>
                        <a:t>Planning </a:t>
                      </a:r>
                      <a:r>
                        <a:rPr sz="900" dirty="0">
                          <a:latin typeface="Arial"/>
                          <a:cs typeface="Arial"/>
                        </a:rPr>
                        <a:t>for </a:t>
                      </a:r>
                      <a:r>
                        <a:rPr sz="900" spc="-5" dirty="0">
                          <a:latin typeface="Arial"/>
                          <a:cs typeface="Arial"/>
                        </a:rPr>
                        <a:t>public transportation  services.</a:t>
                      </a:r>
                      <a:endParaRPr sz="900" dirty="0">
                        <a:latin typeface="Arial"/>
                        <a:cs typeface="Arial"/>
                      </a:endParaRPr>
                    </a:p>
                    <a:p>
                      <a:pPr>
                        <a:lnSpc>
                          <a:spcPct val="100000"/>
                        </a:lnSpc>
                        <a:spcBef>
                          <a:spcPts val="30"/>
                        </a:spcBef>
                        <a:buFont typeface="Arial"/>
                        <a:buAutoNum type="arabicPeriod" startAt="23"/>
                      </a:pPr>
                      <a:endParaRPr sz="800" dirty="0">
                        <a:latin typeface="Times New Roman"/>
                        <a:cs typeface="Times New Roman"/>
                      </a:endParaRPr>
                    </a:p>
                    <a:p>
                      <a:pPr marL="347345" marR="222885" indent="-228600">
                        <a:lnSpc>
                          <a:spcPct val="100000"/>
                        </a:lnSpc>
                        <a:buAutoNum type="arabicPeriod" startAt="23"/>
                        <a:tabLst>
                          <a:tab pos="347980" algn="l"/>
                        </a:tabLst>
                      </a:pPr>
                      <a:r>
                        <a:rPr sz="900" spc="-5" dirty="0">
                          <a:latin typeface="Arial"/>
                          <a:cs typeface="Arial"/>
                        </a:rPr>
                        <a:t>Planning health and educational  services </a:t>
                      </a:r>
                      <a:r>
                        <a:rPr sz="900" dirty="0">
                          <a:latin typeface="Arial"/>
                          <a:cs typeface="Arial"/>
                        </a:rPr>
                        <a:t>for </a:t>
                      </a:r>
                      <a:r>
                        <a:rPr sz="900" spc="-5" dirty="0">
                          <a:latin typeface="Arial"/>
                          <a:cs typeface="Arial"/>
                        </a:rPr>
                        <a:t>people with</a:t>
                      </a:r>
                      <a:r>
                        <a:rPr sz="900" spc="5" dirty="0">
                          <a:latin typeface="Arial"/>
                          <a:cs typeface="Arial"/>
                        </a:rPr>
                        <a:t> </a:t>
                      </a:r>
                      <a:r>
                        <a:rPr sz="900" spc="-5" dirty="0">
                          <a:latin typeface="Arial"/>
                          <a:cs typeface="Arial"/>
                        </a:rPr>
                        <a:t>disabilities.</a:t>
                      </a:r>
                      <a:endParaRPr sz="900" dirty="0">
                        <a:latin typeface="Arial"/>
                        <a:cs typeface="Arial"/>
                      </a:endParaRPr>
                    </a:p>
                    <a:p>
                      <a:pPr>
                        <a:lnSpc>
                          <a:spcPct val="100000"/>
                        </a:lnSpc>
                        <a:spcBef>
                          <a:spcPts val="40"/>
                        </a:spcBef>
                        <a:buFont typeface="Arial"/>
                        <a:buAutoNum type="arabicPeriod" startAt="23"/>
                      </a:pPr>
                      <a:endParaRPr sz="800" dirty="0">
                        <a:latin typeface="Times New Roman"/>
                        <a:cs typeface="Times New Roman"/>
                      </a:endParaRPr>
                    </a:p>
                    <a:p>
                      <a:pPr marL="347345" marR="321310" indent="-228600">
                        <a:lnSpc>
                          <a:spcPct val="100000"/>
                        </a:lnSpc>
                        <a:buAutoNum type="arabicPeriod" startAt="23"/>
                        <a:tabLst>
                          <a:tab pos="347980" algn="l"/>
                        </a:tabLst>
                      </a:pPr>
                      <a:r>
                        <a:rPr sz="900" spc="-5" dirty="0">
                          <a:latin typeface="Arial"/>
                          <a:cs typeface="Arial"/>
                        </a:rPr>
                        <a:t>Establishing fair </a:t>
                      </a:r>
                      <a:r>
                        <a:rPr sz="900" dirty="0">
                          <a:latin typeface="Arial"/>
                          <a:cs typeface="Arial"/>
                        </a:rPr>
                        <a:t>market </a:t>
                      </a:r>
                      <a:r>
                        <a:rPr sz="900" spc="-5" dirty="0">
                          <a:latin typeface="Arial"/>
                          <a:cs typeface="Arial"/>
                        </a:rPr>
                        <a:t>rents and  enforcing fair lending</a:t>
                      </a:r>
                      <a:r>
                        <a:rPr sz="900" spc="5" dirty="0">
                          <a:latin typeface="Arial"/>
                          <a:cs typeface="Arial"/>
                        </a:rPr>
                        <a:t> </a:t>
                      </a:r>
                      <a:r>
                        <a:rPr sz="900" spc="-5" dirty="0">
                          <a:latin typeface="Arial"/>
                          <a:cs typeface="Arial"/>
                        </a:rPr>
                        <a:t>practices.</a:t>
                      </a:r>
                      <a:endParaRPr sz="900" dirty="0">
                        <a:latin typeface="Arial"/>
                        <a:cs typeface="Arial"/>
                      </a:endParaRPr>
                    </a:p>
                    <a:p>
                      <a:pPr>
                        <a:lnSpc>
                          <a:spcPct val="100000"/>
                        </a:lnSpc>
                        <a:spcBef>
                          <a:spcPts val="45"/>
                        </a:spcBef>
                        <a:buFont typeface="Arial"/>
                        <a:buAutoNum type="arabicPeriod" startAt="23"/>
                      </a:pPr>
                      <a:endParaRPr sz="800" dirty="0">
                        <a:latin typeface="Times New Roman"/>
                        <a:cs typeface="Times New Roman"/>
                      </a:endParaRPr>
                    </a:p>
                    <a:p>
                      <a:pPr marL="347345" marR="193675" indent="-228600">
                        <a:lnSpc>
                          <a:spcPct val="100000"/>
                        </a:lnSpc>
                        <a:buAutoNum type="arabicPeriod" startAt="23"/>
                        <a:tabLst>
                          <a:tab pos="347980" algn="l"/>
                        </a:tabLst>
                      </a:pPr>
                      <a:r>
                        <a:rPr sz="900" spc="-5" dirty="0">
                          <a:latin typeface="Arial"/>
                          <a:cs typeface="Arial"/>
                        </a:rPr>
                        <a:t>Directing services to </a:t>
                      </a:r>
                      <a:r>
                        <a:rPr sz="900" dirty="0">
                          <a:latin typeface="Arial"/>
                          <a:cs typeface="Arial"/>
                        </a:rPr>
                        <a:t>children and  </a:t>
                      </a:r>
                      <a:r>
                        <a:rPr sz="900" spc="-5" dirty="0">
                          <a:latin typeface="Arial"/>
                          <a:cs typeface="Arial"/>
                        </a:rPr>
                        <a:t>adults with limited English language  proficiency.</a:t>
                      </a:r>
                      <a:endParaRPr sz="900" dirty="0">
                        <a:latin typeface="Arial"/>
                        <a:cs typeface="Arial"/>
                      </a:endParaRPr>
                    </a:p>
                    <a:p>
                      <a:pPr>
                        <a:lnSpc>
                          <a:spcPct val="100000"/>
                        </a:lnSpc>
                        <a:spcBef>
                          <a:spcPts val="10"/>
                        </a:spcBef>
                        <a:buFont typeface="Arial"/>
                        <a:buAutoNum type="arabicPeriod" startAt="23"/>
                      </a:pPr>
                      <a:endParaRPr sz="800" dirty="0">
                        <a:latin typeface="Times New Roman"/>
                        <a:cs typeface="Times New Roman"/>
                      </a:endParaRPr>
                    </a:p>
                    <a:p>
                      <a:pPr marL="347345" marR="1076325" indent="-228600">
                        <a:lnSpc>
                          <a:spcPct val="100000"/>
                        </a:lnSpc>
                        <a:buAutoNum type="arabicPeriod" startAt="23"/>
                        <a:tabLst>
                          <a:tab pos="347980" algn="l"/>
                        </a:tabLst>
                      </a:pPr>
                      <a:r>
                        <a:rPr sz="900" spc="-5" dirty="0">
                          <a:latin typeface="Arial"/>
                          <a:cs typeface="Arial"/>
                        </a:rPr>
                        <a:t>Planning urban</a:t>
                      </a:r>
                      <a:r>
                        <a:rPr sz="900" spc="-50" dirty="0">
                          <a:latin typeface="Arial"/>
                          <a:cs typeface="Arial"/>
                        </a:rPr>
                        <a:t> </a:t>
                      </a:r>
                      <a:r>
                        <a:rPr sz="900" spc="-5" dirty="0">
                          <a:latin typeface="Arial"/>
                          <a:cs typeface="Arial"/>
                        </a:rPr>
                        <a:t>land  use.</a:t>
                      </a:r>
                      <a:endParaRPr sz="900" dirty="0">
                        <a:latin typeface="Arial"/>
                        <a:cs typeface="Arial"/>
                      </a:endParaRPr>
                    </a:p>
                    <a:p>
                      <a:pPr>
                        <a:lnSpc>
                          <a:spcPct val="100000"/>
                        </a:lnSpc>
                        <a:spcBef>
                          <a:spcPts val="25"/>
                        </a:spcBef>
                        <a:buFont typeface="Arial"/>
                        <a:buAutoNum type="arabicPeriod" startAt="23"/>
                      </a:pPr>
                      <a:endParaRPr sz="800" dirty="0">
                        <a:latin typeface="Times New Roman"/>
                        <a:cs typeface="Times New Roman"/>
                      </a:endParaRPr>
                    </a:p>
                    <a:p>
                      <a:pPr marL="347345" marR="1181735" indent="-228600">
                        <a:lnSpc>
                          <a:spcPct val="100000"/>
                        </a:lnSpc>
                        <a:spcBef>
                          <a:spcPts val="5"/>
                        </a:spcBef>
                        <a:buAutoNum type="arabicPeriod" startAt="23"/>
                        <a:tabLst>
                          <a:tab pos="347980" algn="l"/>
                        </a:tabLst>
                      </a:pPr>
                      <a:r>
                        <a:rPr sz="900" spc="-5" dirty="0">
                          <a:latin typeface="Arial"/>
                          <a:cs typeface="Arial"/>
                        </a:rPr>
                        <a:t>Planning</a:t>
                      </a:r>
                      <a:r>
                        <a:rPr sz="900" spc="-50" dirty="0">
                          <a:latin typeface="Arial"/>
                          <a:cs typeface="Arial"/>
                        </a:rPr>
                        <a:t> </a:t>
                      </a:r>
                      <a:r>
                        <a:rPr sz="900" spc="-5" dirty="0">
                          <a:latin typeface="Arial"/>
                          <a:cs typeface="Arial"/>
                        </a:rPr>
                        <a:t>outreach  strategies.</a:t>
                      </a:r>
                      <a:endParaRPr sz="900" dirty="0">
                        <a:latin typeface="Arial"/>
                        <a:cs typeface="Arial"/>
                      </a:endParaRPr>
                    </a:p>
                    <a:p>
                      <a:pPr>
                        <a:lnSpc>
                          <a:spcPct val="100000"/>
                        </a:lnSpc>
                        <a:spcBef>
                          <a:spcPts val="45"/>
                        </a:spcBef>
                        <a:buFont typeface="Arial"/>
                        <a:buAutoNum type="arabicPeriod" startAt="23"/>
                      </a:pPr>
                      <a:endParaRPr sz="800" dirty="0">
                        <a:latin typeface="Times New Roman"/>
                        <a:cs typeface="Times New Roman"/>
                      </a:endParaRPr>
                    </a:p>
                    <a:p>
                      <a:pPr marL="347345" marR="1062355" indent="-228600">
                        <a:lnSpc>
                          <a:spcPct val="100000"/>
                        </a:lnSpc>
                        <a:spcBef>
                          <a:spcPts val="5"/>
                        </a:spcBef>
                        <a:buAutoNum type="arabicPeriod" startAt="23"/>
                        <a:tabLst>
                          <a:tab pos="347980" algn="l"/>
                        </a:tabLst>
                      </a:pPr>
                      <a:r>
                        <a:rPr sz="900" spc="-5" dirty="0">
                          <a:latin typeface="Arial"/>
                          <a:cs typeface="Arial"/>
                        </a:rPr>
                        <a:t>Understanding</a:t>
                      </a:r>
                      <a:r>
                        <a:rPr sz="900" spc="-35" dirty="0">
                          <a:latin typeface="Arial"/>
                          <a:cs typeface="Arial"/>
                        </a:rPr>
                        <a:t> </a:t>
                      </a:r>
                      <a:r>
                        <a:rPr sz="900" spc="-5" dirty="0">
                          <a:latin typeface="Arial"/>
                          <a:cs typeface="Arial"/>
                        </a:rPr>
                        <a:t>labor  supply.</a:t>
                      </a:r>
                      <a:endParaRPr sz="900" dirty="0">
                        <a:latin typeface="Arial"/>
                        <a:cs typeface="Arial"/>
                      </a:endParaRPr>
                    </a:p>
                    <a:p>
                      <a:pPr>
                        <a:lnSpc>
                          <a:spcPct val="100000"/>
                        </a:lnSpc>
                        <a:spcBef>
                          <a:spcPts val="30"/>
                        </a:spcBef>
                        <a:buFont typeface="Arial"/>
                        <a:buAutoNum type="arabicPeriod" startAt="23"/>
                      </a:pPr>
                      <a:endParaRPr sz="800" dirty="0">
                        <a:latin typeface="Times New Roman"/>
                        <a:cs typeface="Times New Roman"/>
                      </a:endParaRPr>
                    </a:p>
                    <a:p>
                      <a:pPr marL="347345" marR="292100" indent="-228600">
                        <a:lnSpc>
                          <a:spcPct val="100000"/>
                        </a:lnSpc>
                        <a:buAutoNum type="arabicPeriod" startAt="23"/>
                        <a:tabLst>
                          <a:tab pos="347980" algn="l"/>
                        </a:tabLst>
                      </a:pPr>
                      <a:r>
                        <a:rPr sz="900" spc="-5" dirty="0">
                          <a:latin typeface="Arial"/>
                          <a:cs typeface="Arial"/>
                        </a:rPr>
                        <a:t>Assessing the potential </a:t>
                      </a:r>
                      <a:r>
                        <a:rPr sz="900" dirty="0">
                          <a:latin typeface="Arial"/>
                          <a:cs typeface="Arial"/>
                        </a:rPr>
                        <a:t>for </a:t>
                      </a:r>
                      <a:r>
                        <a:rPr sz="900" spc="-5" dirty="0">
                          <a:latin typeface="Arial"/>
                          <a:cs typeface="Arial"/>
                        </a:rPr>
                        <a:t>spread  of communicable diseases.</a:t>
                      </a:r>
                      <a:endParaRPr sz="900" dirty="0">
                        <a:latin typeface="Arial"/>
                        <a:cs typeface="Arial"/>
                      </a:endParaRPr>
                    </a:p>
                  </a:txBody>
                  <a:tcPr marL="0" marR="0" marT="2801"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16597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10615"/>
            <a:ext cx="4966446" cy="836712"/>
          </a:xfrm>
        </p:spPr>
        <p:txBody>
          <a:bodyPr anchor="t"/>
          <a:lstStyle/>
          <a:p>
            <a:pPr algn="l"/>
            <a:r>
              <a:rPr lang="en-US" sz="4000" dirty="0"/>
              <a:t>1</a:t>
            </a:r>
            <a:r>
              <a:rPr lang="en-US" sz="4000" baseline="30000" dirty="0"/>
              <a:t>st</a:t>
            </a:r>
            <a:r>
              <a:rPr lang="en-US" sz="4000" dirty="0"/>
              <a:t> VP Report</a:t>
            </a:r>
          </a:p>
        </p:txBody>
      </p:sp>
      <p:sp>
        <p:nvSpPr>
          <p:cNvPr id="3" name="Text Placeholder 2"/>
          <p:cNvSpPr>
            <a:spLocks noGrp="1"/>
          </p:cNvSpPr>
          <p:nvPr>
            <p:ph type="body" idx="1"/>
          </p:nvPr>
        </p:nvSpPr>
        <p:spPr>
          <a:xfrm>
            <a:off x="502495" y="853954"/>
            <a:ext cx="7776863" cy="5381306"/>
          </a:xfrm>
        </p:spPr>
        <p:txBody>
          <a:bodyPr>
            <a:noAutofit/>
          </a:bodyPr>
          <a:lstStyle/>
          <a:p>
            <a:r>
              <a:rPr lang="en-US" sz="1600" b="1" dirty="0"/>
              <a:t>Political Awareness &amp; Involvement: Sorors </a:t>
            </a:r>
            <a:r>
              <a:rPr lang="en-US" sz="1600" b="1" dirty="0" err="1"/>
              <a:t>Walinda</a:t>
            </a:r>
            <a:r>
              <a:rPr lang="en-US" sz="1600" b="1" dirty="0"/>
              <a:t> Green-McKnight &amp; Erica Williams, Chairs</a:t>
            </a:r>
          </a:p>
          <a:p>
            <a:pPr marL="285750" indent="-285750">
              <a:buFont typeface="Arial" panose="020B0604020202020204" pitchFamily="34" charset="0"/>
              <a:buChar char="•"/>
            </a:pPr>
            <a:r>
              <a:rPr lang="en-US" sz="1600" dirty="0"/>
              <a:t>Voter Registration Recap</a:t>
            </a:r>
          </a:p>
          <a:p>
            <a:pPr marL="285750" indent="-285750">
              <a:buFont typeface="Arial" panose="020B0604020202020204" pitchFamily="34" charset="0"/>
              <a:buChar char="•"/>
            </a:pPr>
            <a:endParaRPr lang="en-US" sz="1600" dirty="0"/>
          </a:p>
          <a:p>
            <a:r>
              <a:rPr lang="en-US" sz="1600" b="1" dirty="0"/>
              <a:t>Scholarship: Sorors Tina James &amp; </a:t>
            </a:r>
            <a:r>
              <a:rPr lang="en-US" sz="1600" b="1" dirty="0" err="1"/>
              <a:t>Joanell</a:t>
            </a:r>
            <a:r>
              <a:rPr lang="en-US" sz="1600" b="1" dirty="0"/>
              <a:t> Lawson, Chairs</a:t>
            </a:r>
          </a:p>
          <a:p>
            <a:pPr marL="285750" indent="-285750">
              <a:buFont typeface="Arial" panose="020B0604020202020204" pitchFamily="34" charset="0"/>
              <a:buChar char="•"/>
            </a:pPr>
            <a:r>
              <a:rPr lang="en-US" sz="1600" dirty="0"/>
              <a:t>Updates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800" b="1" dirty="0"/>
          </a:p>
          <a:p>
            <a:pPr marL="342900" indent="-342900">
              <a:buFont typeface="Arial" panose="020B0604020202020204" pitchFamily="34" charset="0"/>
              <a:buChar char="•"/>
            </a:pPr>
            <a:endParaRPr lang="en-US" sz="1600" dirty="0"/>
          </a:p>
          <a:p>
            <a:r>
              <a:rPr lang="en-US" sz="1600" dirty="0"/>
              <a:t> </a:t>
            </a:r>
            <a:br>
              <a:rPr lang="en-US" sz="1800" dirty="0"/>
            </a:br>
            <a:endParaRPr lang="en-US" sz="1800" dirty="0"/>
          </a:p>
          <a:p>
            <a:pPr algn="l"/>
            <a:endParaRPr lang="en-US" sz="1800" dirty="0"/>
          </a:p>
          <a:p>
            <a:pPr algn="l"/>
            <a:endParaRPr lang="en-US" sz="1800" b="1" dirty="0"/>
          </a:p>
          <a:p>
            <a:pPr marL="285750" indent="-285750" algn="l">
              <a:buFont typeface="Arial" panose="020B0604020202020204" pitchFamily="34" charset="0"/>
              <a:buChar char="•"/>
            </a:pPr>
            <a:endParaRPr lang="en-US" sz="1600" dirty="0"/>
          </a:p>
          <a:p>
            <a:pPr algn="l"/>
            <a:endParaRPr lang="en-US" sz="1600" dirty="0"/>
          </a:p>
          <a:p>
            <a:pPr algn="l"/>
            <a:endParaRPr lang="en-US" sz="1600" b="1" dirty="0"/>
          </a:p>
          <a:p>
            <a:pPr marL="285750" indent="-285750" algn="l">
              <a:buFont typeface="Arial" panose="020B0604020202020204" pitchFamily="34" charset="0"/>
              <a:buChar char="•"/>
            </a:pPr>
            <a:endParaRPr lang="en-US" sz="1800" dirty="0"/>
          </a:p>
          <a:p>
            <a:pPr algn="l"/>
            <a:endParaRPr lang="en-US" sz="1800" dirty="0"/>
          </a:p>
        </p:txBody>
      </p:sp>
    </p:spTree>
    <p:extLst>
      <p:ext uri="{BB962C8B-B14F-4D97-AF65-F5344CB8AC3E}">
        <p14:creationId xmlns:p14="http://schemas.microsoft.com/office/powerpoint/2010/main" val="3084673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4624"/>
            <a:ext cx="4966446" cy="762856"/>
          </a:xfrm>
        </p:spPr>
        <p:txBody>
          <a:bodyPr anchor="t"/>
          <a:lstStyle/>
          <a:p>
            <a:r>
              <a:rPr lang="en-US" sz="4000" dirty="0"/>
              <a:t>2</a:t>
            </a:r>
            <a:r>
              <a:rPr lang="en-US" sz="4000" baseline="30000" dirty="0"/>
              <a:t>nd</a:t>
            </a:r>
            <a:r>
              <a:rPr lang="en-US" sz="4000" dirty="0"/>
              <a:t> VP Report</a:t>
            </a:r>
          </a:p>
        </p:txBody>
      </p:sp>
      <p:sp>
        <p:nvSpPr>
          <p:cNvPr id="3" name="Text Placeholder 2"/>
          <p:cNvSpPr>
            <a:spLocks noGrp="1"/>
          </p:cNvSpPr>
          <p:nvPr>
            <p:ph type="body" idx="1"/>
          </p:nvPr>
        </p:nvSpPr>
        <p:spPr>
          <a:xfrm>
            <a:off x="683568" y="692696"/>
            <a:ext cx="8352928" cy="5634347"/>
          </a:xfrm>
        </p:spPr>
        <p:txBody>
          <a:bodyPr>
            <a:noAutofit/>
          </a:bodyPr>
          <a:lstStyle/>
          <a:p>
            <a:r>
              <a:rPr lang="en-US" sz="1800" b="1" dirty="0"/>
              <a:t>Nominating: Sorors </a:t>
            </a:r>
            <a:r>
              <a:rPr lang="en-US" sz="1800" b="1" dirty="0" err="1"/>
              <a:t>DeVonne</a:t>
            </a:r>
            <a:r>
              <a:rPr lang="en-US" sz="1800" b="1" dirty="0"/>
              <a:t> McKeever-Daniels &amp; Alicia Howell-Banks, Chairs</a:t>
            </a:r>
          </a:p>
          <a:p>
            <a:pPr marL="285750" indent="-285750">
              <a:buFont typeface="Arial" panose="020B0604020202020204" pitchFamily="34" charset="0"/>
              <a:buChar char="•"/>
            </a:pPr>
            <a:r>
              <a:rPr lang="en-US" sz="1800" dirty="0"/>
              <a:t>Call for Nominations updates</a:t>
            </a:r>
          </a:p>
          <a:p>
            <a:pPr algn="l"/>
            <a:endParaRPr lang="en-US" sz="1800" b="1" dirty="0"/>
          </a:p>
          <a:p>
            <a:pPr algn="l"/>
            <a:r>
              <a:rPr lang="en-US" sz="1800" b="1" dirty="0"/>
              <a:t>Archives: Soror Tonja Brickhouse, Chair</a:t>
            </a:r>
          </a:p>
          <a:p>
            <a:pPr marL="285750" indent="-285750" algn="l">
              <a:buFont typeface="Arial" panose="020B0604020202020204" pitchFamily="34" charset="0"/>
              <a:buChar char="•"/>
            </a:pPr>
            <a:r>
              <a:rPr lang="en-US" sz="1800" dirty="0"/>
              <a:t>Updates</a:t>
            </a:r>
          </a:p>
          <a:p>
            <a:pPr algn="l"/>
            <a:endParaRPr lang="en-US" sz="1800" dirty="0"/>
          </a:p>
          <a:p>
            <a:r>
              <a:rPr lang="en-US" sz="1800" b="1" dirty="0"/>
              <a:t>Policies &amp; Procedures: Soror </a:t>
            </a:r>
            <a:r>
              <a:rPr lang="en-US" sz="1800" b="1" dirty="0" err="1"/>
              <a:t>Tayanna</a:t>
            </a:r>
            <a:r>
              <a:rPr lang="en-US" sz="1800" b="1" dirty="0"/>
              <a:t> Richardson, Chair</a:t>
            </a:r>
          </a:p>
          <a:p>
            <a:pPr marL="285750" indent="-285750">
              <a:buFont typeface="Arial" panose="020B0604020202020204" pitchFamily="34" charset="0"/>
              <a:buChar char="•"/>
            </a:pPr>
            <a:r>
              <a:rPr lang="en-US" sz="1800" dirty="0"/>
              <a:t>Updates</a:t>
            </a:r>
          </a:p>
          <a:p>
            <a:endParaRPr lang="en-US" sz="1800" dirty="0"/>
          </a:p>
          <a:p>
            <a:r>
              <a:rPr lang="en-US" sz="1800" b="1" dirty="0"/>
              <a:t>Protocol &amp; Traditions: Soror Marian </a:t>
            </a:r>
            <a:r>
              <a:rPr lang="en-US" sz="1800" b="1" dirty="0" err="1"/>
              <a:t>Lauria</a:t>
            </a:r>
            <a:r>
              <a:rPr lang="en-US" sz="1800" b="1" dirty="0"/>
              <a:t>-Gibson, Chair</a:t>
            </a:r>
          </a:p>
          <a:p>
            <a:pPr marL="285750" indent="-285750">
              <a:buFont typeface="Arial" panose="020B0604020202020204" pitchFamily="34" charset="0"/>
              <a:buChar char="•"/>
            </a:pPr>
            <a:r>
              <a:rPr lang="en-US" sz="1800" dirty="0"/>
              <a:t>Updates</a:t>
            </a:r>
          </a:p>
          <a:p>
            <a:pPr marL="285750" indent="-285750">
              <a:buFont typeface="Arial" panose="020B0604020202020204" pitchFamily="34" charset="0"/>
              <a:buChar char="•"/>
            </a:pPr>
            <a:endParaRPr lang="en-US" sz="1800" dirty="0"/>
          </a:p>
          <a:p>
            <a:r>
              <a:rPr lang="en-US" sz="1800" b="1" dirty="0"/>
              <a:t>Audit: Soror Gloria Williams, Chair</a:t>
            </a:r>
          </a:p>
          <a:p>
            <a:pPr marL="285750" indent="-285750">
              <a:buFont typeface="Arial" panose="020B0604020202020204" pitchFamily="34" charset="0"/>
              <a:buChar char="•"/>
            </a:pPr>
            <a:r>
              <a:rPr lang="en-US" sz="1800" dirty="0"/>
              <a:t>Audit Report</a:t>
            </a:r>
          </a:p>
          <a:p>
            <a:pPr algn="l"/>
            <a:endParaRPr lang="en-US" sz="1800" dirty="0"/>
          </a:p>
          <a:p>
            <a:pPr algn="l"/>
            <a:endParaRPr lang="en-US" sz="1800" dirty="0"/>
          </a:p>
          <a:p>
            <a:pPr marL="285750" indent="-285750" algn="l">
              <a:buFont typeface="Arial" panose="020B0604020202020204" pitchFamily="34" charset="0"/>
              <a:buChar char="•"/>
            </a:pPr>
            <a:endParaRPr lang="en-US" sz="1800" dirty="0"/>
          </a:p>
          <a:p>
            <a:pPr algn="l"/>
            <a:r>
              <a:rPr lang="en-US" sz="1800" dirty="0"/>
              <a:t>  </a:t>
            </a:r>
          </a:p>
          <a:p>
            <a:endParaRPr lang="en-US" sz="1800" b="1" dirty="0"/>
          </a:p>
          <a:p>
            <a:pPr lvl="0" algn="l"/>
            <a:endParaRPr lang="en-US" sz="1800" dirty="0"/>
          </a:p>
        </p:txBody>
      </p:sp>
    </p:spTree>
    <p:extLst>
      <p:ext uri="{BB962C8B-B14F-4D97-AF65-F5344CB8AC3E}">
        <p14:creationId xmlns:p14="http://schemas.microsoft.com/office/powerpoint/2010/main" val="3753688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4624"/>
            <a:ext cx="4966446" cy="762856"/>
          </a:xfrm>
        </p:spPr>
        <p:txBody>
          <a:bodyPr anchor="t"/>
          <a:lstStyle/>
          <a:p>
            <a:r>
              <a:rPr lang="en-US" sz="4000" dirty="0"/>
              <a:t> 2nd VP Report</a:t>
            </a:r>
          </a:p>
        </p:txBody>
      </p:sp>
      <p:sp>
        <p:nvSpPr>
          <p:cNvPr id="3" name="Text Placeholder 2"/>
          <p:cNvSpPr>
            <a:spLocks noGrp="1"/>
          </p:cNvSpPr>
          <p:nvPr>
            <p:ph type="body" idx="1"/>
          </p:nvPr>
        </p:nvSpPr>
        <p:spPr>
          <a:xfrm>
            <a:off x="395536" y="980728"/>
            <a:ext cx="8352928" cy="5634347"/>
          </a:xfrm>
        </p:spPr>
        <p:txBody>
          <a:bodyPr>
            <a:noAutofit/>
          </a:bodyPr>
          <a:lstStyle/>
          <a:p>
            <a:r>
              <a:rPr lang="en-US" sz="1800" b="1" dirty="0"/>
              <a:t>Collegiate Connection: Soror Jasmine White Bynum</a:t>
            </a:r>
          </a:p>
          <a:p>
            <a:pPr marL="285750" indent="-285750">
              <a:buFont typeface="Arial" panose="020B0604020202020204" pitchFamily="34" charset="0"/>
              <a:buChar char="•"/>
            </a:pPr>
            <a:r>
              <a:rPr lang="en-US" sz="1800" dirty="0"/>
              <a:t>Collegiate Social – February 1</a:t>
            </a:r>
            <a:r>
              <a:rPr lang="en-US" sz="1800" baseline="30000" dirty="0"/>
              <a:t>st</a:t>
            </a:r>
            <a:r>
              <a:rPr lang="en-US" sz="1800" dirty="0"/>
              <a:t> </a:t>
            </a:r>
            <a:endParaRPr lang="en-US" sz="1800" b="1" dirty="0"/>
          </a:p>
          <a:p>
            <a:r>
              <a:rPr lang="en-US" sz="1800" b="1" dirty="0"/>
              <a:t>Sisterhood Month Activities: Soror Tekeisha Zimmerman</a:t>
            </a:r>
          </a:p>
          <a:p>
            <a:pPr marL="285750" indent="-285750">
              <a:buFont typeface="Arial" panose="020B0604020202020204" pitchFamily="34" charset="0"/>
              <a:buChar char="•"/>
            </a:pPr>
            <a:r>
              <a:rPr lang="en-US" sz="1800" dirty="0"/>
              <a:t>Church Service (location TBD) – March 1</a:t>
            </a:r>
            <a:r>
              <a:rPr lang="en-US" sz="1800" baseline="30000" dirty="0"/>
              <a:t>st</a:t>
            </a:r>
            <a:endParaRPr lang="en-US" sz="1800" dirty="0"/>
          </a:p>
          <a:p>
            <a:pPr marL="285750" indent="-285750">
              <a:buFont typeface="Arial" panose="020B0604020202020204" pitchFamily="34" charset="0"/>
              <a:buChar char="•"/>
            </a:pPr>
            <a:r>
              <a:rPr lang="en-US" sz="1800" dirty="0"/>
              <a:t>Community Service Event – Nursing Home Visits (organized by neighborhood captains)</a:t>
            </a:r>
          </a:p>
          <a:p>
            <a:pPr marL="285750" indent="-285750">
              <a:buFont typeface="Arial" panose="020B0604020202020204" pitchFamily="34" charset="0"/>
              <a:buChar char="•"/>
            </a:pPr>
            <a:r>
              <a:rPr lang="en-US" sz="1800" dirty="0"/>
              <a:t>Sisterhood Luncheon – March 21</a:t>
            </a:r>
            <a:r>
              <a:rPr lang="en-US" sz="1800" baseline="30000" dirty="0"/>
              <a:t>st</a:t>
            </a:r>
            <a:r>
              <a:rPr lang="en-US" sz="1800" dirty="0"/>
              <a:t>  (after Chapter Meeting)</a:t>
            </a:r>
          </a:p>
          <a:p>
            <a:pPr marL="285750" indent="-285750">
              <a:buFont typeface="Arial" panose="020B0604020202020204" pitchFamily="34" charset="0"/>
              <a:buChar char="•"/>
            </a:pPr>
            <a:r>
              <a:rPr lang="en-US" sz="1800" dirty="0"/>
              <a:t>Neighborhood Group Activity</a:t>
            </a:r>
            <a:endParaRPr lang="en-US" sz="1800" b="1" dirty="0"/>
          </a:p>
          <a:p>
            <a:r>
              <a:rPr lang="en-US" sz="1800" b="1" dirty="0"/>
              <a:t>Delta Connection: Sorors Theresa Cross and </a:t>
            </a:r>
            <a:r>
              <a:rPr lang="en-US" sz="1800" b="1" dirty="0" err="1"/>
              <a:t>N’Keiba</a:t>
            </a:r>
            <a:r>
              <a:rPr lang="en-US" sz="1800" b="1" dirty="0"/>
              <a:t> Estelle</a:t>
            </a:r>
          </a:p>
          <a:p>
            <a:pPr marL="285750" indent="-285750">
              <a:buFont typeface="Arial" panose="020B0604020202020204" pitchFamily="34" charset="0"/>
              <a:buChar char="•"/>
            </a:pPr>
            <a:r>
              <a:rPr lang="en-US" sz="1800" dirty="0"/>
              <a:t>Lunch with Dears – March 8</a:t>
            </a:r>
            <a:r>
              <a:rPr lang="en-US" sz="1800" baseline="30000" dirty="0"/>
              <a:t>th</a:t>
            </a:r>
            <a:r>
              <a:rPr lang="en-US" sz="1800" dirty="0"/>
              <a:t>  </a:t>
            </a:r>
          </a:p>
          <a:p>
            <a:r>
              <a:rPr lang="en-US" sz="1800" b="1" dirty="0"/>
              <a:t>Name Tags </a:t>
            </a:r>
          </a:p>
          <a:p>
            <a:pPr marL="285750" indent="-285750">
              <a:buFont typeface="Arial" panose="020B0604020202020204" pitchFamily="34" charset="0"/>
              <a:buChar char="•"/>
            </a:pPr>
            <a:r>
              <a:rPr lang="en-US" sz="1800" dirty="0"/>
              <a:t>See Soror Alicia Howell-Banks</a:t>
            </a:r>
          </a:p>
          <a:p>
            <a:pPr marL="285750" indent="-285750">
              <a:buFont typeface="Arial" panose="020B0604020202020204" pitchFamily="34" charset="0"/>
              <a:buChar char="•"/>
            </a:pPr>
            <a:r>
              <a:rPr lang="en-US" sz="1800" dirty="0"/>
              <a:t>$20</a:t>
            </a:r>
          </a:p>
          <a:p>
            <a:pPr lvl="0">
              <a:lnSpc>
                <a:spcPct val="107916"/>
              </a:lnSpc>
              <a:spcBef>
                <a:spcPts val="0"/>
              </a:spcBef>
              <a:spcAft>
                <a:spcPts val="0"/>
              </a:spcAft>
              <a:buClr>
                <a:schemeClr val="dk1"/>
              </a:buClr>
              <a:buSzPts val="1100"/>
            </a:pPr>
            <a:endParaRPr lang="en-US" sz="1800" dirty="0"/>
          </a:p>
          <a:p>
            <a:pPr lvl="0">
              <a:lnSpc>
                <a:spcPct val="107916"/>
              </a:lnSpc>
              <a:spcBef>
                <a:spcPts val="0"/>
              </a:spcBef>
              <a:spcAft>
                <a:spcPts val="0"/>
              </a:spcAft>
              <a:buClr>
                <a:schemeClr val="dk1"/>
              </a:buClr>
              <a:buSzPts val="1100"/>
            </a:pPr>
            <a:r>
              <a:rPr lang="en-US" sz="1800" b="1" dirty="0"/>
              <a:t>        </a:t>
            </a:r>
          </a:p>
          <a:p>
            <a:pPr lvl="0" algn="l"/>
            <a:endParaRPr lang="en-US" sz="1800" b="1" dirty="0"/>
          </a:p>
          <a:p>
            <a:pPr marL="285750" lvl="0" indent="-285750" algn="l">
              <a:buFont typeface="Arial" panose="020B0604020202020204" pitchFamily="34" charset="0"/>
              <a:buChar char="•"/>
            </a:pPr>
            <a:endParaRPr lang="en-US" sz="1800" dirty="0"/>
          </a:p>
        </p:txBody>
      </p:sp>
    </p:spTree>
    <p:extLst>
      <p:ext uri="{BB962C8B-B14F-4D97-AF65-F5344CB8AC3E}">
        <p14:creationId xmlns:p14="http://schemas.microsoft.com/office/powerpoint/2010/main" val="1611205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323528" y="122188"/>
            <a:ext cx="8229600" cy="422374"/>
          </a:xfrm>
        </p:spPr>
        <p:txBody>
          <a:bodyPr/>
          <a:lstStyle/>
          <a:p>
            <a:r>
              <a:rPr lang="en-US" altLang="en-US" dirty="0">
                <a:solidFill>
                  <a:schemeClr val="tx1"/>
                </a:solidFill>
              </a:rPr>
              <a:t>Agenda</a:t>
            </a:r>
          </a:p>
        </p:txBody>
      </p:sp>
      <p:sp>
        <p:nvSpPr>
          <p:cNvPr id="154627" name="Rectangle 3"/>
          <p:cNvSpPr>
            <a:spLocks noGrp="1" noChangeArrowheads="1"/>
          </p:cNvSpPr>
          <p:nvPr>
            <p:ph type="body" idx="1"/>
          </p:nvPr>
        </p:nvSpPr>
        <p:spPr>
          <a:xfrm>
            <a:off x="457200" y="764704"/>
            <a:ext cx="8229600" cy="4680520"/>
          </a:xfrm>
        </p:spPr>
        <p:txBody>
          <a:bodyPr/>
          <a:lstStyle/>
          <a:p>
            <a:pPr marL="0" indent="0">
              <a:buNone/>
            </a:pPr>
            <a:r>
              <a:rPr lang="en-US" sz="1600" b="1" dirty="0"/>
              <a:t>Ritualistic Opening </a:t>
            </a:r>
            <a:r>
              <a:rPr lang="en-US" sz="1600" dirty="0"/>
              <a:t>				</a:t>
            </a:r>
          </a:p>
          <a:p>
            <a:pPr marL="0" indent="0">
              <a:buNone/>
            </a:pPr>
            <a:endParaRPr lang="en-US" sz="1600" b="1" dirty="0"/>
          </a:p>
          <a:p>
            <a:pPr marL="0" indent="0">
              <a:buNone/>
            </a:pPr>
            <a:r>
              <a:rPr lang="en-US" sz="1600" b="1" dirty="0"/>
              <a:t>Adoption of the Agenda </a:t>
            </a:r>
          </a:p>
          <a:p>
            <a:pPr marL="0" indent="0">
              <a:buNone/>
            </a:pPr>
            <a:endParaRPr lang="en-US" sz="1600" dirty="0"/>
          </a:p>
          <a:p>
            <a:pPr marL="0" indent="0">
              <a:buNone/>
            </a:pPr>
            <a:r>
              <a:rPr lang="en-US" sz="1600" b="1" dirty="0"/>
              <a:t>Review of January 2020 Chapter Meeting Minutes</a:t>
            </a:r>
          </a:p>
          <a:p>
            <a:pPr marL="0" indent="0">
              <a:buNone/>
            </a:pPr>
            <a:endParaRPr lang="en-US" sz="1600" dirty="0"/>
          </a:p>
          <a:p>
            <a:pPr marL="0" indent="0">
              <a:buNone/>
            </a:pPr>
            <a:r>
              <a:rPr lang="en-US" sz="1600" b="1" dirty="0"/>
              <a:t>Correspondence</a:t>
            </a:r>
            <a:r>
              <a:rPr lang="en-US" sz="1600" dirty="0"/>
              <a:t>				            Soror Sandra Cooke</a:t>
            </a:r>
          </a:p>
          <a:p>
            <a:pPr marL="0" indent="0">
              <a:buNone/>
            </a:pPr>
            <a:r>
              <a:rPr lang="en-US" sz="1600" b="1" dirty="0"/>
              <a:t>  </a:t>
            </a:r>
            <a:endParaRPr lang="en-US" sz="1600" dirty="0"/>
          </a:p>
          <a:p>
            <a:pPr marL="0" indent="0">
              <a:buNone/>
            </a:pPr>
            <a:r>
              <a:rPr lang="en-US" sz="1600" b="1" dirty="0"/>
              <a:t>Welcome New and Visiting Sorors/Birthdays                  </a:t>
            </a:r>
            <a:r>
              <a:rPr lang="en-US" sz="1600" dirty="0"/>
              <a:t>Hospitality</a:t>
            </a:r>
          </a:p>
          <a:p>
            <a:pPr marL="0" indent="0">
              <a:buNone/>
            </a:pPr>
            <a:endParaRPr lang="en-US" sz="1600" b="1" dirty="0"/>
          </a:p>
          <a:p>
            <a:pPr marL="0" indent="0">
              <a:buNone/>
            </a:pPr>
            <a:r>
              <a:rPr lang="en-US" sz="1600" b="1" dirty="0"/>
              <a:t>President’s Message			             </a:t>
            </a:r>
            <a:r>
              <a:rPr lang="en-US" sz="1600" dirty="0"/>
              <a:t>Soror Alicia Warren</a:t>
            </a:r>
          </a:p>
          <a:p>
            <a:pPr marL="0" indent="0">
              <a:buNone/>
            </a:pPr>
            <a:endParaRPr lang="en-US" sz="1600" dirty="0"/>
          </a:p>
          <a:p>
            <a:pPr marL="0" indent="0">
              <a:buNone/>
            </a:pPr>
            <a:r>
              <a:rPr lang="en-US" sz="1600" b="1" dirty="0"/>
              <a:t>Executive Board Recommendations/Action items          </a:t>
            </a:r>
            <a:r>
              <a:rPr lang="en-US" sz="1600" dirty="0"/>
              <a:t>Soror Alicia Warren</a:t>
            </a:r>
          </a:p>
          <a:p>
            <a:pPr marL="0" indent="0">
              <a:buNone/>
            </a:pPr>
            <a:endParaRPr lang="en-US" sz="1600" dirty="0"/>
          </a:p>
          <a:p>
            <a:pPr marL="0" indent="0">
              <a:buNone/>
            </a:pPr>
            <a:endParaRPr lang="en-US"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62DA6F-D042-0646-96F7-520EBA7A9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563"/>
            <a:ext cx="9144000" cy="6813376"/>
          </a:xfrm>
          <a:prstGeom prst="rect">
            <a:avLst/>
          </a:prstGeom>
        </p:spPr>
      </p:pic>
    </p:spTree>
    <p:extLst>
      <p:ext uri="{BB962C8B-B14F-4D97-AF65-F5344CB8AC3E}">
        <p14:creationId xmlns:p14="http://schemas.microsoft.com/office/powerpoint/2010/main" val="1051822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4624"/>
            <a:ext cx="4966446" cy="762856"/>
          </a:xfrm>
        </p:spPr>
        <p:txBody>
          <a:bodyPr anchor="t"/>
          <a:lstStyle/>
          <a:p>
            <a:r>
              <a:rPr lang="en-US" sz="4000" dirty="0"/>
              <a:t>2</a:t>
            </a:r>
            <a:r>
              <a:rPr lang="en-US" sz="4000" baseline="30000" dirty="0"/>
              <a:t>nd</a:t>
            </a:r>
            <a:r>
              <a:rPr lang="en-US" sz="4000" dirty="0"/>
              <a:t> VP Report</a:t>
            </a:r>
          </a:p>
        </p:txBody>
      </p:sp>
      <p:sp>
        <p:nvSpPr>
          <p:cNvPr id="3" name="Text Placeholder 2"/>
          <p:cNvSpPr>
            <a:spLocks noGrp="1"/>
          </p:cNvSpPr>
          <p:nvPr>
            <p:ph type="body" idx="1"/>
          </p:nvPr>
        </p:nvSpPr>
        <p:spPr>
          <a:xfrm>
            <a:off x="683568" y="692696"/>
            <a:ext cx="8352928" cy="5634347"/>
          </a:xfrm>
        </p:spPr>
        <p:txBody>
          <a:bodyPr>
            <a:noAutofit/>
          </a:bodyPr>
          <a:lstStyle/>
          <a:p>
            <a:pPr algn="l"/>
            <a:r>
              <a:rPr lang="en-US" sz="1800" b="1" dirty="0"/>
              <a:t>Holiday Social: Sorors Jackie </a:t>
            </a:r>
            <a:r>
              <a:rPr lang="en-US" sz="1800" b="1" dirty="0" err="1"/>
              <a:t>Bogen</a:t>
            </a:r>
            <a:r>
              <a:rPr lang="en-US" sz="1800" b="1" dirty="0"/>
              <a:t> &amp; Chantelle </a:t>
            </a:r>
            <a:endParaRPr lang="en-US" sz="1800" dirty="0"/>
          </a:p>
          <a:p>
            <a:pPr algn="l"/>
            <a:endParaRPr lang="en-US" sz="1800" dirty="0"/>
          </a:p>
          <a:p>
            <a:pPr algn="l"/>
            <a:endParaRPr lang="en-US" sz="1800" dirty="0"/>
          </a:p>
          <a:p>
            <a:pPr algn="l"/>
            <a:endParaRPr lang="en-US" sz="1800" dirty="0"/>
          </a:p>
          <a:p>
            <a:pPr marL="285750" indent="-285750" algn="l">
              <a:buFont typeface="Arial" panose="020B0604020202020204" pitchFamily="34" charset="0"/>
              <a:buChar char="•"/>
            </a:pPr>
            <a:endParaRPr lang="en-US" sz="1800" dirty="0"/>
          </a:p>
          <a:p>
            <a:pPr algn="l"/>
            <a:r>
              <a:rPr lang="en-US" sz="1800" dirty="0"/>
              <a:t>  </a:t>
            </a:r>
          </a:p>
          <a:p>
            <a:endParaRPr lang="en-US" sz="1800" b="1" dirty="0"/>
          </a:p>
          <a:p>
            <a:pPr lvl="0" algn="l"/>
            <a:endParaRPr lang="en-US" sz="1800" dirty="0"/>
          </a:p>
        </p:txBody>
      </p:sp>
      <p:pic>
        <p:nvPicPr>
          <p:cNvPr id="5" name="Picture 4" descr="A screenshot of a cell phone&#10;&#10;Description automatically generated">
            <a:extLst>
              <a:ext uri="{FF2B5EF4-FFF2-40B4-BE49-F238E27FC236}">
                <a16:creationId xmlns:a16="http://schemas.microsoft.com/office/drawing/2014/main" id="{3BD4F1C6-8B10-9248-9CB9-47849B2FB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60" y="1124744"/>
            <a:ext cx="8352928" cy="4242889"/>
          </a:xfrm>
          <a:prstGeom prst="rect">
            <a:avLst/>
          </a:prstGeom>
        </p:spPr>
      </p:pic>
    </p:spTree>
    <p:extLst>
      <p:ext uri="{BB962C8B-B14F-4D97-AF65-F5344CB8AC3E}">
        <p14:creationId xmlns:p14="http://schemas.microsoft.com/office/powerpoint/2010/main" val="2426814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4624"/>
            <a:ext cx="4966446" cy="762856"/>
          </a:xfrm>
        </p:spPr>
        <p:txBody>
          <a:bodyPr anchor="t"/>
          <a:lstStyle/>
          <a:p>
            <a:r>
              <a:rPr lang="en-US" sz="4000" dirty="0"/>
              <a:t>2</a:t>
            </a:r>
            <a:r>
              <a:rPr lang="en-US" sz="4000" baseline="30000" dirty="0"/>
              <a:t>nd</a:t>
            </a:r>
            <a:r>
              <a:rPr lang="en-US" sz="4000" dirty="0"/>
              <a:t> VP Report</a:t>
            </a:r>
          </a:p>
        </p:txBody>
      </p:sp>
      <p:sp>
        <p:nvSpPr>
          <p:cNvPr id="3" name="Text Placeholder 2"/>
          <p:cNvSpPr>
            <a:spLocks noGrp="1"/>
          </p:cNvSpPr>
          <p:nvPr>
            <p:ph type="body" idx="1"/>
          </p:nvPr>
        </p:nvSpPr>
        <p:spPr>
          <a:xfrm>
            <a:off x="395536" y="807480"/>
            <a:ext cx="8352928" cy="5634347"/>
          </a:xfrm>
        </p:spPr>
        <p:txBody>
          <a:bodyPr>
            <a:noAutofit/>
          </a:bodyPr>
          <a:lstStyle/>
          <a:p>
            <a:pPr algn="l"/>
            <a:r>
              <a:rPr lang="en-US" sz="1800" b="1" dirty="0"/>
              <a:t>Neighborhood Groups</a:t>
            </a:r>
          </a:p>
          <a:p>
            <a:pPr algn="l"/>
            <a:r>
              <a:rPr lang="en-US" sz="1800" dirty="0"/>
              <a:t>Purpose: Promote sisterly bonding between Sorors living in the same location</a:t>
            </a:r>
          </a:p>
          <a:p>
            <a:pPr algn="l"/>
            <a:r>
              <a:rPr lang="en-US" sz="1800" dirty="0"/>
              <a:t>Captains:</a:t>
            </a:r>
          </a:p>
          <a:p>
            <a:pPr marL="285750" indent="-285750" algn="l">
              <a:buFont typeface="Arial" panose="020B0604020202020204" pitchFamily="34" charset="0"/>
              <a:buChar char="•"/>
            </a:pPr>
            <a:r>
              <a:rPr lang="en-US" sz="1800" dirty="0"/>
              <a:t>Compassion – Soror Constance Jackson</a:t>
            </a:r>
          </a:p>
          <a:p>
            <a:pPr marL="285750" indent="-285750" algn="l">
              <a:buFont typeface="Arial" panose="020B0604020202020204" pitchFamily="34" charset="0"/>
              <a:buChar char="•"/>
            </a:pPr>
            <a:r>
              <a:rPr lang="en-US" sz="1800" dirty="0"/>
              <a:t>Courtesy –</a:t>
            </a:r>
          </a:p>
          <a:p>
            <a:pPr marL="285750" indent="-285750" algn="l">
              <a:buFont typeface="Arial" panose="020B0604020202020204" pitchFamily="34" charset="0"/>
              <a:buChar char="•"/>
            </a:pPr>
            <a:r>
              <a:rPr lang="en-US" sz="1800" dirty="0"/>
              <a:t>Dedication – Soror </a:t>
            </a:r>
            <a:r>
              <a:rPr lang="en-US" sz="1800" dirty="0" err="1"/>
              <a:t>Shameika</a:t>
            </a:r>
            <a:r>
              <a:rPr lang="en-US" sz="1800" dirty="0"/>
              <a:t> Wallen</a:t>
            </a:r>
          </a:p>
          <a:p>
            <a:pPr marL="285750" indent="-285750" algn="l">
              <a:buFont typeface="Arial" panose="020B0604020202020204" pitchFamily="34" charset="0"/>
              <a:buChar char="•"/>
            </a:pPr>
            <a:r>
              <a:rPr lang="en-US" sz="1800" dirty="0"/>
              <a:t>Fellowship – Soror Shenika Baisley</a:t>
            </a:r>
          </a:p>
          <a:p>
            <a:pPr marL="285750" indent="-285750" algn="l">
              <a:buFont typeface="Arial" panose="020B0604020202020204" pitchFamily="34" charset="0"/>
              <a:buChar char="•"/>
            </a:pPr>
            <a:r>
              <a:rPr lang="en-US" sz="1800" dirty="0"/>
              <a:t>Fidelity- Soror Mallory Davis</a:t>
            </a:r>
          </a:p>
          <a:p>
            <a:pPr marL="285750" indent="-285750" algn="l">
              <a:buFont typeface="Arial" panose="020B0604020202020204" pitchFamily="34" charset="0"/>
              <a:buChar char="•"/>
            </a:pPr>
            <a:r>
              <a:rPr lang="en-US" sz="1800" dirty="0"/>
              <a:t>Honesty – Soror Danielle Weaver-Rogers</a:t>
            </a:r>
          </a:p>
          <a:p>
            <a:pPr marL="285750" indent="-285750" algn="l">
              <a:buFont typeface="Arial" panose="020B0604020202020204" pitchFamily="34" charset="0"/>
              <a:buChar char="•"/>
            </a:pPr>
            <a:r>
              <a:rPr lang="en-US" sz="1800" dirty="0"/>
              <a:t>Justice – Soror Audrey Sullivan</a:t>
            </a:r>
          </a:p>
          <a:p>
            <a:pPr marL="285750" indent="-285750" algn="l">
              <a:buFont typeface="Arial" panose="020B0604020202020204" pitchFamily="34" charset="0"/>
              <a:buChar char="•"/>
            </a:pPr>
            <a:r>
              <a:rPr lang="en-US" sz="1800" dirty="0"/>
              <a:t>Purity – Soror Rhonda Davis</a:t>
            </a:r>
          </a:p>
          <a:p>
            <a:pPr marL="285750" indent="-285750" algn="l">
              <a:buFont typeface="Arial" panose="020B0604020202020204" pitchFamily="34" charset="0"/>
              <a:buChar char="•"/>
            </a:pPr>
            <a:r>
              <a:rPr lang="en-US" sz="1800" dirty="0"/>
              <a:t>Temperance – Soror Melissa Jones</a:t>
            </a:r>
          </a:p>
          <a:p>
            <a:pPr algn="l"/>
            <a:endParaRPr lang="en-US" sz="1800" dirty="0"/>
          </a:p>
          <a:p>
            <a:pPr algn="l"/>
            <a:endParaRPr lang="en-US" sz="1800" dirty="0"/>
          </a:p>
          <a:p>
            <a:pPr algn="l"/>
            <a:endParaRPr lang="en-US" sz="1800" dirty="0"/>
          </a:p>
          <a:p>
            <a:pPr marL="285750" indent="-285750" algn="l">
              <a:buFont typeface="Arial" panose="020B0604020202020204" pitchFamily="34" charset="0"/>
              <a:buChar char="•"/>
            </a:pPr>
            <a:endParaRPr lang="en-US" sz="1800" dirty="0"/>
          </a:p>
          <a:p>
            <a:pPr algn="l"/>
            <a:r>
              <a:rPr lang="en-US" sz="1800" dirty="0"/>
              <a:t>  </a:t>
            </a:r>
          </a:p>
          <a:p>
            <a:endParaRPr lang="en-US" sz="1800" b="1" dirty="0"/>
          </a:p>
          <a:p>
            <a:pPr lvl="0" algn="l"/>
            <a:endParaRPr lang="en-US" sz="1800" dirty="0"/>
          </a:p>
        </p:txBody>
      </p:sp>
      <p:pic>
        <p:nvPicPr>
          <p:cNvPr id="6" name="Picture 5" descr="A group of people standing in front of a crowd posing for the camera&#10;&#10;Description automatically generated">
            <a:extLst>
              <a:ext uri="{FF2B5EF4-FFF2-40B4-BE49-F238E27FC236}">
                <a16:creationId xmlns:a16="http://schemas.microsoft.com/office/drawing/2014/main" id="{57E1022C-473A-2641-951F-98B17E6DD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10759">
            <a:off x="5920575" y="1790661"/>
            <a:ext cx="2671845" cy="2003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85697765-3F43-AA47-B5AB-F279092290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75557">
            <a:off x="6024502" y="3829609"/>
            <a:ext cx="2479823" cy="1859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5965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CDFE-01CB-8E47-A084-CB270131BD99}"/>
              </a:ext>
            </a:extLst>
          </p:cNvPr>
          <p:cNvSpPr>
            <a:spLocks noGrp="1"/>
          </p:cNvSpPr>
          <p:nvPr>
            <p:ph type="title"/>
          </p:nvPr>
        </p:nvSpPr>
        <p:spPr/>
        <p:txBody>
          <a:bodyPr/>
          <a:lstStyle/>
          <a:p>
            <a:r>
              <a:rPr lang="en-US" dirty="0"/>
              <a:t>Nominating</a:t>
            </a:r>
          </a:p>
        </p:txBody>
      </p:sp>
      <p:sp>
        <p:nvSpPr>
          <p:cNvPr id="3" name="TextBox 2">
            <a:extLst>
              <a:ext uri="{FF2B5EF4-FFF2-40B4-BE49-F238E27FC236}">
                <a16:creationId xmlns:a16="http://schemas.microsoft.com/office/drawing/2014/main" id="{BCB8957C-F208-3A41-9179-2810A670BEC7}"/>
              </a:ext>
            </a:extLst>
          </p:cNvPr>
          <p:cNvSpPr txBox="1"/>
          <p:nvPr/>
        </p:nvSpPr>
        <p:spPr>
          <a:xfrm>
            <a:off x="899592" y="1268760"/>
            <a:ext cx="7128792" cy="3728585"/>
          </a:xfrm>
          <a:prstGeom prst="rect">
            <a:avLst/>
          </a:prstGeom>
          <a:noFill/>
        </p:spPr>
        <p:txBody>
          <a:bodyPr wrap="square" rtlCol="0">
            <a:spAutoFit/>
          </a:bodyPr>
          <a:lstStyle/>
          <a:p>
            <a:pPr algn="ctr">
              <a:lnSpc>
                <a:spcPct val="150000"/>
              </a:lnSpc>
            </a:pPr>
            <a:r>
              <a:rPr lang="en-US" sz="2000" dirty="0"/>
              <a:t>CALL FOR NOMINATIONS- 2020</a:t>
            </a:r>
          </a:p>
          <a:p>
            <a:pPr algn="ctr">
              <a:lnSpc>
                <a:spcPct val="150000"/>
              </a:lnSpc>
            </a:pPr>
            <a:r>
              <a:rPr lang="en-US" sz="2000" dirty="0"/>
              <a:t>IMPORTANT DATES TO REMEMBER</a:t>
            </a:r>
          </a:p>
          <a:p>
            <a:pPr marL="285750" indent="-285750">
              <a:lnSpc>
                <a:spcPct val="150000"/>
              </a:lnSpc>
              <a:buFont typeface="Wingdings" pitchFamily="2" charset="2"/>
              <a:buChar char="Ø"/>
            </a:pPr>
            <a:r>
              <a:rPr lang="en-US" sz="2000" dirty="0"/>
              <a:t>Webinar for Prospective Applicants – February 13, 2020, 8:00 p.m.</a:t>
            </a:r>
          </a:p>
          <a:p>
            <a:pPr marL="285750" indent="-285750">
              <a:lnSpc>
                <a:spcPct val="150000"/>
              </a:lnSpc>
              <a:buFont typeface="Wingdings" pitchFamily="2" charset="2"/>
              <a:buChar char="Ø"/>
            </a:pPr>
            <a:r>
              <a:rPr lang="en-US" sz="2000" dirty="0"/>
              <a:t>A Day In The Life of DSTTA Leadership Via Email – February 15, 2020</a:t>
            </a:r>
          </a:p>
          <a:p>
            <a:pPr marL="285750" indent="-285750">
              <a:lnSpc>
                <a:spcPct val="150000"/>
              </a:lnSpc>
              <a:buFont typeface="Wingdings" pitchFamily="2" charset="2"/>
              <a:buChar char="Ø"/>
            </a:pPr>
            <a:r>
              <a:rPr lang="en-US" sz="2000" dirty="0"/>
              <a:t>Application Submission Deadline – March 21, 2020, 11:59 p.m.</a:t>
            </a:r>
          </a:p>
        </p:txBody>
      </p:sp>
    </p:spTree>
    <p:extLst>
      <p:ext uri="{BB962C8B-B14F-4D97-AF65-F5344CB8AC3E}">
        <p14:creationId xmlns:p14="http://schemas.microsoft.com/office/powerpoint/2010/main" val="2883076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23682" y="403412"/>
            <a:ext cx="6656294" cy="2689412"/>
          </a:xfrm>
          <a:custGeom>
            <a:avLst/>
            <a:gdLst/>
            <a:ahLst/>
            <a:cxnLst/>
            <a:rect l="l" t="t" r="r" b="b"/>
            <a:pathLst>
              <a:path w="7543800" h="3048000">
                <a:moveTo>
                  <a:pt x="7543799" y="3048000"/>
                </a:moveTo>
                <a:lnTo>
                  <a:pt x="0" y="3048000"/>
                </a:lnTo>
                <a:lnTo>
                  <a:pt x="0" y="0"/>
                </a:lnTo>
                <a:lnTo>
                  <a:pt x="7543799" y="0"/>
                </a:lnTo>
                <a:lnTo>
                  <a:pt x="7543799" y="3048000"/>
                </a:lnTo>
                <a:close/>
              </a:path>
            </a:pathLst>
          </a:custGeom>
          <a:solidFill>
            <a:srgbClr val="AC0101"/>
          </a:solidFill>
        </p:spPr>
        <p:txBody>
          <a:bodyPr wrap="square" lIns="0" tIns="0" rIns="0" bIns="0" rtlCol="0"/>
          <a:lstStyle/>
          <a:p>
            <a:endParaRPr/>
          </a:p>
        </p:txBody>
      </p:sp>
      <p:sp>
        <p:nvSpPr>
          <p:cNvPr id="3" name="object 3"/>
          <p:cNvSpPr txBox="1"/>
          <p:nvPr/>
        </p:nvSpPr>
        <p:spPr>
          <a:xfrm>
            <a:off x="1115616" y="2928503"/>
            <a:ext cx="6775566" cy="1778209"/>
          </a:xfrm>
          <a:prstGeom prst="rect">
            <a:avLst/>
          </a:prstGeom>
        </p:spPr>
        <p:txBody>
          <a:bodyPr vert="horz" wrap="square" lIns="0" tIns="11206" rIns="0" bIns="0" rtlCol="0">
            <a:spAutoFit/>
          </a:bodyPr>
          <a:lstStyle/>
          <a:p>
            <a:pPr marL="133357" marR="149046" algn="ctr">
              <a:spcBef>
                <a:spcPts val="88"/>
              </a:spcBef>
            </a:pPr>
            <a:r>
              <a:rPr sz="4800" spc="353" dirty="0">
                <a:latin typeface="Times New Roman"/>
                <a:cs typeface="Times New Roman"/>
              </a:rPr>
              <a:t>A </a:t>
            </a:r>
            <a:r>
              <a:rPr sz="4800" spc="335" dirty="0">
                <a:latin typeface="Times New Roman"/>
                <a:cs typeface="Times New Roman"/>
              </a:rPr>
              <a:t>Day </a:t>
            </a:r>
            <a:r>
              <a:rPr sz="4800" spc="278" dirty="0">
                <a:latin typeface="Times New Roman"/>
                <a:cs typeface="Times New Roman"/>
              </a:rPr>
              <a:t>In </a:t>
            </a:r>
            <a:r>
              <a:rPr sz="4800" spc="238" dirty="0">
                <a:latin typeface="Times New Roman"/>
                <a:cs typeface="Times New Roman"/>
              </a:rPr>
              <a:t>The</a:t>
            </a:r>
            <a:r>
              <a:rPr sz="4800" spc="-988" dirty="0">
                <a:latin typeface="Times New Roman"/>
                <a:cs typeface="Times New Roman"/>
              </a:rPr>
              <a:t> </a:t>
            </a:r>
            <a:r>
              <a:rPr sz="4800" spc="79" dirty="0">
                <a:latin typeface="Times New Roman"/>
                <a:cs typeface="Times New Roman"/>
              </a:rPr>
              <a:t>Life  </a:t>
            </a:r>
            <a:r>
              <a:rPr sz="4800" spc="97" dirty="0">
                <a:latin typeface="Times New Roman"/>
                <a:cs typeface="Times New Roman"/>
              </a:rPr>
              <a:t>of…</a:t>
            </a:r>
            <a:endParaRPr sz="4800" dirty="0">
              <a:latin typeface="Times New Roman"/>
              <a:cs typeface="Times New Roman"/>
            </a:endParaRPr>
          </a:p>
          <a:p>
            <a:pPr algn="ctr">
              <a:spcBef>
                <a:spcPts val="2338"/>
              </a:spcBef>
              <a:tabLst>
                <a:tab pos="700405" algn="l"/>
                <a:tab pos="6656089" algn="l"/>
              </a:tabLst>
            </a:pPr>
            <a:r>
              <a:rPr sz="3600" u="heavy" dirty="0">
                <a:uFill>
                  <a:solidFill>
                    <a:srgbClr val="AC0101"/>
                  </a:solidFill>
                </a:uFill>
                <a:latin typeface="Times New Roman"/>
                <a:cs typeface="Times New Roman"/>
              </a:rPr>
              <a:t> 	</a:t>
            </a:r>
            <a:r>
              <a:rPr sz="3600" u="heavy" spc="66" dirty="0">
                <a:uFill>
                  <a:solidFill>
                    <a:srgbClr val="AC0101"/>
                  </a:solidFill>
                </a:uFill>
                <a:latin typeface="Times New Roman"/>
                <a:cs typeface="Times New Roman"/>
              </a:rPr>
              <a:t>DSTTA</a:t>
            </a:r>
            <a:r>
              <a:rPr sz="3600" u="heavy" spc="-31" dirty="0">
                <a:uFill>
                  <a:solidFill>
                    <a:srgbClr val="AC0101"/>
                  </a:solidFill>
                </a:uFill>
                <a:latin typeface="Times New Roman"/>
                <a:cs typeface="Times New Roman"/>
              </a:rPr>
              <a:t> </a:t>
            </a:r>
            <a:r>
              <a:rPr sz="3600" u="heavy" spc="251" dirty="0">
                <a:uFill>
                  <a:solidFill>
                    <a:srgbClr val="AC0101"/>
                  </a:solidFill>
                </a:uFill>
                <a:latin typeface="Times New Roman"/>
                <a:cs typeface="Times New Roman"/>
              </a:rPr>
              <a:t>Leadership</a:t>
            </a:r>
            <a:r>
              <a:rPr sz="4765" u="heavy" spc="251" dirty="0">
                <a:uFill>
                  <a:solidFill>
                    <a:srgbClr val="AC0101"/>
                  </a:solidFill>
                </a:uFill>
                <a:latin typeface="Times New Roman"/>
                <a:cs typeface="Times New Roman"/>
              </a:rPr>
              <a:t>	</a:t>
            </a:r>
            <a:endParaRPr sz="4765" dirty="0">
              <a:latin typeface="Times New Roman"/>
              <a:cs typeface="Times New Roman"/>
            </a:endParaRPr>
          </a:p>
        </p:txBody>
      </p:sp>
      <p:sp>
        <p:nvSpPr>
          <p:cNvPr id="4" name="object 4"/>
          <p:cNvSpPr/>
          <p:nvPr/>
        </p:nvSpPr>
        <p:spPr>
          <a:xfrm>
            <a:off x="3001383" y="535193"/>
            <a:ext cx="2961042" cy="242181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07188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23682" y="5861573"/>
            <a:ext cx="6656294" cy="0"/>
          </a:xfrm>
          <a:custGeom>
            <a:avLst/>
            <a:gdLst/>
            <a:ahLst/>
            <a:cxnLst/>
            <a:rect l="l" t="t" r="r" b="b"/>
            <a:pathLst>
              <a:path w="7543800">
                <a:moveTo>
                  <a:pt x="0" y="0"/>
                </a:moveTo>
                <a:lnTo>
                  <a:pt x="7543799" y="0"/>
                </a:lnTo>
              </a:path>
            </a:pathLst>
          </a:custGeom>
          <a:ln w="27432">
            <a:solidFill>
              <a:srgbClr val="AC0101"/>
            </a:solidFill>
          </a:ln>
        </p:spPr>
        <p:txBody>
          <a:bodyPr wrap="square" lIns="0" tIns="0" rIns="0" bIns="0" rtlCol="0"/>
          <a:lstStyle/>
          <a:p>
            <a:endParaRPr/>
          </a:p>
        </p:txBody>
      </p:sp>
      <p:sp>
        <p:nvSpPr>
          <p:cNvPr id="3" name="object 3"/>
          <p:cNvSpPr txBox="1"/>
          <p:nvPr/>
        </p:nvSpPr>
        <p:spPr>
          <a:xfrm>
            <a:off x="1223682" y="403412"/>
            <a:ext cx="6656294" cy="1516395"/>
          </a:xfrm>
          <a:prstGeom prst="rect">
            <a:avLst/>
          </a:prstGeom>
          <a:solidFill>
            <a:srgbClr val="AC0101"/>
          </a:solidFill>
        </p:spPr>
        <p:txBody>
          <a:bodyPr vert="horz" wrap="square" lIns="0" tIns="2241" rIns="0" bIns="0" rtlCol="0">
            <a:spAutoFit/>
          </a:bodyPr>
          <a:lstStyle/>
          <a:p>
            <a:pPr>
              <a:spcBef>
                <a:spcPts val="18"/>
              </a:spcBef>
            </a:pPr>
            <a:endParaRPr sz="5515">
              <a:latin typeface="Times New Roman"/>
              <a:cs typeface="Times New Roman"/>
            </a:endParaRPr>
          </a:p>
          <a:p>
            <a:pPr marR="19611" algn="ctr"/>
            <a:r>
              <a:rPr sz="4324" spc="137" dirty="0">
                <a:solidFill>
                  <a:srgbClr val="FFFFFF"/>
                </a:solidFill>
                <a:latin typeface="Times New Roman"/>
                <a:cs typeface="Times New Roman"/>
              </a:rPr>
              <a:t>QUESTION</a:t>
            </a:r>
            <a:r>
              <a:rPr sz="4324" spc="26" dirty="0">
                <a:solidFill>
                  <a:srgbClr val="FFFFFF"/>
                </a:solidFill>
                <a:latin typeface="Times New Roman"/>
                <a:cs typeface="Times New Roman"/>
              </a:rPr>
              <a:t> </a:t>
            </a:r>
            <a:r>
              <a:rPr sz="4324" spc="-4" dirty="0">
                <a:solidFill>
                  <a:srgbClr val="FFFFFF"/>
                </a:solidFill>
                <a:latin typeface="Times New Roman"/>
                <a:cs typeface="Times New Roman"/>
              </a:rPr>
              <a:t>1</a:t>
            </a:r>
            <a:endParaRPr sz="4324">
              <a:latin typeface="Times New Roman"/>
              <a:cs typeface="Times New Roman"/>
            </a:endParaRPr>
          </a:p>
        </p:txBody>
      </p:sp>
      <p:sp>
        <p:nvSpPr>
          <p:cNvPr id="4" name="object 4"/>
          <p:cNvSpPr txBox="1"/>
          <p:nvPr/>
        </p:nvSpPr>
        <p:spPr>
          <a:xfrm>
            <a:off x="1352211" y="3220202"/>
            <a:ext cx="6371104" cy="1803922"/>
          </a:xfrm>
          <a:prstGeom prst="rect">
            <a:avLst/>
          </a:prstGeom>
        </p:spPr>
        <p:txBody>
          <a:bodyPr vert="horz" wrap="square" lIns="0" tIns="11206" rIns="0" bIns="0" rtlCol="0">
            <a:spAutoFit/>
          </a:bodyPr>
          <a:lstStyle/>
          <a:p>
            <a:pPr marL="11206" marR="4483" indent="3922" algn="ctr">
              <a:spcBef>
                <a:spcPts val="88"/>
              </a:spcBef>
            </a:pPr>
            <a:r>
              <a:rPr sz="3883" spc="234" dirty="0">
                <a:latin typeface="Times New Roman"/>
                <a:cs typeface="Times New Roman"/>
              </a:rPr>
              <a:t>What </a:t>
            </a:r>
            <a:r>
              <a:rPr sz="3883" spc="221" dirty="0">
                <a:latin typeface="Times New Roman"/>
                <a:cs typeface="Times New Roman"/>
              </a:rPr>
              <a:t>previous </a:t>
            </a:r>
            <a:r>
              <a:rPr sz="3883" spc="159" dirty="0">
                <a:latin typeface="Times New Roman"/>
                <a:cs typeface="Times New Roman"/>
              </a:rPr>
              <a:t>experiences  </a:t>
            </a:r>
            <a:r>
              <a:rPr sz="3883" spc="128" dirty="0">
                <a:latin typeface="Times New Roman"/>
                <a:cs typeface="Times New Roman"/>
              </a:rPr>
              <a:t>(Delta </a:t>
            </a:r>
            <a:r>
              <a:rPr sz="3883" spc="194" dirty="0">
                <a:latin typeface="Times New Roman"/>
                <a:cs typeface="Times New Roman"/>
              </a:rPr>
              <a:t>or </a:t>
            </a:r>
            <a:r>
              <a:rPr sz="3883" spc="159" dirty="0">
                <a:latin typeface="Times New Roman"/>
                <a:cs typeface="Times New Roman"/>
              </a:rPr>
              <a:t>non-Delta) </a:t>
            </a:r>
            <a:r>
              <a:rPr sz="3883" spc="243" dirty="0">
                <a:latin typeface="Times New Roman"/>
                <a:cs typeface="Times New Roman"/>
              </a:rPr>
              <a:t>helped  </a:t>
            </a:r>
            <a:r>
              <a:rPr sz="3883" spc="260" dirty="0">
                <a:latin typeface="Times New Roman"/>
                <a:cs typeface="Times New Roman"/>
              </a:rPr>
              <a:t>you</a:t>
            </a:r>
            <a:r>
              <a:rPr sz="3883" spc="-26" dirty="0">
                <a:latin typeface="Times New Roman"/>
                <a:cs typeface="Times New Roman"/>
              </a:rPr>
              <a:t> </a:t>
            </a:r>
            <a:r>
              <a:rPr sz="3883" spc="256" dirty="0">
                <a:latin typeface="Times New Roman"/>
                <a:cs typeface="Times New Roman"/>
              </a:rPr>
              <a:t>prepare</a:t>
            </a:r>
            <a:r>
              <a:rPr sz="3883" spc="-44" dirty="0">
                <a:latin typeface="Times New Roman"/>
                <a:cs typeface="Times New Roman"/>
              </a:rPr>
              <a:t> </a:t>
            </a:r>
            <a:r>
              <a:rPr sz="3883" spc="141" dirty="0">
                <a:latin typeface="Times New Roman"/>
                <a:cs typeface="Times New Roman"/>
              </a:rPr>
              <a:t>for</a:t>
            </a:r>
            <a:r>
              <a:rPr sz="3883" spc="-35" dirty="0">
                <a:latin typeface="Times New Roman"/>
                <a:cs typeface="Times New Roman"/>
              </a:rPr>
              <a:t> </a:t>
            </a:r>
            <a:r>
              <a:rPr sz="3883" spc="216" dirty="0">
                <a:latin typeface="Times New Roman"/>
                <a:cs typeface="Times New Roman"/>
              </a:rPr>
              <a:t>the</a:t>
            </a:r>
            <a:r>
              <a:rPr sz="3883" spc="-4" dirty="0">
                <a:latin typeface="Times New Roman"/>
                <a:cs typeface="Times New Roman"/>
              </a:rPr>
              <a:t> </a:t>
            </a:r>
            <a:r>
              <a:rPr sz="3883" spc="163" dirty="0">
                <a:latin typeface="Times New Roman"/>
                <a:cs typeface="Times New Roman"/>
              </a:rPr>
              <a:t>position?</a:t>
            </a:r>
            <a:endParaRPr sz="3883">
              <a:latin typeface="Times New Roman"/>
              <a:cs typeface="Times New Roman"/>
            </a:endParaRPr>
          </a:p>
        </p:txBody>
      </p:sp>
    </p:spTree>
    <p:extLst>
      <p:ext uri="{BB962C8B-B14F-4D97-AF65-F5344CB8AC3E}">
        <p14:creationId xmlns:p14="http://schemas.microsoft.com/office/powerpoint/2010/main" val="2643440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23682" y="403412"/>
            <a:ext cx="6656294" cy="336176"/>
          </a:xfrm>
          <a:custGeom>
            <a:avLst/>
            <a:gdLst/>
            <a:ahLst/>
            <a:cxnLst/>
            <a:rect l="l" t="t" r="r" b="b"/>
            <a:pathLst>
              <a:path w="7543800" h="381000">
                <a:moveTo>
                  <a:pt x="7543799" y="381000"/>
                </a:moveTo>
                <a:lnTo>
                  <a:pt x="0" y="381000"/>
                </a:lnTo>
                <a:lnTo>
                  <a:pt x="0" y="0"/>
                </a:lnTo>
                <a:lnTo>
                  <a:pt x="7543799" y="0"/>
                </a:lnTo>
                <a:lnTo>
                  <a:pt x="7543799" y="381000"/>
                </a:lnTo>
                <a:close/>
              </a:path>
            </a:pathLst>
          </a:custGeom>
          <a:solidFill>
            <a:srgbClr val="AC0101"/>
          </a:solidFill>
        </p:spPr>
        <p:txBody>
          <a:bodyPr wrap="square" lIns="0" tIns="0" rIns="0" bIns="0" rtlCol="0"/>
          <a:lstStyle/>
          <a:p>
            <a:endParaRPr/>
          </a:p>
        </p:txBody>
      </p:sp>
      <p:sp>
        <p:nvSpPr>
          <p:cNvPr id="3" name="object 3"/>
          <p:cNvSpPr/>
          <p:nvPr/>
        </p:nvSpPr>
        <p:spPr>
          <a:xfrm>
            <a:off x="1223682" y="5861573"/>
            <a:ext cx="6656294" cy="0"/>
          </a:xfrm>
          <a:custGeom>
            <a:avLst/>
            <a:gdLst/>
            <a:ahLst/>
            <a:cxnLst/>
            <a:rect l="l" t="t" r="r" b="b"/>
            <a:pathLst>
              <a:path w="7543800">
                <a:moveTo>
                  <a:pt x="0" y="0"/>
                </a:moveTo>
                <a:lnTo>
                  <a:pt x="7543799" y="0"/>
                </a:lnTo>
              </a:path>
            </a:pathLst>
          </a:custGeom>
          <a:ln w="27432">
            <a:solidFill>
              <a:srgbClr val="AC0101"/>
            </a:solidFill>
          </a:ln>
        </p:spPr>
        <p:txBody>
          <a:bodyPr wrap="square" lIns="0" tIns="0" rIns="0" bIns="0" rtlCol="0"/>
          <a:lstStyle/>
          <a:p>
            <a:endParaRPr/>
          </a:p>
        </p:txBody>
      </p:sp>
      <p:sp>
        <p:nvSpPr>
          <p:cNvPr id="4" name="object 4"/>
          <p:cNvSpPr txBox="1"/>
          <p:nvPr/>
        </p:nvSpPr>
        <p:spPr>
          <a:xfrm>
            <a:off x="1146630" y="1333497"/>
            <a:ext cx="6674224" cy="2980077"/>
          </a:xfrm>
          <a:prstGeom prst="rect">
            <a:avLst/>
          </a:prstGeom>
        </p:spPr>
        <p:txBody>
          <a:bodyPr vert="horz" wrap="square" lIns="0" tIns="11206" rIns="0" bIns="0" rtlCol="0">
            <a:spAutoFit/>
          </a:bodyPr>
          <a:lstStyle/>
          <a:p>
            <a:pPr marL="11206" marR="4483">
              <a:spcBef>
                <a:spcPts val="88"/>
              </a:spcBef>
            </a:pPr>
            <a:r>
              <a:rPr sz="2118" spc="79" dirty="0">
                <a:latin typeface="Times New Roman"/>
                <a:cs typeface="Times New Roman"/>
              </a:rPr>
              <a:t>In </a:t>
            </a:r>
            <a:r>
              <a:rPr sz="2118" spc="71" dirty="0">
                <a:latin typeface="Times New Roman"/>
                <a:cs typeface="Times New Roman"/>
              </a:rPr>
              <a:t>Delta, </a:t>
            </a:r>
            <a:r>
              <a:rPr sz="2118" spc="4" dirty="0">
                <a:latin typeface="Times New Roman"/>
                <a:cs typeface="Times New Roman"/>
              </a:rPr>
              <a:t>I </a:t>
            </a:r>
            <a:r>
              <a:rPr sz="2118" spc="172" dirty="0">
                <a:latin typeface="Times New Roman"/>
                <a:cs typeface="Times New Roman"/>
              </a:rPr>
              <a:t>had </a:t>
            </a:r>
            <a:r>
              <a:rPr sz="2118" spc="115" dirty="0">
                <a:latin typeface="Times New Roman"/>
                <a:cs typeface="Times New Roman"/>
              </a:rPr>
              <a:t>served </a:t>
            </a:r>
            <a:r>
              <a:rPr sz="2118" spc="93" dirty="0">
                <a:latin typeface="Times New Roman"/>
                <a:cs typeface="Times New Roman"/>
              </a:rPr>
              <a:t>as </a:t>
            </a:r>
            <a:r>
              <a:rPr sz="2118" spc="84" dirty="0">
                <a:latin typeface="Times New Roman"/>
                <a:cs typeface="Times New Roman"/>
              </a:rPr>
              <a:t>chair </a:t>
            </a:r>
            <a:r>
              <a:rPr sz="2118" spc="172" dirty="0">
                <a:latin typeface="Times New Roman"/>
                <a:cs typeface="Times New Roman"/>
              </a:rPr>
              <a:t>and </a:t>
            </a:r>
            <a:r>
              <a:rPr sz="2118" spc="66" dirty="0">
                <a:latin typeface="Times New Roman"/>
                <a:cs typeface="Times New Roman"/>
              </a:rPr>
              <a:t>co-chair </a:t>
            </a:r>
            <a:r>
              <a:rPr sz="2118" spc="71" dirty="0">
                <a:latin typeface="Times New Roman"/>
                <a:cs typeface="Times New Roman"/>
              </a:rPr>
              <a:t>for </a:t>
            </a:r>
            <a:r>
              <a:rPr sz="2118" spc="110" dirty="0">
                <a:latin typeface="Times New Roman"/>
                <a:cs typeface="Times New Roman"/>
              </a:rPr>
              <a:t>various  </a:t>
            </a:r>
            <a:r>
              <a:rPr sz="2118" spc="97" dirty="0">
                <a:latin typeface="Times New Roman"/>
                <a:cs typeface="Times New Roman"/>
              </a:rPr>
              <a:t>committees</a:t>
            </a:r>
            <a:r>
              <a:rPr sz="2118" spc="9" dirty="0">
                <a:latin typeface="Times New Roman"/>
                <a:cs typeface="Times New Roman"/>
              </a:rPr>
              <a:t> </a:t>
            </a:r>
            <a:r>
              <a:rPr sz="2118" spc="115" dirty="0">
                <a:latin typeface="Times New Roman"/>
                <a:cs typeface="Times New Roman"/>
              </a:rPr>
              <a:t>prior</a:t>
            </a:r>
            <a:r>
              <a:rPr sz="2118" spc="13" dirty="0">
                <a:latin typeface="Times New Roman"/>
                <a:cs typeface="Times New Roman"/>
              </a:rPr>
              <a:t> </a:t>
            </a:r>
            <a:r>
              <a:rPr sz="2118" spc="101" dirty="0">
                <a:latin typeface="Times New Roman"/>
                <a:cs typeface="Times New Roman"/>
              </a:rPr>
              <a:t>to</a:t>
            </a:r>
            <a:r>
              <a:rPr sz="2118" spc="-13" dirty="0">
                <a:latin typeface="Times New Roman"/>
                <a:cs typeface="Times New Roman"/>
              </a:rPr>
              <a:t> </a:t>
            </a:r>
            <a:r>
              <a:rPr sz="2118" spc="101" dirty="0">
                <a:latin typeface="Times New Roman"/>
                <a:cs typeface="Times New Roman"/>
              </a:rPr>
              <a:t>being</a:t>
            </a:r>
            <a:r>
              <a:rPr sz="2118" spc="-9" dirty="0">
                <a:latin typeface="Times New Roman"/>
                <a:cs typeface="Times New Roman"/>
              </a:rPr>
              <a:t> </a:t>
            </a:r>
            <a:r>
              <a:rPr sz="2118" spc="79" dirty="0">
                <a:latin typeface="Times New Roman"/>
                <a:cs typeface="Times New Roman"/>
              </a:rPr>
              <a:t>elected</a:t>
            </a:r>
            <a:r>
              <a:rPr sz="2118" spc="-4" dirty="0">
                <a:latin typeface="Times New Roman"/>
                <a:cs typeface="Times New Roman"/>
              </a:rPr>
              <a:t> </a:t>
            </a:r>
            <a:r>
              <a:rPr sz="2118" spc="93" dirty="0">
                <a:latin typeface="Times New Roman"/>
                <a:cs typeface="Times New Roman"/>
              </a:rPr>
              <a:t>as</a:t>
            </a:r>
            <a:r>
              <a:rPr sz="2118" spc="13" dirty="0">
                <a:latin typeface="Times New Roman"/>
                <a:cs typeface="Times New Roman"/>
              </a:rPr>
              <a:t> </a:t>
            </a:r>
            <a:r>
              <a:rPr sz="2118" spc="115" dirty="0">
                <a:latin typeface="Times New Roman"/>
                <a:cs typeface="Times New Roman"/>
              </a:rPr>
              <a:t>a</a:t>
            </a:r>
            <a:r>
              <a:rPr sz="2118" dirty="0">
                <a:latin typeface="Times New Roman"/>
                <a:cs typeface="Times New Roman"/>
              </a:rPr>
              <a:t> </a:t>
            </a:r>
            <a:r>
              <a:rPr sz="2118" spc="22" dirty="0">
                <a:latin typeface="Times New Roman"/>
                <a:cs typeface="Times New Roman"/>
              </a:rPr>
              <a:t>Vice</a:t>
            </a:r>
            <a:r>
              <a:rPr sz="2118" spc="4" dirty="0">
                <a:latin typeface="Times New Roman"/>
                <a:cs typeface="Times New Roman"/>
              </a:rPr>
              <a:t> </a:t>
            </a:r>
            <a:r>
              <a:rPr sz="2118" spc="93" dirty="0">
                <a:latin typeface="Times New Roman"/>
                <a:cs typeface="Times New Roman"/>
              </a:rPr>
              <a:t>President.</a:t>
            </a:r>
            <a:r>
              <a:rPr sz="2118" spc="22" dirty="0">
                <a:latin typeface="Times New Roman"/>
                <a:cs typeface="Times New Roman"/>
              </a:rPr>
              <a:t> </a:t>
            </a:r>
            <a:r>
              <a:rPr sz="2118" spc="79" dirty="0">
                <a:latin typeface="Times New Roman"/>
                <a:cs typeface="Times New Roman"/>
              </a:rPr>
              <a:t>In  </a:t>
            </a:r>
            <a:r>
              <a:rPr sz="2118" spc="106" dirty="0">
                <a:latin typeface="Times New Roman"/>
                <a:cs typeface="Times New Roman"/>
              </a:rPr>
              <a:t>addition,</a:t>
            </a:r>
            <a:r>
              <a:rPr sz="2118" spc="22" dirty="0">
                <a:latin typeface="Times New Roman"/>
                <a:cs typeface="Times New Roman"/>
              </a:rPr>
              <a:t> </a:t>
            </a:r>
            <a:r>
              <a:rPr sz="2118" spc="4" dirty="0">
                <a:latin typeface="Times New Roman"/>
                <a:cs typeface="Times New Roman"/>
              </a:rPr>
              <a:t>I</a:t>
            </a:r>
            <a:r>
              <a:rPr sz="2118" spc="9" dirty="0">
                <a:latin typeface="Times New Roman"/>
                <a:cs typeface="Times New Roman"/>
              </a:rPr>
              <a:t> </a:t>
            </a:r>
            <a:r>
              <a:rPr sz="2118" spc="115" dirty="0">
                <a:latin typeface="Times New Roman"/>
                <a:cs typeface="Times New Roman"/>
              </a:rPr>
              <a:t>served</a:t>
            </a:r>
            <a:r>
              <a:rPr sz="2118" spc="-22" dirty="0">
                <a:latin typeface="Times New Roman"/>
                <a:cs typeface="Times New Roman"/>
              </a:rPr>
              <a:t> </a:t>
            </a:r>
            <a:r>
              <a:rPr sz="2118" spc="93" dirty="0">
                <a:latin typeface="Times New Roman"/>
                <a:cs typeface="Times New Roman"/>
              </a:rPr>
              <a:t>as</a:t>
            </a:r>
            <a:r>
              <a:rPr sz="2118" spc="13" dirty="0">
                <a:latin typeface="Times New Roman"/>
                <a:cs typeface="Times New Roman"/>
              </a:rPr>
              <a:t> </a:t>
            </a:r>
            <a:r>
              <a:rPr sz="2118" spc="110" dirty="0">
                <a:latin typeface="Times New Roman"/>
                <a:cs typeface="Times New Roman"/>
              </a:rPr>
              <a:t>Third</a:t>
            </a:r>
            <a:r>
              <a:rPr sz="2118" spc="4" dirty="0">
                <a:latin typeface="Times New Roman"/>
                <a:cs typeface="Times New Roman"/>
              </a:rPr>
              <a:t> </a:t>
            </a:r>
            <a:r>
              <a:rPr sz="2118" spc="22" dirty="0">
                <a:latin typeface="Times New Roman"/>
                <a:cs typeface="Times New Roman"/>
              </a:rPr>
              <a:t>Vice</a:t>
            </a:r>
            <a:r>
              <a:rPr sz="2118" spc="4" dirty="0">
                <a:latin typeface="Times New Roman"/>
                <a:cs typeface="Times New Roman"/>
              </a:rPr>
              <a:t> </a:t>
            </a:r>
            <a:r>
              <a:rPr sz="2118" spc="106" dirty="0">
                <a:latin typeface="Times New Roman"/>
                <a:cs typeface="Times New Roman"/>
              </a:rPr>
              <a:t>President</a:t>
            </a:r>
            <a:r>
              <a:rPr sz="2118" spc="9" dirty="0">
                <a:latin typeface="Times New Roman"/>
                <a:cs typeface="Times New Roman"/>
              </a:rPr>
              <a:t> </a:t>
            </a:r>
            <a:r>
              <a:rPr sz="2118" spc="75" dirty="0">
                <a:latin typeface="Times New Roman"/>
                <a:cs typeface="Times New Roman"/>
              </a:rPr>
              <a:t>for</a:t>
            </a:r>
            <a:r>
              <a:rPr sz="2118" spc="13" dirty="0">
                <a:latin typeface="Times New Roman"/>
                <a:cs typeface="Times New Roman"/>
              </a:rPr>
              <a:t> </a:t>
            </a:r>
            <a:r>
              <a:rPr sz="2118" spc="141" dirty="0">
                <a:latin typeface="Times New Roman"/>
                <a:cs typeface="Times New Roman"/>
              </a:rPr>
              <a:t>two</a:t>
            </a:r>
            <a:r>
              <a:rPr sz="2118" spc="13" dirty="0">
                <a:latin typeface="Times New Roman"/>
                <a:cs typeface="Times New Roman"/>
              </a:rPr>
              <a:t> </a:t>
            </a:r>
            <a:r>
              <a:rPr sz="2118" spc="84" dirty="0">
                <a:latin typeface="Times New Roman"/>
                <a:cs typeface="Times New Roman"/>
              </a:rPr>
              <a:t>years.  </a:t>
            </a:r>
            <a:r>
              <a:rPr sz="2118" spc="119" dirty="0">
                <a:latin typeface="Times New Roman"/>
                <a:cs typeface="Times New Roman"/>
              </a:rPr>
              <a:t>Outside </a:t>
            </a:r>
            <a:r>
              <a:rPr sz="2118" spc="40" dirty="0">
                <a:latin typeface="Times New Roman"/>
                <a:cs typeface="Times New Roman"/>
              </a:rPr>
              <a:t>of </a:t>
            </a:r>
            <a:r>
              <a:rPr sz="2118" spc="71" dirty="0">
                <a:latin typeface="Times New Roman"/>
                <a:cs typeface="Times New Roman"/>
              </a:rPr>
              <a:t>Delta, </a:t>
            </a:r>
            <a:r>
              <a:rPr sz="2118" spc="4" dirty="0">
                <a:latin typeface="Times New Roman"/>
                <a:cs typeface="Times New Roman"/>
              </a:rPr>
              <a:t>I </a:t>
            </a:r>
            <a:r>
              <a:rPr sz="2118" spc="124" dirty="0">
                <a:latin typeface="Times New Roman"/>
                <a:cs typeface="Times New Roman"/>
              </a:rPr>
              <a:t>have </a:t>
            </a:r>
            <a:r>
              <a:rPr sz="2118" spc="75" dirty="0">
                <a:latin typeface="Times New Roman"/>
                <a:cs typeface="Times New Roman"/>
              </a:rPr>
              <a:t>also </a:t>
            </a:r>
            <a:r>
              <a:rPr sz="2118" spc="172" dirty="0">
                <a:latin typeface="Times New Roman"/>
                <a:cs typeface="Times New Roman"/>
              </a:rPr>
              <a:t>had </a:t>
            </a:r>
            <a:r>
              <a:rPr sz="2118" spc="115" dirty="0">
                <a:latin typeface="Times New Roman"/>
                <a:cs typeface="Times New Roman"/>
              </a:rPr>
              <a:t>the pleasure </a:t>
            </a:r>
            <a:r>
              <a:rPr sz="2118" spc="101" dirty="0">
                <a:latin typeface="Times New Roman"/>
                <a:cs typeface="Times New Roman"/>
              </a:rPr>
              <a:t>to </a:t>
            </a:r>
            <a:r>
              <a:rPr sz="2118" spc="110" dirty="0">
                <a:latin typeface="Times New Roman"/>
                <a:cs typeface="Times New Roman"/>
              </a:rPr>
              <a:t>lead  </a:t>
            </a:r>
            <a:r>
              <a:rPr sz="2118" spc="88" dirty="0">
                <a:latin typeface="Times New Roman"/>
                <a:cs typeface="Times New Roman"/>
              </a:rPr>
              <a:t>several</a:t>
            </a:r>
            <a:r>
              <a:rPr sz="2118" spc="-4" dirty="0">
                <a:latin typeface="Times New Roman"/>
                <a:cs typeface="Times New Roman"/>
              </a:rPr>
              <a:t> </a:t>
            </a:r>
            <a:r>
              <a:rPr sz="2118" spc="88" dirty="0">
                <a:latin typeface="Times New Roman"/>
                <a:cs typeface="Times New Roman"/>
              </a:rPr>
              <a:t>committees.</a:t>
            </a:r>
            <a:r>
              <a:rPr sz="2118" spc="18" dirty="0">
                <a:latin typeface="Times New Roman"/>
                <a:cs typeface="Times New Roman"/>
              </a:rPr>
              <a:t> </a:t>
            </a:r>
            <a:r>
              <a:rPr sz="2118" spc="75" dirty="0">
                <a:latin typeface="Times New Roman"/>
                <a:cs typeface="Times New Roman"/>
              </a:rPr>
              <a:t>These</a:t>
            </a:r>
            <a:r>
              <a:rPr sz="2118" spc="-22" dirty="0">
                <a:latin typeface="Times New Roman"/>
                <a:cs typeface="Times New Roman"/>
              </a:rPr>
              <a:t> </a:t>
            </a:r>
            <a:r>
              <a:rPr sz="2118" spc="84" dirty="0">
                <a:latin typeface="Times New Roman"/>
                <a:cs typeface="Times New Roman"/>
              </a:rPr>
              <a:t>experience</a:t>
            </a:r>
            <a:r>
              <a:rPr sz="2118" dirty="0">
                <a:latin typeface="Times New Roman"/>
                <a:cs typeface="Times New Roman"/>
              </a:rPr>
              <a:t> </a:t>
            </a:r>
            <a:r>
              <a:rPr sz="2118" spc="132" dirty="0">
                <a:latin typeface="Times New Roman"/>
                <a:cs typeface="Times New Roman"/>
              </a:rPr>
              <a:t>taught</a:t>
            </a:r>
            <a:r>
              <a:rPr sz="2118" spc="26" dirty="0">
                <a:latin typeface="Times New Roman"/>
                <a:cs typeface="Times New Roman"/>
              </a:rPr>
              <a:t> </a:t>
            </a:r>
            <a:r>
              <a:rPr sz="2118" spc="154" dirty="0">
                <a:latin typeface="Times New Roman"/>
                <a:cs typeface="Times New Roman"/>
              </a:rPr>
              <a:t>me</a:t>
            </a:r>
            <a:r>
              <a:rPr sz="2118" spc="-22" dirty="0">
                <a:latin typeface="Times New Roman"/>
                <a:cs typeface="Times New Roman"/>
              </a:rPr>
              <a:t> </a:t>
            </a:r>
            <a:r>
              <a:rPr sz="2118" spc="168" dirty="0">
                <a:latin typeface="Times New Roman"/>
                <a:cs typeface="Times New Roman"/>
              </a:rPr>
              <a:t>how</a:t>
            </a:r>
            <a:r>
              <a:rPr sz="2118" spc="9" dirty="0">
                <a:latin typeface="Times New Roman"/>
                <a:cs typeface="Times New Roman"/>
              </a:rPr>
              <a:t> </a:t>
            </a:r>
            <a:r>
              <a:rPr sz="2118" spc="93" dirty="0">
                <a:latin typeface="Times New Roman"/>
                <a:cs typeface="Times New Roman"/>
              </a:rPr>
              <a:t>to  </a:t>
            </a:r>
            <a:r>
              <a:rPr sz="2118" spc="141" dirty="0">
                <a:latin typeface="Times New Roman"/>
                <a:cs typeface="Times New Roman"/>
              </a:rPr>
              <a:t>work </a:t>
            </a:r>
            <a:r>
              <a:rPr sz="2118" spc="132" dirty="0">
                <a:latin typeface="Times New Roman"/>
                <a:cs typeface="Times New Roman"/>
              </a:rPr>
              <a:t>with </a:t>
            </a:r>
            <a:r>
              <a:rPr sz="2118" spc="110" dirty="0">
                <a:latin typeface="Times New Roman"/>
                <a:cs typeface="Times New Roman"/>
              </a:rPr>
              <a:t>varying </a:t>
            </a:r>
            <a:r>
              <a:rPr sz="2118" spc="79" dirty="0">
                <a:latin typeface="Times New Roman"/>
                <a:cs typeface="Times New Roman"/>
              </a:rPr>
              <a:t>personalities, </a:t>
            </a:r>
            <a:r>
              <a:rPr sz="2118" spc="163" dirty="0">
                <a:latin typeface="Times New Roman"/>
                <a:cs typeface="Times New Roman"/>
              </a:rPr>
              <a:t>how </a:t>
            </a:r>
            <a:r>
              <a:rPr sz="2118" spc="93" dirty="0">
                <a:latin typeface="Times New Roman"/>
                <a:cs typeface="Times New Roman"/>
              </a:rPr>
              <a:t>to </a:t>
            </a:r>
            <a:r>
              <a:rPr sz="2118" spc="146" dirty="0">
                <a:latin typeface="Times New Roman"/>
                <a:cs typeface="Times New Roman"/>
              </a:rPr>
              <a:t>support </a:t>
            </a:r>
            <a:r>
              <a:rPr sz="2118" spc="115" dirty="0">
                <a:latin typeface="Times New Roman"/>
                <a:cs typeface="Times New Roman"/>
              </a:rPr>
              <a:t>the  </a:t>
            </a:r>
            <a:r>
              <a:rPr sz="2118" spc="124" dirty="0">
                <a:latin typeface="Times New Roman"/>
                <a:cs typeface="Times New Roman"/>
              </a:rPr>
              <a:t>needs </a:t>
            </a:r>
            <a:r>
              <a:rPr sz="2118" spc="49" dirty="0">
                <a:latin typeface="Times New Roman"/>
                <a:cs typeface="Times New Roman"/>
              </a:rPr>
              <a:t>of </a:t>
            </a:r>
            <a:r>
              <a:rPr sz="2118" spc="110" dirty="0">
                <a:latin typeface="Times New Roman"/>
                <a:cs typeface="Times New Roman"/>
              </a:rPr>
              <a:t>volunteers </a:t>
            </a:r>
            <a:r>
              <a:rPr sz="2118" spc="163" dirty="0">
                <a:latin typeface="Times New Roman"/>
                <a:cs typeface="Times New Roman"/>
              </a:rPr>
              <a:t>and how </a:t>
            </a:r>
            <a:r>
              <a:rPr sz="2118" spc="101" dirty="0">
                <a:latin typeface="Times New Roman"/>
                <a:cs typeface="Times New Roman"/>
              </a:rPr>
              <a:t>to </a:t>
            </a:r>
            <a:r>
              <a:rPr sz="2118" spc="93" dirty="0">
                <a:latin typeface="Times New Roman"/>
                <a:cs typeface="Times New Roman"/>
              </a:rPr>
              <a:t>prioritize </a:t>
            </a:r>
            <a:r>
              <a:rPr sz="2118" spc="97" dirty="0">
                <a:latin typeface="Times New Roman"/>
                <a:cs typeface="Times New Roman"/>
              </a:rPr>
              <a:t>tasks </a:t>
            </a:r>
            <a:r>
              <a:rPr sz="2118" spc="49" dirty="0">
                <a:latin typeface="Times New Roman"/>
                <a:cs typeface="Times New Roman"/>
              </a:rPr>
              <a:t>of  </a:t>
            </a:r>
            <a:r>
              <a:rPr sz="2118" spc="101" dirty="0">
                <a:latin typeface="Times New Roman"/>
                <a:cs typeface="Times New Roman"/>
              </a:rPr>
              <a:t>leadership.</a:t>
            </a:r>
            <a:endParaRPr sz="2118">
              <a:latin typeface="Times New Roman"/>
              <a:cs typeface="Times New Roman"/>
            </a:endParaRPr>
          </a:p>
          <a:p>
            <a:pPr marL="42024" algn="ctr">
              <a:spcBef>
                <a:spcPts val="724"/>
              </a:spcBef>
            </a:pPr>
            <a:r>
              <a:rPr sz="1765" b="1" i="1" spc="-185" dirty="0">
                <a:latin typeface="Georgia-BoldItalic"/>
                <a:cs typeface="Georgia-BoldItalic"/>
              </a:rPr>
              <a:t>Sabrina </a:t>
            </a:r>
            <a:r>
              <a:rPr sz="1765" b="1" i="1" spc="-110" dirty="0">
                <a:latin typeface="Georgia-BoldItalic"/>
                <a:cs typeface="Georgia-BoldItalic"/>
              </a:rPr>
              <a:t>Griffith </a:t>
            </a:r>
            <a:r>
              <a:rPr sz="1765" b="1" i="1" spc="-357" dirty="0">
                <a:latin typeface="Georgia-BoldItalic"/>
                <a:cs typeface="Georgia-BoldItalic"/>
              </a:rPr>
              <a:t>– </a:t>
            </a:r>
            <a:r>
              <a:rPr sz="1765" b="1" i="1" spc="-216" dirty="0">
                <a:latin typeface="Georgia-BoldItalic"/>
                <a:cs typeface="Georgia-BoldItalic"/>
              </a:rPr>
              <a:t>2nd </a:t>
            </a:r>
            <a:r>
              <a:rPr sz="1765" b="1" i="1" spc="-150" dirty="0">
                <a:latin typeface="Georgia-BoldItalic"/>
                <a:cs typeface="Georgia-BoldItalic"/>
              </a:rPr>
              <a:t>Vice</a:t>
            </a:r>
            <a:r>
              <a:rPr sz="1765" b="1" i="1" spc="-97" dirty="0">
                <a:latin typeface="Georgia-BoldItalic"/>
                <a:cs typeface="Georgia-BoldItalic"/>
              </a:rPr>
              <a:t> </a:t>
            </a:r>
            <a:r>
              <a:rPr sz="1765" b="1" i="1" spc="-159" dirty="0">
                <a:latin typeface="Georgia-BoldItalic"/>
                <a:cs typeface="Georgia-BoldItalic"/>
              </a:rPr>
              <a:t>President</a:t>
            </a:r>
            <a:endParaRPr sz="1765">
              <a:latin typeface="Georgia-BoldItalic"/>
              <a:cs typeface="Georgia-BoldItalic"/>
            </a:endParaRPr>
          </a:p>
        </p:txBody>
      </p:sp>
    </p:spTree>
    <p:extLst>
      <p:ext uri="{BB962C8B-B14F-4D97-AF65-F5344CB8AC3E}">
        <p14:creationId xmlns:p14="http://schemas.microsoft.com/office/powerpoint/2010/main" val="81272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23682" y="403412"/>
            <a:ext cx="6656294" cy="336176"/>
          </a:xfrm>
          <a:custGeom>
            <a:avLst/>
            <a:gdLst/>
            <a:ahLst/>
            <a:cxnLst/>
            <a:rect l="l" t="t" r="r" b="b"/>
            <a:pathLst>
              <a:path w="7543800" h="381000">
                <a:moveTo>
                  <a:pt x="7543799" y="381000"/>
                </a:moveTo>
                <a:lnTo>
                  <a:pt x="0" y="381000"/>
                </a:lnTo>
                <a:lnTo>
                  <a:pt x="0" y="0"/>
                </a:lnTo>
                <a:lnTo>
                  <a:pt x="7543799" y="0"/>
                </a:lnTo>
                <a:lnTo>
                  <a:pt x="7543799" y="381000"/>
                </a:lnTo>
                <a:close/>
              </a:path>
            </a:pathLst>
          </a:custGeom>
          <a:solidFill>
            <a:srgbClr val="AC0101"/>
          </a:solidFill>
        </p:spPr>
        <p:txBody>
          <a:bodyPr wrap="square" lIns="0" tIns="0" rIns="0" bIns="0" rtlCol="0"/>
          <a:lstStyle/>
          <a:p>
            <a:endParaRPr/>
          </a:p>
        </p:txBody>
      </p:sp>
      <p:sp>
        <p:nvSpPr>
          <p:cNvPr id="3" name="object 3"/>
          <p:cNvSpPr/>
          <p:nvPr/>
        </p:nvSpPr>
        <p:spPr>
          <a:xfrm>
            <a:off x="1223682" y="5861573"/>
            <a:ext cx="6656294" cy="0"/>
          </a:xfrm>
          <a:custGeom>
            <a:avLst/>
            <a:gdLst/>
            <a:ahLst/>
            <a:cxnLst/>
            <a:rect l="l" t="t" r="r" b="b"/>
            <a:pathLst>
              <a:path w="7543800">
                <a:moveTo>
                  <a:pt x="0" y="0"/>
                </a:moveTo>
                <a:lnTo>
                  <a:pt x="7543799" y="0"/>
                </a:lnTo>
              </a:path>
            </a:pathLst>
          </a:custGeom>
          <a:ln w="27432">
            <a:solidFill>
              <a:srgbClr val="AC0101"/>
            </a:solidFill>
          </a:ln>
        </p:spPr>
        <p:txBody>
          <a:bodyPr wrap="square" lIns="0" tIns="0" rIns="0" bIns="0" rtlCol="0"/>
          <a:lstStyle/>
          <a:p>
            <a:endParaRPr/>
          </a:p>
        </p:txBody>
      </p:sp>
      <p:sp>
        <p:nvSpPr>
          <p:cNvPr id="4" name="object 4"/>
          <p:cNvSpPr txBox="1"/>
          <p:nvPr/>
        </p:nvSpPr>
        <p:spPr>
          <a:xfrm>
            <a:off x="1146596" y="1957433"/>
            <a:ext cx="6663578" cy="1531679"/>
          </a:xfrm>
          <a:prstGeom prst="rect">
            <a:avLst/>
          </a:prstGeom>
        </p:spPr>
        <p:txBody>
          <a:bodyPr vert="horz" wrap="square" lIns="0" tIns="10646" rIns="0" bIns="0" rtlCol="0">
            <a:spAutoFit/>
          </a:bodyPr>
          <a:lstStyle/>
          <a:p>
            <a:pPr marL="11206" marR="4483">
              <a:spcBef>
                <a:spcPts val="84"/>
              </a:spcBef>
            </a:pPr>
            <a:r>
              <a:rPr sz="2471" spc="4" dirty="0">
                <a:solidFill>
                  <a:srgbClr val="2F2F2F"/>
                </a:solidFill>
                <a:latin typeface="Times New Roman"/>
                <a:cs typeface="Times New Roman"/>
              </a:rPr>
              <a:t>I</a:t>
            </a:r>
            <a:r>
              <a:rPr sz="2471" spc="-22" dirty="0">
                <a:solidFill>
                  <a:srgbClr val="2F2F2F"/>
                </a:solidFill>
                <a:latin typeface="Times New Roman"/>
                <a:cs typeface="Times New Roman"/>
              </a:rPr>
              <a:t> </a:t>
            </a:r>
            <a:r>
              <a:rPr sz="2471" spc="168" dirty="0">
                <a:solidFill>
                  <a:srgbClr val="2F2F2F"/>
                </a:solidFill>
                <a:latin typeface="Times New Roman"/>
                <a:cs typeface="Times New Roman"/>
              </a:rPr>
              <a:t>was</a:t>
            </a:r>
            <a:r>
              <a:rPr sz="2471" spc="13" dirty="0">
                <a:solidFill>
                  <a:srgbClr val="2F2F2F"/>
                </a:solidFill>
                <a:latin typeface="Times New Roman"/>
                <a:cs typeface="Times New Roman"/>
              </a:rPr>
              <a:t> </a:t>
            </a:r>
            <a:r>
              <a:rPr sz="2471" spc="132" dirty="0">
                <a:solidFill>
                  <a:srgbClr val="2F2F2F"/>
                </a:solidFill>
                <a:latin typeface="Times New Roman"/>
                <a:cs typeface="Times New Roman"/>
              </a:rPr>
              <a:t>the</a:t>
            </a:r>
            <a:r>
              <a:rPr sz="2471" spc="-22" dirty="0">
                <a:solidFill>
                  <a:srgbClr val="2F2F2F"/>
                </a:solidFill>
                <a:latin typeface="Times New Roman"/>
                <a:cs typeface="Times New Roman"/>
              </a:rPr>
              <a:t> </a:t>
            </a:r>
            <a:r>
              <a:rPr sz="2471" spc="84" dirty="0">
                <a:solidFill>
                  <a:srgbClr val="2F2F2F"/>
                </a:solidFill>
                <a:latin typeface="Times New Roman"/>
                <a:cs typeface="Times New Roman"/>
              </a:rPr>
              <a:t>Financial</a:t>
            </a:r>
            <a:r>
              <a:rPr sz="2471" spc="-31" dirty="0">
                <a:solidFill>
                  <a:srgbClr val="2F2F2F"/>
                </a:solidFill>
                <a:latin typeface="Times New Roman"/>
                <a:cs typeface="Times New Roman"/>
              </a:rPr>
              <a:t> </a:t>
            </a:r>
            <a:r>
              <a:rPr sz="2471" spc="84" dirty="0">
                <a:solidFill>
                  <a:srgbClr val="2F2F2F"/>
                </a:solidFill>
                <a:latin typeface="Times New Roman"/>
                <a:cs typeface="Times New Roman"/>
              </a:rPr>
              <a:t>Secretary</a:t>
            </a:r>
            <a:r>
              <a:rPr sz="2471" spc="9" dirty="0">
                <a:solidFill>
                  <a:srgbClr val="2F2F2F"/>
                </a:solidFill>
                <a:latin typeface="Times New Roman"/>
                <a:cs typeface="Times New Roman"/>
              </a:rPr>
              <a:t> </a:t>
            </a:r>
            <a:r>
              <a:rPr sz="2471" spc="207" dirty="0">
                <a:solidFill>
                  <a:srgbClr val="2F2F2F"/>
                </a:solidFill>
                <a:latin typeface="Times New Roman"/>
                <a:cs typeface="Times New Roman"/>
              </a:rPr>
              <a:t>and</a:t>
            </a:r>
            <a:r>
              <a:rPr sz="2471" spc="-4" dirty="0">
                <a:solidFill>
                  <a:srgbClr val="2F2F2F"/>
                </a:solidFill>
                <a:latin typeface="Times New Roman"/>
                <a:cs typeface="Times New Roman"/>
              </a:rPr>
              <a:t> </a:t>
            </a:r>
            <a:r>
              <a:rPr sz="2471" spc="18" dirty="0">
                <a:solidFill>
                  <a:srgbClr val="2F2F2F"/>
                </a:solidFill>
                <a:latin typeface="Times New Roman"/>
                <a:cs typeface="Times New Roman"/>
              </a:rPr>
              <a:t>Vice</a:t>
            </a:r>
            <a:r>
              <a:rPr sz="2471" spc="4" dirty="0">
                <a:solidFill>
                  <a:srgbClr val="2F2F2F"/>
                </a:solidFill>
                <a:latin typeface="Times New Roman"/>
                <a:cs typeface="Times New Roman"/>
              </a:rPr>
              <a:t> </a:t>
            </a:r>
            <a:r>
              <a:rPr sz="2471" spc="124" dirty="0">
                <a:solidFill>
                  <a:srgbClr val="2F2F2F"/>
                </a:solidFill>
                <a:latin typeface="Times New Roman"/>
                <a:cs typeface="Times New Roman"/>
              </a:rPr>
              <a:t>President  </a:t>
            </a:r>
            <a:r>
              <a:rPr sz="2471" spc="150" dirty="0">
                <a:solidFill>
                  <a:srgbClr val="2F2F2F"/>
                </a:solidFill>
                <a:latin typeface="Times New Roman"/>
                <a:cs typeface="Times New Roman"/>
              </a:rPr>
              <a:t>with </a:t>
            </a:r>
            <a:r>
              <a:rPr sz="2471" spc="132" dirty="0">
                <a:solidFill>
                  <a:srgbClr val="2F2F2F"/>
                </a:solidFill>
                <a:latin typeface="Times New Roman"/>
                <a:cs typeface="Times New Roman"/>
              </a:rPr>
              <a:t>the </a:t>
            </a:r>
            <a:r>
              <a:rPr sz="2471" spc="154" dirty="0">
                <a:solidFill>
                  <a:srgbClr val="2F2F2F"/>
                </a:solidFill>
                <a:latin typeface="Times New Roman"/>
                <a:cs typeface="Times New Roman"/>
              </a:rPr>
              <a:t>Kappa </a:t>
            </a:r>
            <a:r>
              <a:rPr sz="2471" spc="93" dirty="0">
                <a:solidFill>
                  <a:srgbClr val="2F2F2F"/>
                </a:solidFill>
                <a:latin typeface="Times New Roman"/>
                <a:cs typeface="Times New Roman"/>
              </a:rPr>
              <a:t>Iota </a:t>
            </a:r>
            <a:r>
              <a:rPr sz="2471" spc="128" dirty="0">
                <a:solidFill>
                  <a:srgbClr val="2F2F2F"/>
                </a:solidFill>
                <a:latin typeface="Times New Roman"/>
                <a:cs typeface="Times New Roman"/>
              </a:rPr>
              <a:t>Chapter. </a:t>
            </a:r>
            <a:r>
              <a:rPr sz="2471" spc="4" dirty="0">
                <a:solidFill>
                  <a:srgbClr val="2F2F2F"/>
                </a:solidFill>
                <a:latin typeface="Times New Roman"/>
                <a:cs typeface="Times New Roman"/>
              </a:rPr>
              <a:t>I </a:t>
            </a:r>
            <a:r>
              <a:rPr sz="2471" spc="93" dirty="0">
                <a:solidFill>
                  <a:srgbClr val="2F2F2F"/>
                </a:solidFill>
                <a:latin typeface="Times New Roman"/>
                <a:cs typeface="Times New Roman"/>
              </a:rPr>
              <a:t>also </a:t>
            </a:r>
            <a:r>
              <a:rPr sz="2471" spc="141" dirty="0">
                <a:solidFill>
                  <a:srgbClr val="2F2F2F"/>
                </a:solidFill>
                <a:latin typeface="Times New Roman"/>
                <a:cs typeface="Times New Roman"/>
              </a:rPr>
              <a:t>have  </a:t>
            </a:r>
            <a:r>
              <a:rPr sz="2471" spc="97" dirty="0">
                <a:solidFill>
                  <a:srgbClr val="2F2F2F"/>
                </a:solidFill>
                <a:latin typeface="Times New Roman"/>
                <a:cs typeface="Times New Roman"/>
              </a:rPr>
              <a:t>experience </a:t>
            </a:r>
            <a:r>
              <a:rPr sz="2471" spc="141" dirty="0">
                <a:solidFill>
                  <a:srgbClr val="2F2F2F"/>
                </a:solidFill>
                <a:latin typeface="Times New Roman"/>
                <a:cs typeface="Times New Roman"/>
              </a:rPr>
              <a:t>working </a:t>
            </a:r>
            <a:r>
              <a:rPr sz="2471" spc="150" dirty="0">
                <a:solidFill>
                  <a:srgbClr val="2F2F2F"/>
                </a:solidFill>
                <a:latin typeface="Times New Roman"/>
                <a:cs typeface="Times New Roman"/>
              </a:rPr>
              <a:t>with </a:t>
            </a:r>
            <a:r>
              <a:rPr sz="2471" spc="26" dirty="0">
                <a:solidFill>
                  <a:srgbClr val="2F2F2F"/>
                </a:solidFill>
                <a:latin typeface="Times New Roman"/>
                <a:cs typeface="Times New Roman"/>
              </a:rPr>
              <a:t>Excel </a:t>
            </a:r>
            <a:r>
              <a:rPr sz="2471" spc="168" dirty="0">
                <a:solidFill>
                  <a:srgbClr val="2F2F2F"/>
                </a:solidFill>
                <a:latin typeface="Times New Roman"/>
                <a:cs typeface="Times New Roman"/>
              </a:rPr>
              <a:t>through  </a:t>
            </a:r>
            <a:r>
              <a:rPr sz="2471" spc="75" dirty="0">
                <a:solidFill>
                  <a:srgbClr val="2F2F2F"/>
                </a:solidFill>
                <a:latin typeface="Times New Roman"/>
                <a:cs typeface="Times New Roman"/>
              </a:rPr>
              <a:t>collegiate</a:t>
            </a:r>
            <a:r>
              <a:rPr sz="2471" spc="-4" dirty="0">
                <a:solidFill>
                  <a:srgbClr val="2F2F2F"/>
                </a:solidFill>
                <a:latin typeface="Times New Roman"/>
                <a:cs typeface="Times New Roman"/>
              </a:rPr>
              <a:t> </a:t>
            </a:r>
            <a:r>
              <a:rPr sz="2471" spc="88" dirty="0">
                <a:solidFill>
                  <a:srgbClr val="2F2F2F"/>
                </a:solidFill>
                <a:latin typeface="Times New Roman"/>
                <a:cs typeface="Times New Roman"/>
              </a:rPr>
              <a:t>courses.</a:t>
            </a:r>
            <a:endParaRPr sz="2471">
              <a:latin typeface="Times New Roman"/>
              <a:cs typeface="Times New Roman"/>
            </a:endParaRPr>
          </a:p>
        </p:txBody>
      </p:sp>
      <p:sp>
        <p:nvSpPr>
          <p:cNvPr id="5" name="object 5"/>
          <p:cNvSpPr txBox="1"/>
          <p:nvPr/>
        </p:nvSpPr>
        <p:spPr>
          <a:xfrm>
            <a:off x="2760270" y="4157410"/>
            <a:ext cx="3868831" cy="283494"/>
          </a:xfrm>
          <a:prstGeom prst="rect">
            <a:avLst/>
          </a:prstGeom>
        </p:spPr>
        <p:txBody>
          <a:bodyPr vert="horz" wrap="square" lIns="0" tIns="11766" rIns="0" bIns="0" rtlCol="0">
            <a:spAutoFit/>
          </a:bodyPr>
          <a:lstStyle/>
          <a:p>
            <a:pPr marL="11206">
              <a:spcBef>
                <a:spcPts val="93"/>
              </a:spcBef>
            </a:pPr>
            <a:r>
              <a:rPr sz="1765" spc="75" dirty="0">
                <a:latin typeface="Times New Roman"/>
                <a:cs typeface="Times New Roman"/>
              </a:rPr>
              <a:t>Brianna </a:t>
            </a:r>
            <a:r>
              <a:rPr sz="1765" spc="194" dirty="0">
                <a:latin typeface="Times New Roman"/>
                <a:cs typeface="Times New Roman"/>
              </a:rPr>
              <a:t>N</a:t>
            </a:r>
            <a:r>
              <a:rPr sz="1765" spc="-300" dirty="0">
                <a:latin typeface="Times New Roman"/>
                <a:cs typeface="Times New Roman"/>
              </a:rPr>
              <a:t> </a:t>
            </a:r>
            <a:r>
              <a:rPr sz="1765" spc="71" dirty="0">
                <a:latin typeface="Times New Roman"/>
                <a:cs typeface="Times New Roman"/>
              </a:rPr>
              <a:t>Joseph </a:t>
            </a:r>
            <a:r>
              <a:rPr sz="1765" dirty="0">
                <a:latin typeface="Times New Roman"/>
                <a:cs typeface="Times New Roman"/>
              </a:rPr>
              <a:t>– </a:t>
            </a:r>
            <a:r>
              <a:rPr sz="1765" spc="62" dirty="0">
                <a:latin typeface="Times New Roman"/>
                <a:cs typeface="Times New Roman"/>
              </a:rPr>
              <a:t>Financial Secretary</a:t>
            </a:r>
            <a:endParaRPr sz="1765">
              <a:latin typeface="Times New Roman"/>
              <a:cs typeface="Times New Roman"/>
            </a:endParaRPr>
          </a:p>
        </p:txBody>
      </p:sp>
    </p:spTree>
    <p:extLst>
      <p:ext uri="{BB962C8B-B14F-4D97-AF65-F5344CB8AC3E}">
        <p14:creationId xmlns:p14="http://schemas.microsoft.com/office/powerpoint/2010/main" val="2141095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23682" y="5861573"/>
            <a:ext cx="6656294" cy="0"/>
          </a:xfrm>
          <a:custGeom>
            <a:avLst/>
            <a:gdLst/>
            <a:ahLst/>
            <a:cxnLst/>
            <a:rect l="l" t="t" r="r" b="b"/>
            <a:pathLst>
              <a:path w="7543800">
                <a:moveTo>
                  <a:pt x="0" y="0"/>
                </a:moveTo>
                <a:lnTo>
                  <a:pt x="7543799" y="0"/>
                </a:lnTo>
              </a:path>
            </a:pathLst>
          </a:custGeom>
          <a:ln w="27432">
            <a:solidFill>
              <a:srgbClr val="AC0101"/>
            </a:solidFill>
          </a:ln>
        </p:spPr>
        <p:txBody>
          <a:bodyPr wrap="square" lIns="0" tIns="0" rIns="0" bIns="0" rtlCol="0"/>
          <a:lstStyle/>
          <a:p>
            <a:endParaRPr/>
          </a:p>
        </p:txBody>
      </p:sp>
      <p:sp>
        <p:nvSpPr>
          <p:cNvPr id="3" name="object 3"/>
          <p:cNvSpPr txBox="1">
            <a:spLocks noGrp="1"/>
          </p:cNvSpPr>
          <p:nvPr>
            <p:ph type="title"/>
          </p:nvPr>
        </p:nvSpPr>
        <p:spPr>
          <a:xfrm>
            <a:off x="1223682" y="989921"/>
            <a:ext cx="6656294" cy="1516395"/>
          </a:xfrm>
          <a:prstGeom prst="rect">
            <a:avLst/>
          </a:prstGeom>
          <a:solidFill>
            <a:srgbClr val="AC0101"/>
          </a:solidFill>
        </p:spPr>
        <p:txBody>
          <a:bodyPr vert="horz" wrap="square" lIns="0" tIns="2241" rIns="0" bIns="0" numCol="1" rtlCol="0" anchor="ctr" anchorCtr="0" compatLnSpc="1">
            <a:prstTxWarp prst="textNoShape">
              <a:avLst/>
            </a:prstTxWarp>
            <a:spAutoFit/>
          </a:bodyPr>
          <a:lstStyle/>
          <a:p>
            <a:pPr>
              <a:spcBef>
                <a:spcPts val="18"/>
              </a:spcBef>
            </a:pPr>
            <a:endParaRPr sz="5515"/>
          </a:p>
          <a:p>
            <a:pPr marR="19611"/>
            <a:r>
              <a:rPr sz="4324" spc="137" dirty="0">
                <a:solidFill>
                  <a:srgbClr val="FFFFFF"/>
                </a:solidFill>
              </a:rPr>
              <a:t>QUESTION</a:t>
            </a:r>
            <a:r>
              <a:rPr sz="4324" spc="26" dirty="0">
                <a:solidFill>
                  <a:srgbClr val="FFFFFF"/>
                </a:solidFill>
              </a:rPr>
              <a:t> </a:t>
            </a:r>
            <a:r>
              <a:rPr sz="4324" spc="-4" dirty="0">
                <a:solidFill>
                  <a:srgbClr val="FFFFFF"/>
                </a:solidFill>
              </a:rPr>
              <a:t>3</a:t>
            </a:r>
            <a:endParaRPr sz="4324"/>
          </a:p>
        </p:txBody>
      </p:sp>
      <p:sp>
        <p:nvSpPr>
          <p:cNvPr id="4" name="object 4"/>
          <p:cNvSpPr txBox="1"/>
          <p:nvPr/>
        </p:nvSpPr>
        <p:spPr>
          <a:xfrm>
            <a:off x="1445226" y="3220202"/>
            <a:ext cx="6189569" cy="2401457"/>
          </a:xfrm>
          <a:prstGeom prst="rect">
            <a:avLst/>
          </a:prstGeom>
        </p:spPr>
        <p:txBody>
          <a:bodyPr vert="horz" wrap="square" lIns="0" tIns="11206" rIns="0" bIns="0" rtlCol="0">
            <a:spAutoFit/>
          </a:bodyPr>
          <a:lstStyle/>
          <a:p>
            <a:pPr marL="10646" marR="4483" indent="-2241" algn="ctr">
              <a:spcBef>
                <a:spcPts val="88"/>
              </a:spcBef>
            </a:pPr>
            <a:r>
              <a:rPr sz="3883" spc="180" dirty="0">
                <a:latin typeface="Times New Roman"/>
                <a:cs typeface="Times New Roman"/>
              </a:rPr>
              <a:t>Which </a:t>
            </a:r>
            <a:r>
              <a:rPr sz="3883" spc="163" dirty="0">
                <a:latin typeface="Times New Roman"/>
                <a:cs typeface="Times New Roman"/>
              </a:rPr>
              <a:t>qualities </a:t>
            </a:r>
            <a:r>
              <a:rPr sz="3883" spc="216" dirty="0">
                <a:latin typeface="Times New Roman"/>
                <a:cs typeface="Times New Roman"/>
              </a:rPr>
              <a:t>or  </a:t>
            </a:r>
            <a:r>
              <a:rPr sz="3883" spc="137" dirty="0">
                <a:latin typeface="Times New Roman"/>
                <a:cs typeface="Times New Roman"/>
              </a:rPr>
              <a:t>characteristics </a:t>
            </a:r>
            <a:r>
              <a:rPr sz="3883" spc="190" dirty="0">
                <a:latin typeface="Times New Roman"/>
                <a:cs typeface="Times New Roman"/>
              </a:rPr>
              <a:t>are </a:t>
            </a:r>
            <a:r>
              <a:rPr sz="3883" spc="260" dirty="0">
                <a:latin typeface="Times New Roman"/>
                <a:cs typeface="Times New Roman"/>
              </a:rPr>
              <a:t>needed</a:t>
            </a:r>
            <a:r>
              <a:rPr sz="3883" spc="-335" dirty="0">
                <a:latin typeface="Times New Roman"/>
                <a:cs typeface="Times New Roman"/>
              </a:rPr>
              <a:t> </a:t>
            </a:r>
            <a:r>
              <a:rPr sz="3883" spc="190" dirty="0">
                <a:latin typeface="Times New Roman"/>
                <a:cs typeface="Times New Roman"/>
              </a:rPr>
              <a:t>to  </a:t>
            </a:r>
            <a:r>
              <a:rPr sz="3883" spc="163" dirty="0">
                <a:latin typeface="Times New Roman"/>
                <a:cs typeface="Times New Roman"/>
              </a:rPr>
              <a:t>be </a:t>
            </a:r>
            <a:r>
              <a:rPr sz="3883" spc="137" dirty="0">
                <a:latin typeface="Times New Roman"/>
                <a:cs typeface="Times New Roman"/>
              </a:rPr>
              <a:t>successful </a:t>
            </a:r>
            <a:r>
              <a:rPr sz="3883" spc="180" dirty="0">
                <a:latin typeface="Times New Roman"/>
                <a:cs typeface="Times New Roman"/>
              </a:rPr>
              <a:t>in </a:t>
            </a:r>
            <a:r>
              <a:rPr sz="3883" spc="251" dirty="0">
                <a:latin typeface="Times New Roman"/>
                <a:cs typeface="Times New Roman"/>
              </a:rPr>
              <a:t>your  </a:t>
            </a:r>
            <a:r>
              <a:rPr sz="3883" spc="163" dirty="0">
                <a:latin typeface="Times New Roman"/>
                <a:cs typeface="Times New Roman"/>
              </a:rPr>
              <a:t>position?</a:t>
            </a:r>
            <a:endParaRPr sz="3883">
              <a:latin typeface="Times New Roman"/>
              <a:cs typeface="Times New Roman"/>
            </a:endParaRPr>
          </a:p>
        </p:txBody>
      </p:sp>
    </p:spTree>
    <p:extLst>
      <p:ext uri="{BB962C8B-B14F-4D97-AF65-F5344CB8AC3E}">
        <p14:creationId xmlns:p14="http://schemas.microsoft.com/office/powerpoint/2010/main" val="2682677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23682" y="403412"/>
            <a:ext cx="6656294" cy="336176"/>
          </a:xfrm>
          <a:custGeom>
            <a:avLst/>
            <a:gdLst/>
            <a:ahLst/>
            <a:cxnLst/>
            <a:rect l="l" t="t" r="r" b="b"/>
            <a:pathLst>
              <a:path w="7543800" h="381000">
                <a:moveTo>
                  <a:pt x="7543799" y="381000"/>
                </a:moveTo>
                <a:lnTo>
                  <a:pt x="0" y="381000"/>
                </a:lnTo>
                <a:lnTo>
                  <a:pt x="0" y="0"/>
                </a:lnTo>
                <a:lnTo>
                  <a:pt x="7543799" y="0"/>
                </a:lnTo>
                <a:lnTo>
                  <a:pt x="7543799" y="381000"/>
                </a:lnTo>
                <a:close/>
              </a:path>
            </a:pathLst>
          </a:custGeom>
          <a:solidFill>
            <a:srgbClr val="AC0101"/>
          </a:solidFill>
        </p:spPr>
        <p:txBody>
          <a:bodyPr wrap="square" lIns="0" tIns="0" rIns="0" bIns="0" rtlCol="0"/>
          <a:lstStyle/>
          <a:p>
            <a:endParaRPr/>
          </a:p>
        </p:txBody>
      </p:sp>
      <p:sp>
        <p:nvSpPr>
          <p:cNvPr id="3" name="object 3"/>
          <p:cNvSpPr/>
          <p:nvPr/>
        </p:nvSpPr>
        <p:spPr>
          <a:xfrm>
            <a:off x="1223682" y="5861573"/>
            <a:ext cx="6656294" cy="0"/>
          </a:xfrm>
          <a:custGeom>
            <a:avLst/>
            <a:gdLst/>
            <a:ahLst/>
            <a:cxnLst/>
            <a:rect l="l" t="t" r="r" b="b"/>
            <a:pathLst>
              <a:path w="7543800">
                <a:moveTo>
                  <a:pt x="0" y="0"/>
                </a:moveTo>
                <a:lnTo>
                  <a:pt x="7543799" y="0"/>
                </a:lnTo>
              </a:path>
            </a:pathLst>
          </a:custGeom>
          <a:ln w="27432">
            <a:solidFill>
              <a:srgbClr val="AC0101"/>
            </a:solidFill>
          </a:ln>
        </p:spPr>
        <p:txBody>
          <a:bodyPr wrap="square" lIns="0" tIns="0" rIns="0" bIns="0" rtlCol="0"/>
          <a:lstStyle/>
          <a:p>
            <a:endParaRPr/>
          </a:p>
        </p:txBody>
      </p:sp>
      <p:sp>
        <p:nvSpPr>
          <p:cNvPr id="4" name="object 4"/>
          <p:cNvSpPr txBox="1">
            <a:spLocks noGrp="1"/>
          </p:cNvSpPr>
          <p:nvPr>
            <p:ph type="title"/>
          </p:nvPr>
        </p:nvSpPr>
        <p:spPr>
          <a:xfrm>
            <a:off x="755576" y="992053"/>
            <a:ext cx="7261412" cy="3336433"/>
          </a:xfrm>
          <a:prstGeom prst="rect">
            <a:avLst/>
          </a:prstGeom>
        </p:spPr>
        <p:txBody>
          <a:bodyPr vert="horz" wrap="square" lIns="0" tIns="12326" rIns="0" bIns="0" numCol="1" rtlCol="0" anchor="ctr" anchorCtr="0" compatLnSpc="1">
            <a:prstTxWarp prst="textNoShape">
              <a:avLst/>
            </a:prstTxWarp>
            <a:spAutoFit/>
          </a:bodyPr>
          <a:lstStyle/>
          <a:p>
            <a:pPr marL="145124" marR="4483">
              <a:lnSpc>
                <a:spcPct val="99600"/>
              </a:lnSpc>
              <a:spcBef>
                <a:spcPts val="97"/>
              </a:spcBef>
            </a:pPr>
            <a:r>
              <a:rPr sz="3600" spc="71" dirty="0"/>
              <a:t>Patience, </a:t>
            </a:r>
            <a:r>
              <a:rPr sz="3600" spc="93" dirty="0"/>
              <a:t>organization, </a:t>
            </a:r>
            <a:r>
              <a:rPr sz="3600" spc="101" dirty="0"/>
              <a:t>emotional </a:t>
            </a:r>
            <a:r>
              <a:rPr sz="3600" spc="62" dirty="0"/>
              <a:t>intelligence,</a:t>
            </a:r>
            <a:r>
              <a:rPr sz="3600" spc="-101" dirty="0"/>
              <a:t> </a:t>
            </a:r>
            <a:r>
              <a:rPr sz="3600" spc="115" dirty="0"/>
              <a:t>people  </a:t>
            </a:r>
            <a:r>
              <a:rPr sz="3600" spc="137" dirty="0"/>
              <a:t>management </a:t>
            </a:r>
            <a:r>
              <a:rPr sz="3600" spc="75" dirty="0"/>
              <a:t>experience, </a:t>
            </a:r>
            <a:r>
              <a:rPr sz="3600" spc="71" dirty="0"/>
              <a:t>creativity, </a:t>
            </a:r>
            <a:r>
              <a:rPr sz="3600" spc="115" dirty="0"/>
              <a:t>openness </a:t>
            </a:r>
            <a:r>
              <a:rPr sz="3600" spc="101" dirty="0"/>
              <a:t>to</a:t>
            </a:r>
            <a:r>
              <a:rPr sz="3600" spc="-349" dirty="0"/>
              <a:t> </a:t>
            </a:r>
            <a:r>
              <a:rPr sz="3600" spc="159" dirty="0"/>
              <a:t>new  </a:t>
            </a:r>
            <a:r>
              <a:rPr sz="3600" spc="101" dirty="0"/>
              <a:t>ideas</a:t>
            </a:r>
            <a:r>
              <a:rPr sz="3600" spc="-13" dirty="0"/>
              <a:t> </a:t>
            </a:r>
            <a:r>
              <a:rPr sz="3600" spc="172" dirty="0"/>
              <a:t>and</a:t>
            </a:r>
            <a:r>
              <a:rPr sz="3600" spc="18" dirty="0"/>
              <a:t> </a:t>
            </a:r>
            <a:r>
              <a:rPr sz="3600" spc="110" dirty="0"/>
              <a:t>the</a:t>
            </a:r>
            <a:r>
              <a:rPr sz="3600" spc="-4" dirty="0"/>
              <a:t> </a:t>
            </a:r>
            <a:r>
              <a:rPr sz="3600" spc="71" dirty="0"/>
              <a:t>ability</a:t>
            </a:r>
            <a:r>
              <a:rPr sz="3600" spc="26" dirty="0"/>
              <a:t> </a:t>
            </a:r>
            <a:r>
              <a:rPr sz="3600" spc="93" dirty="0"/>
              <a:t>to</a:t>
            </a:r>
            <a:r>
              <a:rPr sz="3600" spc="26" dirty="0"/>
              <a:t> </a:t>
            </a:r>
            <a:r>
              <a:rPr sz="3600" spc="88" dirty="0"/>
              <a:t>be</a:t>
            </a:r>
            <a:r>
              <a:rPr sz="3600" spc="-26" dirty="0"/>
              <a:t> </a:t>
            </a:r>
            <a:r>
              <a:rPr sz="3600" spc="119" dirty="0"/>
              <a:t>humble.</a:t>
            </a:r>
          </a:p>
        </p:txBody>
      </p:sp>
      <p:sp>
        <p:nvSpPr>
          <p:cNvPr id="5" name="object 5"/>
          <p:cNvSpPr txBox="1"/>
          <p:nvPr/>
        </p:nvSpPr>
        <p:spPr>
          <a:xfrm>
            <a:off x="2791192" y="4595796"/>
            <a:ext cx="3696260" cy="283494"/>
          </a:xfrm>
          <a:prstGeom prst="rect">
            <a:avLst/>
          </a:prstGeom>
        </p:spPr>
        <p:txBody>
          <a:bodyPr vert="horz" wrap="square" lIns="0" tIns="11766" rIns="0" bIns="0" rtlCol="0">
            <a:spAutoFit/>
          </a:bodyPr>
          <a:lstStyle/>
          <a:p>
            <a:pPr marL="11206">
              <a:spcBef>
                <a:spcPts val="93"/>
              </a:spcBef>
            </a:pPr>
            <a:r>
              <a:rPr sz="1765" b="1" i="1" spc="-185" dirty="0">
                <a:latin typeface="Georgia-BoldItalic"/>
                <a:cs typeface="Georgia-BoldItalic"/>
              </a:rPr>
              <a:t>Sabrina </a:t>
            </a:r>
            <a:r>
              <a:rPr sz="1765" b="1" i="1" spc="-110" dirty="0">
                <a:latin typeface="Georgia-BoldItalic"/>
                <a:cs typeface="Georgia-BoldItalic"/>
              </a:rPr>
              <a:t>Griffith </a:t>
            </a:r>
            <a:r>
              <a:rPr sz="1765" b="1" i="1" spc="-357" dirty="0">
                <a:latin typeface="Georgia-BoldItalic"/>
                <a:cs typeface="Georgia-BoldItalic"/>
              </a:rPr>
              <a:t>– </a:t>
            </a:r>
            <a:r>
              <a:rPr sz="1765" b="1" i="1" spc="-216" dirty="0">
                <a:latin typeface="Georgia-BoldItalic"/>
                <a:cs typeface="Georgia-BoldItalic"/>
              </a:rPr>
              <a:t>2nd </a:t>
            </a:r>
            <a:r>
              <a:rPr sz="1765" b="1" i="1" spc="-150" dirty="0">
                <a:latin typeface="Georgia-BoldItalic"/>
                <a:cs typeface="Georgia-BoldItalic"/>
              </a:rPr>
              <a:t>Vice</a:t>
            </a:r>
            <a:r>
              <a:rPr sz="1765" b="1" i="1" spc="-93" dirty="0">
                <a:latin typeface="Georgia-BoldItalic"/>
                <a:cs typeface="Georgia-BoldItalic"/>
              </a:rPr>
              <a:t> </a:t>
            </a:r>
            <a:r>
              <a:rPr sz="1765" b="1" i="1" spc="-159" dirty="0">
                <a:latin typeface="Georgia-BoldItalic"/>
                <a:cs typeface="Georgia-BoldItalic"/>
              </a:rPr>
              <a:t>President</a:t>
            </a:r>
            <a:endParaRPr sz="1765">
              <a:latin typeface="Georgia-BoldItalic"/>
              <a:cs typeface="Georgia-BoldItalic"/>
            </a:endParaRPr>
          </a:p>
        </p:txBody>
      </p:sp>
    </p:spTree>
    <p:extLst>
      <p:ext uri="{BB962C8B-B14F-4D97-AF65-F5344CB8AC3E}">
        <p14:creationId xmlns:p14="http://schemas.microsoft.com/office/powerpoint/2010/main" val="213783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323528" y="122188"/>
            <a:ext cx="8229600" cy="422374"/>
          </a:xfrm>
        </p:spPr>
        <p:txBody>
          <a:bodyPr/>
          <a:lstStyle/>
          <a:p>
            <a:r>
              <a:rPr lang="en-US" altLang="en-US" dirty="0">
                <a:solidFill>
                  <a:schemeClr val="tx1"/>
                </a:solidFill>
              </a:rPr>
              <a:t>Agenda</a:t>
            </a:r>
          </a:p>
        </p:txBody>
      </p:sp>
      <p:sp>
        <p:nvSpPr>
          <p:cNvPr id="154627" name="Rectangle 3"/>
          <p:cNvSpPr>
            <a:spLocks noGrp="1" noChangeArrowheads="1"/>
          </p:cNvSpPr>
          <p:nvPr>
            <p:ph type="body" idx="1"/>
          </p:nvPr>
        </p:nvSpPr>
        <p:spPr>
          <a:xfrm>
            <a:off x="457200" y="836712"/>
            <a:ext cx="8229600" cy="5184576"/>
          </a:xfrm>
        </p:spPr>
        <p:txBody>
          <a:bodyPr/>
          <a:lstStyle/>
          <a:p>
            <a:pPr marL="0" indent="0">
              <a:buNone/>
            </a:pPr>
            <a:r>
              <a:rPr lang="en-US" sz="1400" b="1" dirty="0"/>
              <a:t>Budget &amp; Finance Reports</a:t>
            </a:r>
          </a:p>
          <a:p>
            <a:pPr marL="457200" lvl="1" indent="0">
              <a:buNone/>
            </a:pPr>
            <a:r>
              <a:rPr lang="en-US" sz="1400" b="1" dirty="0"/>
              <a:t>Treasurer</a:t>
            </a:r>
            <a:r>
              <a:rPr lang="en-US" sz="1400" dirty="0"/>
              <a:t>		                                     Soror Tiffany Mitchell</a:t>
            </a:r>
          </a:p>
          <a:p>
            <a:pPr marL="457200" lvl="1" indent="0">
              <a:buNone/>
            </a:pPr>
            <a:r>
              <a:rPr lang="en-US" sz="1400" b="1" dirty="0"/>
              <a:t>Financial Secretary</a:t>
            </a:r>
            <a:r>
              <a:rPr lang="en-US" sz="1400" dirty="0"/>
              <a:t>	                                     Soror Briana Joseph</a:t>
            </a:r>
          </a:p>
          <a:p>
            <a:pPr marL="457200" lvl="1" indent="0">
              <a:buNone/>
            </a:pPr>
            <a:endParaRPr lang="en-US" sz="1400" dirty="0"/>
          </a:p>
          <a:p>
            <a:pPr marL="0" indent="0">
              <a:spcBef>
                <a:spcPts val="0"/>
              </a:spcBef>
              <a:buNone/>
            </a:pPr>
            <a:endParaRPr lang="en-US" sz="1400" b="1" dirty="0"/>
          </a:p>
          <a:p>
            <a:pPr marL="0" indent="0">
              <a:spcBef>
                <a:spcPts val="0"/>
              </a:spcBef>
              <a:buNone/>
            </a:pPr>
            <a:r>
              <a:rPr lang="en-US" sz="1400" b="1" dirty="0"/>
              <a:t>First Vice President’s Report</a:t>
            </a:r>
            <a:r>
              <a:rPr lang="en-US" sz="1400" dirty="0"/>
              <a:t>                                           Soror Brenda Webb Johnson</a:t>
            </a:r>
          </a:p>
          <a:p>
            <a:pPr marL="0" indent="0">
              <a:spcBef>
                <a:spcPts val="0"/>
              </a:spcBef>
              <a:buNone/>
            </a:pPr>
            <a:endParaRPr lang="en-US" sz="1400" b="1" dirty="0"/>
          </a:p>
          <a:p>
            <a:pPr marL="0" indent="0">
              <a:spcBef>
                <a:spcPts val="0"/>
              </a:spcBef>
              <a:buNone/>
            </a:pPr>
            <a:r>
              <a:rPr lang="en-US" sz="1400" b="1" dirty="0"/>
              <a:t>Second Vice President’s Report</a:t>
            </a:r>
            <a:r>
              <a:rPr lang="en-US" sz="1400" dirty="0"/>
              <a:t>                                      Soror Sabrina Griffith </a:t>
            </a:r>
          </a:p>
          <a:p>
            <a:pPr marL="0" indent="0">
              <a:spcBef>
                <a:spcPts val="0"/>
              </a:spcBef>
              <a:buNone/>
            </a:pPr>
            <a:endParaRPr lang="en-US" sz="1400" b="1" dirty="0"/>
          </a:p>
          <a:p>
            <a:pPr marL="0" indent="0">
              <a:spcBef>
                <a:spcPts val="0"/>
              </a:spcBef>
              <a:buNone/>
            </a:pPr>
            <a:r>
              <a:rPr lang="en-US" sz="1400" b="1" dirty="0"/>
              <a:t>Third Vice President’s Report</a:t>
            </a:r>
            <a:r>
              <a:rPr lang="en-US" sz="1400" dirty="0"/>
              <a:t>                                          Soror Angela Brown</a:t>
            </a:r>
          </a:p>
          <a:p>
            <a:pPr marL="0" indent="0">
              <a:buNone/>
            </a:pPr>
            <a:endParaRPr lang="en-US" sz="1400" b="1" dirty="0"/>
          </a:p>
          <a:p>
            <a:pPr marL="0" indent="0">
              <a:buNone/>
            </a:pPr>
            <a:r>
              <a:rPr lang="en-US" sz="1400" b="1" dirty="0"/>
              <a:t>Good of the Order                                                             </a:t>
            </a:r>
            <a:r>
              <a:rPr lang="en-US" sz="1400" dirty="0"/>
              <a:t>Soror Sandra Cooke</a:t>
            </a:r>
          </a:p>
          <a:p>
            <a:pPr marL="0" indent="0">
              <a:buNone/>
            </a:pPr>
            <a:endParaRPr lang="en-US" sz="1400" dirty="0"/>
          </a:p>
          <a:p>
            <a:pPr marL="0" indent="0">
              <a:buNone/>
            </a:pPr>
            <a:r>
              <a:rPr lang="en-US" sz="1400" b="1" dirty="0"/>
              <a:t>Adjournment</a:t>
            </a:r>
          </a:p>
          <a:p>
            <a:pPr marL="0" indent="0">
              <a:buNone/>
            </a:pPr>
            <a:endParaRPr lang="en-US" sz="1400" b="1" dirty="0"/>
          </a:p>
          <a:p>
            <a:pPr marL="0" indent="0">
              <a:buNone/>
            </a:pPr>
            <a:r>
              <a:rPr lang="en-US" sz="1400" b="1" dirty="0"/>
              <a:t>Ritualistic  Closing</a:t>
            </a:r>
            <a:endParaRPr lang="en-US" sz="1400" dirty="0">
              <a:solidFill>
                <a:schemeClr val="tx2"/>
              </a:solidFill>
            </a:endParaRPr>
          </a:p>
          <a:p>
            <a:pPr marL="0" indent="0">
              <a:buNone/>
            </a:pPr>
            <a:r>
              <a:rPr lang="en-US" sz="1800" dirty="0"/>
              <a:t> 	 </a:t>
            </a:r>
          </a:p>
          <a:p>
            <a:pPr marL="0" indent="0">
              <a:buNone/>
            </a:pPr>
            <a:endParaRPr lang="en-US" altLang="en-US" dirty="0"/>
          </a:p>
        </p:txBody>
      </p:sp>
    </p:spTree>
    <p:extLst>
      <p:ext uri="{BB962C8B-B14F-4D97-AF65-F5344CB8AC3E}">
        <p14:creationId xmlns:p14="http://schemas.microsoft.com/office/powerpoint/2010/main" val="447505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23682" y="403412"/>
            <a:ext cx="6656294" cy="336176"/>
          </a:xfrm>
          <a:custGeom>
            <a:avLst/>
            <a:gdLst/>
            <a:ahLst/>
            <a:cxnLst/>
            <a:rect l="l" t="t" r="r" b="b"/>
            <a:pathLst>
              <a:path w="7543800" h="381000">
                <a:moveTo>
                  <a:pt x="7543799" y="381000"/>
                </a:moveTo>
                <a:lnTo>
                  <a:pt x="0" y="381000"/>
                </a:lnTo>
                <a:lnTo>
                  <a:pt x="0" y="0"/>
                </a:lnTo>
                <a:lnTo>
                  <a:pt x="7543799" y="0"/>
                </a:lnTo>
                <a:lnTo>
                  <a:pt x="7543799" y="381000"/>
                </a:lnTo>
                <a:close/>
              </a:path>
            </a:pathLst>
          </a:custGeom>
          <a:solidFill>
            <a:srgbClr val="AC0101"/>
          </a:solidFill>
        </p:spPr>
        <p:txBody>
          <a:bodyPr wrap="square" lIns="0" tIns="0" rIns="0" bIns="0" rtlCol="0"/>
          <a:lstStyle/>
          <a:p>
            <a:endParaRPr/>
          </a:p>
        </p:txBody>
      </p:sp>
      <p:sp>
        <p:nvSpPr>
          <p:cNvPr id="3" name="object 3"/>
          <p:cNvSpPr/>
          <p:nvPr/>
        </p:nvSpPr>
        <p:spPr>
          <a:xfrm>
            <a:off x="1223682" y="5861573"/>
            <a:ext cx="6656294" cy="0"/>
          </a:xfrm>
          <a:custGeom>
            <a:avLst/>
            <a:gdLst/>
            <a:ahLst/>
            <a:cxnLst/>
            <a:rect l="l" t="t" r="r" b="b"/>
            <a:pathLst>
              <a:path w="7543800">
                <a:moveTo>
                  <a:pt x="0" y="0"/>
                </a:moveTo>
                <a:lnTo>
                  <a:pt x="7543799" y="0"/>
                </a:lnTo>
              </a:path>
            </a:pathLst>
          </a:custGeom>
          <a:ln w="27432">
            <a:solidFill>
              <a:srgbClr val="AC0101"/>
            </a:solidFill>
          </a:ln>
        </p:spPr>
        <p:txBody>
          <a:bodyPr wrap="square" lIns="0" tIns="0" rIns="0" bIns="0" rtlCol="0"/>
          <a:lstStyle/>
          <a:p>
            <a:endParaRPr/>
          </a:p>
        </p:txBody>
      </p:sp>
      <p:sp>
        <p:nvSpPr>
          <p:cNvPr id="4" name="object 4"/>
          <p:cNvSpPr txBox="1">
            <a:spLocks noGrp="1"/>
          </p:cNvSpPr>
          <p:nvPr>
            <p:ph type="ctrTitle"/>
          </p:nvPr>
        </p:nvSpPr>
        <p:spPr>
          <a:xfrm>
            <a:off x="1403648" y="1476717"/>
            <a:ext cx="6163670" cy="1912477"/>
          </a:xfrm>
          <a:prstGeom prst="rect">
            <a:avLst/>
          </a:prstGeom>
        </p:spPr>
        <p:txBody>
          <a:bodyPr vert="horz" wrap="square" lIns="0" tIns="11206" rIns="0" bIns="0" numCol="1" rtlCol="0" anchor="ctr" anchorCtr="0" compatLnSpc="1">
            <a:prstTxWarp prst="textNoShape">
              <a:avLst/>
            </a:prstTxWarp>
            <a:spAutoFit/>
          </a:bodyPr>
          <a:lstStyle/>
          <a:p>
            <a:pPr marL="109824" marR="4483">
              <a:lnSpc>
                <a:spcPct val="99900"/>
              </a:lnSpc>
              <a:spcBef>
                <a:spcPts val="88"/>
              </a:spcBef>
            </a:pPr>
            <a:r>
              <a:rPr spc="146" dirty="0"/>
              <a:t>One</a:t>
            </a:r>
            <a:r>
              <a:rPr spc="-4" dirty="0"/>
              <a:t> </a:t>
            </a:r>
            <a:r>
              <a:rPr spc="172" dirty="0"/>
              <a:t>must</a:t>
            </a:r>
            <a:r>
              <a:rPr dirty="0"/>
              <a:t> </a:t>
            </a:r>
            <a:r>
              <a:rPr spc="101" dirty="0"/>
              <a:t>be</a:t>
            </a:r>
            <a:r>
              <a:rPr spc="-4" dirty="0"/>
              <a:t> </a:t>
            </a:r>
            <a:r>
              <a:rPr spc="159" dirty="0"/>
              <a:t>open</a:t>
            </a:r>
            <a:r>
              <a:rPr spc="-13" dirty="0"/>
              <a:t> </a:t>
            </a:r>
            <a:r>
              <a:rPr spc="159" dirty="0"/>
              <a:t>minded,</a:t>
            </a:r>
            <a:r>
              <a:rPr spc="-9" dirty="0"/>
              <a:t> </a:t>
            </a:r>
            <a:r>
              <a:rPr spc="132" dirty="0"/>
              <a:t>unbiased,</a:t>
            </a:r>
            <a:r>
              <a:rPr spc="-9" dirty="0"/>
              <a:t> </a:t>
            </a:r>
            <a:r>
              <a:rPr spc="93" dirty="0"/>
              <a:t>forgiving,  </a:t>
            </a:r>
            <a:r>
              <a:rPr spc="53" dirty="0"/>
              <a:t>selfless, </a:t>
            </a:r>
            <a:r>
              <a:rPr spc="199" dirty="0"/>
              <a:t>and </a:t>
            </a:r>
            <a:r>
              <a:rPr spc="115" dirty="0"/>
              <a:t>patient. Additionally,</a:t>
            </a:r>
            <a:r>
              <a:rPr spc="-437" dirty="0"/>
              <a:t> </a:t>
            </a:r>
            <a:r>
              <a:rPr spc="115" dirty="0"/>
              <a:t>organization,  </a:t>
            </a:r>
            <a:r>
              <a:rPr spc="119" dirty="0"/>
              <a:t>time </a:t>
            </a:r>
            <a:r>
              <a:rPr spc="146" dirty="0"/>
              <a:t>management, </a:t>
            </a:r>
            <a:r>
              <a:rPr spc="199" dirty="0"/>
              <a:t>and </a:t>
            </a:r>
            <a:r>
              <a:rPr spc="132" dirty="0"/>
              <a:t>the </a:t>
            </a:r>
            <a:r>
              <a:rPr spc="88" dirty="0"/>
              <a:t>ability </a:t>
            </a:r>
            <a:r>
              <a:rPr spc="119" dirty="0"/>
              <a:t>to </a:t>
            </a:r>
            <a:r>
              <a:rPr spc="115" dirty="0"/>
              <a:t>multi-task  </a:t>
            </a:r>
            <a:r>
              <a:rPr spc="168" dirty="0"/>
              <a:t>during </a:t>
            </a:r>
            <a:r>
              <a:rPr spc="71" dirty="0"/>
              <a:t>all</a:t>
            </a:r>
            <a:r>
              <a:rPr spc="-199" dirty="0"/>
              <a:t> </a:t>
            </a:r>
            <a:r>
              <a:rPr spc="124" dirty="0"/>
              <a:t>meetings</a:t>
            </a:r>
          </a:p>
        </p:txBody>
      </p:sp>
      <p:sp>
        <p:nvSpPr>
          <p:cNvPr id="5" name="object 5"/>
          <p:cNvSpPr txBox="1"/>
          <p:nvPr/>
        </p:nvSpPr>
        <p:spPr>
          <a:xfrm>
            <a:off x="2542370" y="3858784"/>
            <a:ext cx="4192681" cy="309421"/>
          </a:xfrm>
          <a:prstGeom prst="rect">
            <a:avLst/>
          </a:prstGeom>
        </p:spPr>
        <p:txBody>
          <a:bodyPr vert="horz" wrap="square" lIns="0" tIns="10646" rIns="0" bIns="0" rtlCol="0">
            <a:spAutoFit/>
          </a:bodyPr>
          <a:lstStyle/>
          <a:p>
            <a:pPr marL="11206">
              <a:spcBef>
                <a:spcPts val="84"/>
              </a:spcBef>
            </a:pPr>
            <a:r>
              <a:rPr sz="1941" b="1" i="1" spc="-202" dirty="0">
                <a:latin typeface="Georgia-BoldItalic"/>
                <a:cs typeface="Georgia-BoldItalic"/>
              </a:rPr>
              <a:t>Briana </a:t>
            </a:r>
            <a:r>
              <a:rPr sz="1941" b="1" i="1" spc="-106" dirty="0">
                <a:latin typeface="Georgia-BoldItalic"/>
                <a:cs typeface="Georgia-BoldItalic"/>
              </a:rPr>
              <a:t>N </a:t>
            </a:r>
            <a:r>
              <a:rPr sz="1941" b="1" i="1" spc="-229" dirty="0">
                <a:latin typeface="Georgia-BoldItalic"/>
                <a:cs typeface="Georgia-BoldItalic"/>
              </a:rPr>
              <a:t>Joseph </a:t>
            </a:r>
            <a:r>
              <a:rPr sz="1941" b="1" i="1" spc="-397" dirty="0">
                <a:latin typeface="Georgia-BoldItalic"/>
                <a:cs typeface="Georgia-BoldItalic"/>
              </a:rPr>
              <a:t>– </a:t>
            </a:r>
            <a:r>
              <a:rPr sz="1941" b="1" i="1" spc="-168" dirty="0">
                <a:latin typeface="Georgia-BoldItalic"/>
                <a:cs typeface="Georgia-BoldItalic"/>
              </a:rPr>
              <a:t>Financial</a:t>
            </a:r>
            <a:r>
              <a:rPr sz="1941" b="1" i="1" spc="-66" dirty="0">
                <a:latin typeface="Georgia-BoldItalic"/>
                <a:cs typeface="Georgia-BoldItalic"/>
              </a:rPr>
              <a:t> </a:t>
            </a:r>
            <a:r>
              <a:rPr sz="1941" b="1" i="1" spc="-212" dirty="0">
                <a:latin typeface="Georgia-BoldItalic"/>
                <a:cs typeface="Georgia-BoldItalic"/>
              </a:rPr>
              <a:t>Secretary</a:t>
            </a:r>
            <a:endParaRPr sz="1941">
              <a:latin typeface="Georgia-BoldItalic"/>
              <a:cs typeface="Georgia-BoldItalic"/>
            </a:endParaRPr>
          </a:p>
        </p:txBody>
      </p:sp>
    </p:spTree>
    <p:extLst>
      <p:ext uri="{BB962C8B-B14F-4D97-AF65-F5344CB8AC3E}">
        <p14:creationId xmlns:p14="http://schemas.microsoft.com/office/powerpoint/2010/main" val="883436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3DC8-4787-BC48-9A6D-350E6E64C046}"/>
              </a:ext>
            </a:extLst>
          </p:cNvPr>
          <p:cNvSpPr>
            <a:spLocks noGrp="1"/>
          </p:cNvSpPr>
          <p:nvPr>
            <p:ph type="title"/>
          </p:nvPr>
        </p:nvSpPr>
        <p:spPr>
          <a:xfrm>
            <a:off x="482061" y="0"/>
            <a:ext cx="8229600" cy="1143000"/>
          </a:xfrm>
        </p:spPr>
        <p:txBody>
          <a:bodyPr/>
          <a:lstStyle/>
          <a:p>
            <a:r>
              <a:rPr lang="en-US" dirty="0"/>
              <a:t>Archives</a:t>
            </a:r>
          </a:p>
        </p:txBody>
      </p:sp>
      <p:sp>
        <p:nvSpPr>
          <p:cNvPr id="3" name="TextBox 2">
            <a:extLst>
              <a:ext uri="{FF2B5EF4-FFF2-40B4-BE49-F238E27FC236}">
                <a16:creationId xmlns:a16="http://schemas.microsoft.com/office/drawing/2014/main" id="{BFF0B790-F70D-B543-9334-011EC154D7A2}"/>
              </a:ext>
            </a:extLst>
          </p:cNvPr>
          <p:cNvSpPr txBox="1"/>
          <p:nvPr/>
        </p:nvSpPr>
        <p:spPr>
          <a:xfrm>
            <a:off x="179512" y="836712"/>
            <a:ext cx="8784976" cy="4801314"/>
          </a:xfrm>
          <a:prstGeom prst="rect">
            <a:avLst/>
          </a:prstGeom>
          <a:noFill/>
        </p:spPr>
        <p:txBody>
          <a:bodyPr wrap="square" rtlCol="0">
            <a:spAutoFit/>
          </a:bodyPr>
          <a:lstStyle/>
          <a:p>
            <a:r>
              <a:rPr lang="en-US" b="1" dirty="0">
                <a:solidFill>
                  <a:srgbClr val="FF0000"/>
                </a:solidFill>
              </a:rPr>
              <a:t>DSTTA Past President Profile</a:t>
            </a:r>
            <a:endParaRPr lang="en-US" dirty="0">
              <a:solidFill>
                <a:srgbClr val="FF0000"/>
              </a:solidFill>
            </a:endParaRPr>
          </a:p>
          <a:p>
            <a:r>
              <a:rPr lang="en-US" b="1" dirty="0">
                <a:solidFill>
                  <a:srgbClr val="FF0000"/>
                </a:solidFill>
              </a:rPr>
              <a:t> </a:t>
            </a:r>
            <a:endParaRPr lang="en-US" dirty="0">
              <a:solidFill>
                <a:srgbClr val="FF0000"/>
              </a:solidFill>
            </a:endParaRPr>
          </a:p>
          <a:p>
            <a:r>
              <a:rPr lang="en-US" b="1" dirty="0">
                <a:solidFill>
                  <a:srgbClr val="FF0000"/>
                </a:solidFill>
              </a:rPr>
              <a:t>Name of Soror</a:t>
            </a:r>
            <a:endParaRPr lang="en-US" dirty="0">
              <a:solidFill>
                <a:srgbClr val="FF0000"/>
              </a:solidFill>
            </a:endParaRPr>
          </a:p>
          <a:p>
            <a:r>
              <a:rPr lang="en-US" b="1" dirty="0">
                <a:solidFill>
                  <a:srgbClr val="FF0000"/>
                </a:solidFill>
              </a:rPr>
              <a:t>Current Photo</a:t>
            </a:r>
            <a:endParaRPr lang="en-US" dirty="0">
              <a:solidFill>
                <a:srgbClr val="FF0000"/>
              </a:solidFill>
            </a:endParaRPr>
          </a:p>
          <a:p>
            <a:r>
              <a:rPr lang="en-US" b="1" dirty="0">
                <a:solidFill>
                  <a:srgbClr val="FF0000"/>
                </a:solidFill>
              </a:rPr>
              <a:t>Period Served as President:  From:  Month/Year to Month/Year</a:t>
            </a:r>
            <a:r>
              <a:rPr lang="en-US" b="1" dirty="0"/>
              <a:t>		</a:t>
            </a:r>
            <a:endParaRPr lang="en-US" dirty="0"/>
          </a:p>
          <a:p>
            <a:r>
              <a:rPr lang="en-US" b="1" u="sng" dirty="0"/>
              <a:t>Initiation</a:t>
            </a:r>
            <a:endParaRPr lang="en-US" dirty="0"/>
          </a:p>
          <a:p>
            <a:pPr lvl="0"/>
            <a:r>
              <a:rPr lang="en-US" dirty="0"/>
              <a:t>Date of Initiation, Chapter of Initiation, City, State, Line Name</a:t>
            </a:r>
          </a:p>
          <a:p>
            <a:r>
              <a:rPr lang="en-US" dirty="0"/>
              <a:t> </a:t>
            </a:r>
          </a:p>
          <a:p>
            <a:r>
              <a:rPr lang="en-US" b="1" u="sng" dirty="0"/>
              <a:t>Highlights/Major Initiatives During Term as Tampa Alumnae President</a:t>
            </a:r>
            <a:endParaRPr lang="en-US" dirty="0"/>
          </a:p>
          <a:p>
            <a:r>
              <a:rPr lang="en-US" b="1" u="sng" dirty="0"/>
              <a:t>(Suggested Areas but </a:t>
            </a:r>
            <a:r>
              <a:rPr lang="en-US" b="1" u="sng" dirty="0" err="1"/>
              <a:t>soror</a:t>
            </a:r>
            <a:r>
              <a:rPr lang="en-US" b="1" u="sng" dirty="0"/>
              <a:t> can use own discretion in areas to cover)</a:t>
            </a:r>
            <a:endParaRPr lang="en-US" dirty="0"/>
          </a:p>
          <a:p>
            <a:pPr lvl="0"/>
            <a:r>
              <a:rPr lang="en-US" dirty="0"/>
              <a:t>Five Point Programmatic Thrust</a:t>
            </a:r>
          </a:p>
          <a:p>
            <a:pPr lvl="0"/>
            <a:r>
              <a:rPr lang="en-US" dirty="0"/>
              <a:t>Fundraisers</a:t>
            </a:r>
          </a:p>
          <a:p>
            <a:pPr lvl="0"/>
            <a:r>
              <a:rPr lang="en-US" dirty="0"/>
              <a:t>Scholarship</a:t>
            </a:r>
          </a:p>
          <a:p>
            <a:pPr lvl="0"/>
            <a:r>
              <a:rPr lang="en-US" dirty="0"/>
              <a:t>Social Action</a:t>
            </a:r>
          </a:p>
          <a:p>
            <a:r>
              <a:rPr lang="en-US" dirty="0"/>
              <a:t> </a:t>
            </a:r>
          </a:p>
          <a:p>
            <a:r>
              <a:rPr lang="en-US" b="1" i="1" dirty="0"/>
              <a:t>MEMBERSHIP IN DELTA SIGMA THETA </a:t>
            </a:r>
            <a:endParaRPr lang="en-US" dirty="0"/>
          </a:p>
          <a:p>
            <a:r>
              <a:rPr lang="en-US" b="1" i="1" dirty="0"/>
              <a:t>IS A LIFETIME COMMITMENT!</a:t>
            </a:r>
            <a:endParaRPr lang="en-US" dirty="0"/>
          </a:p>
        </p:txBody>
      </p:sp>
    </p:spTree>
    <p:extLst>
      <p:ext uri="{BB962C8B-B14F-4D97-AF65-F5344CB8AC3E}">
        <p14:creationId xmlns:p14="http://schemas.microsoft.com/office/powerpoint/2010/main" val="25338273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3"/>
          <p:cNvSpPr txBox="1">
            <a:spLocks noGrp="1"/>
          </p:cNvSpPr>
          <p:nvPr>
            <p:ph type="ctrTitle"/>
          </p:nvPr>
        </p:nvSpPr>
        <p:spPr>
          <a:xfrm>
            <a:off x="685800" y="1608450"/>
            <a:ext cx="7772400" cy="1134900"/>
          </a:xfrm>
          <a:prstGeom prst="rect">
            <a:avLst/>
          </a:prstGeom>
          <a:noFill/>
          <a:ln>
            <a:noFill/>
          </a:ln>
        </p:spPr>
        <p:txBody>
          <a:bodyPr spcFirstLastPara="1" wrap="square" lIns="92075" tIns="46025" rIns="92075" bIns="46025" anchor="b" anchorCtr="0">
            <a:noAutofit/>
          </a:bodyPr>
          <a:lstStyle/>
          <a:p>
            <a:pPr marL="0" marR="0" lvl="0" indent="0" algn="l" rtl="0">
              <a:spcBef>
                <a:spcPts val="0"/>
              </a:spcBef>
              <a:spcAft>
                <a:spcPts val="0"/>
              </a:spcAft>
              <a:buNone/>
            </a:pPr>
            <a:r>
              <a:rPr lang="en-US" sz="6500" b="0" i="0" u="none" strike="noStrike" cap="none">
                <a:solidFill>
                  <a:schemeClr val="lt2"/>
                </a:solidFill>
                <a:latin typeface="Times New Roman"/>
                <a:ea typeface="Times New Roman"/>
                <a:cs typeface="Times New Roman"/>
                <a:sym typeface="Times New Roman"/>
              </a:rPr>
              <a:t>Protocol &amp; Traditions</a:t>
            </a:r>
            <a:endParaRPr/>
          </a:p>
        </p:txBody>
      </p:sp>
      <p:pic>
        <p:nvPicPr>
          <p:cNvPr id="115" name="Google Shape;115;p13"/>
          <p:cNvPicPr preferRelativeResize="0"/>
          <p:nvPr/>
        </p:nvPicPr>
        <p:blipFill rotWithShape="1">
          <a:blip r:embed="rId3">
            <a:alphaModFix/>
          </a:blip>
          <a:srcRect/>
          <a:stretch/>
        </p:blipFill>
        <p:spPr>
          <a:xfrm>
            <a:off x="6096000" y="2819400"/>
            <a:ext cx="1248176" cy="533400"/>
          </a:xfrm>
          <a:prstGeom prst="rect">
            <a:avLst/>
          </a:prstGeom>
          <a:noFill/>
          <a:ln>
            <a:noFill/>
          </a:ln>
        </p:spPr>
      </p:pic>
      <p:sp>
        <p:nvSpPr>
          <p:cNvPr id="116" name="Google Shape;116;p13"/>
          <p:cNvSpPr txBox="1"/>
          <p:nvPr/>
        </p:nvSpPr>
        <p:spPr>
          <a:xfrm>
            <a:off x="1371600" y="3581400"/>
            <a:ext cx="6400800" cy="1905000"/>
          </a:xfrm>
          <a:prstGeom prst="rect">
            <a:avLst/>
          </a:prstGeom>
          <a:noFill/>
          <a:ln>
            <a:noFill/>
          </a:ln>
        </p:spPr>
        <p:txBody>
          <a:bodyPr spcFirstLastPara="1" wrap="square" lIns="92075" tIns="46025" rIns="92075" bIns="460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Traditions Reminders</a:t>
            </a:r>
            <a:endParaRPr kumimoji="0" sz="34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34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Chair, Imani Coles</a:t>
            </a:r>
            <a:endParaRPr kumimoji="0"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34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Co- Chair, Marian Lauria-Gibson, Ed.D.</a:t>
            </a:r>
            <a:endParaRPr kumimoji="0"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340"/>
              </a:spcBef>
              <a:spcAft>
                <a:spcPts val="0"/>
              </a:spcAft>
              <a:buClr>
                <a:srgbClr val="000000"/>
              </a:buClr>
              <a:buSzTx/>
              <a:buFont typeface="Arial"/>
              <a:buNone/>
              <a:tabLst/>
              <a:defRPr/>
            </a:pPr>
            <a:endParaRPr kumimoji="0"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34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Protocol &amp; Traditions Committee</a:t>
            </a:r>
            <a:endParaRPr kumimoji="0"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34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dsttaprotocol@gmail.com</a:t>
            </a:r>
            <a:endParaRPr kumimoji="0" sz="1300" b="1" i="0" u="none" strike="noStrike" kern="0" cap="none" spc="0" normalizeH="0" baseline="0" noProof="0">
              <a:ln>
                <a:noFill/>
              </a:ln>
              <a:solidFill>
                <a:srgbClr val="555555"/>
              </a:solidFill>
              <a:effectLst/>
              <a:highlight>
                <a:srgbClr val="FFFFFF"/>
              </a:highlight>
              <a:uLnTx/>
              <a:uFillTx/>
              <a:latin typeface="Roboto"/>
              <a:ea typeface="Roboto"/>
              <a:cs typeface="Roboto"/>
              <a:sym typeface="Roboto"/>
            </a:endParaRPr>
          </a:p>
          <a:p>
            <a:pPr marL="0" marR="0" lvl="0" indent="0" algn="ctr" defTabSz="914400" rtl="0" eaLnBrk="1" fontAlgn="auto" latinLnBrk="0" hangingPunct="1">
              <a:lnSpc>
                <a:spcPct val="100000"/>
              </a:lnSpc>
              <a:spcBef>
                <a:spcPts val="340"/>
              </a:spcBef>
              <a:spcAft>
                <a:spcPts val="0"/>
              </a:spcAft>
              <a:buClr>
                <a:srgbClr val="000000"/>
              </a:buClr>
              <a:buSzTx/>
              <a:buFont typeface="Arial"/>
              <a:buNone/>
              <a:tabLst/>
              <a:defRPr/>
            </a:pPr>
            <a:endParaRPr kumimoji="0"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36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48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37000">
              <a:schemeClr val="lt1"/>
            </a:gs>
            <a:gs pos="100000">
              <a:schemeClr val="lt1"/>
            </a:gs>
          </a:gsLst>
          <a:lin ang="5400012" scaled="0"/>
        </a:gradFill>
        <a:effectLst/>
      </p:bgPr>
    </p:bg>
    <p:spTree>
      <p:nvGrpSpPr>
        <p:cNvPr id="1" name="Shape 121"/>
        <p:cNvGrpSpPr/>
        <p:nvPr/>
      </p:nvGrpSpPr>
      <p:grpSpPr>
        <a:xfrm>
          <a:off x="0" y="0"/>
          <a:ext cx="0" cy="0"/>
          <a:chOff x="0" y="0"/>
          <a:chExt cx="0" cy="0"/>
        </a:xfrm>
      </p:grpSpPr>
      <p:sp>
        <p:nvSpPr>
          <p:cNvPr id="122" name="Google Shape;122;p14"/>
          <p:cNvSpPr txBox="1">
            <a:spLocks noGrp="1"/>
          </p:cNvSpPr>
          <p:nvPr>
            <p:ph type="sldNum" idx="12"/>
          </p:nvPr>
        </p:nvSpPr>
        <p:spPr>
          <a:xfrm>
            <a:off x="6934200" y="6248400"/>
            <a:ext cx="1905000" cy="457200"/>
          </a:xfrm>
          <a:prstGeom prst="rect">
            <a:avLst/>
          </a:prstGeom>
          <a:noFill/>
          <a:ln>
            <a:noFill/>
          </a:ln>
        </p:spPr>
        <p:txBody>
          <a:bodyPr spcFirstLastPara="1" wrap="square" lIns="92075" tIns="46025" rIns="92075" bIns="460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800" b="0" i="0" u="none" strike="noStrike" kern="0" cap="none" spc="0" normalizeH="0" baseline="0" noProof="0">
                <a:ln>
                  <a:noFill/>
                </a:ln>
                <a:solidFill>
                  <a:srgbClr val="CC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800" b="0" i="0" u="none" strike="noStrike" kern="0" cap="none" spc="0" normalizeH="0" baseline="0" noProof="0">
              <a:ln>
                <a:noFill/>
              </a:ln>
              <a:solidFill>
                <a:srgbClr val="CC0000"/>
              </a:solidFill>
              <a:effectLst/>
              <a:uLnTx/>
              <a:uFillTx/>
              <a:latin typeface="Times New Roman"/>
              <a:ea typeface="Times New Roman"/>
              <a:cs typeface="Times New Roman"/>
              <a:sym typeface="Times New Roman"/>
            </a:endParaRPr>
          </a:p>
        </p:txBody>
      </p:sp>
      <p:sp>
        <p:nvSpPr>
          <p:cNvPr id="123" name="Google Shape;123;p14"/>
          <p:cNvSpPr txBox="1">
            <a:spLocks noGrp="1"/>
          </p:cNvSpPr>
          <p:nvPr>
            <p:ph type="ftr" idx="11"/>
          </p:nvPr>
        </p:nvSpPr>
        <p:spPr>
          <a:xfrm>
            <a:off x="76200" y="6019800"/>
            <a:ext cx="1600200" cy="698400"/>
          </a:xfrm>
          <a:prstGeom prst="rect">
            <a:avLst/>
          </a:prstGeom>
          <a:noFill/>
          <a:ln>
            <a:noFill/>
          </a:ln>
        </p:spPr>
        <p:txBody>
          <a:bodyPr spcFirstLastPara="1" wrap="square" lIns="92075" tIns="46025" rIns="92075" bIns="460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p:txBody>
      </p:sp>
      <p:pic>
        <p:nvPicPr>
          <p:cNvPr id="124" name="Google Shape;124;p14"/>
          <p:cNvPicPr preferRelativeResize="0"/>
          <p:nvPr/>
        </p:nvPicPr>
        <p:blipFill rotWithShape="1">
          <a:blip r:embed="rId3">
            <a:alphaModFix/>
          </a:blip>
          <a:srcRect/>
          <a:stretch/>
        </p:blipFill>
        <p:spPr>
          <a:xfrm>
            <a:off x="163057" y="6091446"/>
            <a:ext cx="1437143" cy="614154"/>
          </a:xfrm>
          <a:prstGeom prst="rect">
            <a:avLst/>
          </a:prstGeom>
          <a:noFill/>
          <a:ln>
            <a:noFill/>
          </a:ln>
        </p:spPr>
      </p:pic>
      <p:sp>
        <p:nvSpPr>
          <p:cNvPr id="125" name="Google Shape;125;p14"/>
          <p:cNvSpPr txBox="1"/>
          <p:nvPr/>
        </p:nvSpPr>
        <p:spPr>
          <a:xfrm>
            <a:off x="251350" y="2244000"/>
            <a:ext cx="8305800" cy="237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“3. The </a:t>
            </a:r>
            <a:r>
              <a:rPr kumimoji="0" lang="en-US" sz="2400" b="1" i="0" u="none" strike="noStrike" kern="0" cap="none" spc="0" normalizeH="0" baseline="0" noProof="0">
                <a:ln>
                  <a:noFill/>
                </a:ln>
                <a:solidFill>
                  <a:srgbClr val="000000"/>
                </a:solidFill>
                <a:effectLst/>
                <a:uLnTx/>
                <a:uFillTx/>
                <a:latin typeface="Arial"/>
                <a:cs typeface="Arial"/>
                <a:sym typeface="Arial"/>
              </a:rPr>
              <a:t>secret passwords, signs and grips </a:t>
            </a:r>
            <a:r>
              <a:rPr kumimoji="0" lang="en-US" sz="2400" b="0" i="0" u="none" strike="noStrike" kern="0" cap="none" spc="0" normalizeH="0" baseline="0" noProof="0">
                <a:ln>
                  <a:noFill/>
                </a:ln>
                <a:solidFill>
                  <a:srgbClr val="000000"/>
                </a:solidFill>
                <a:effectLst/>
                <a:uLnTx/>
                <a:uFillTx/>
                <a:latin typeface="Arial"/>
                <a:cs typeface="Arial"/>
                <a:sym typeface="Arial"/>
              </a:rPr>
              <a:t>are never written but are transmitted by word of mouth from one Delta to another. The letters of the motto should be used only in personal correspondence from one soror to another. (Note: electronic mail is public correspondence). Sorors are not to place their hand over their heart when reciting the motto. Sorors only place their hand over their heart when reciting the Delta Oath.”</a:t>
            </a: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2400" b="0" i="0" u="none" strike="noStrike" kern="0" cap="none" spc="0" normalizeH="0" baseline="0" noProof="0">
                <a:ln>
                  <a:noFill/>
                </a:ln>
                <a:solidFill>
                  <a:srgbClr val="000000"/>
                </a:solidFill>
                <a:effectLst/>
                <a:uLnTx/>
                <a:uFillTx/>
                <a:latin typeface="Arial"/>
                <a:cs typeface="Arial"/>
                <a:sym typeface="Arial"/>
              </a:rPr>
              <a:t>		</a:t>
            </a:r>
            <a:r>
              <a:rPr kumimoji="0" lang="en-US" sz="2400" b="0" i="1" u="none" strike="noStrike" kern="0" cap="none" spc="0" normalizeH="0" baseline="0" noProof="0">
                <a:ln>
                  <a:noFill/>
                </a:ln>
                <a:solidFill>
                  <a:srgbClr val="000000"/>
                </a:solidFill>
                <a:effectLst/>
                <a:uLnTx/>
                <a:uFillTx/>
                <a:latin typeface="Arial"/>
                <a:cs typeface="Arial"/>
                <a:sym typeface="Arial"/>
              </a:rPr>
              <a:t>Protocol and Traditions Manual 2011</a:t>
            </a:r>
            <a:r>
              <a:rPr kumimoji="0" lang="en-US" sz="2400" b="0" i="0" u="none" strike="noStrike" kern="0" cap="none" spc="0" normalizeH="0" baseline="0" noProof="0">
                <a:ln>
                  <a:noFill/>
                </a:ln>
                <a:solidFill>
                  <a:srgbClr val="000000"/>
                </a:solidFill>
                <a:effectLst/>
                <a:uLnTx/>
                <a:uFillTx/>
                <a:latin typeface="Arial"/>
                <a:cs typeface="Arial"/>
                <a:sym typeface="Arial"/>
              </a:rPr>
              <a:t>, page 8</a:t>
            </a: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14"/>
          <p:cNvSpPr txBox="1">
            <a:spLocks noGrp="1"/>
          </p:cNvSpPr>
          <p:nvPr>
            <p:ph type="title"/>
          </p:nvPr>
        </p:nvSpPr>
        <p:spPr>
          <a:xfrm>
            <a:off x="673100" y="171450"/>
            <a:ext cx="7753500" cy="1124100"/>
          </a:xfrm>
          <a:prstGeom prst="rect">
            <a:avLst/>
          </a:prstGeom>
          <a:noFill/>
          <a:ln>
            <a:noFill/>
          </a:ln>
        </p:spPr>
        <p:txBody>
          <a:bodyPr spcFirstLastPara="1" wrap="square" lIns="92075" tIns="46025" rIns="92075" bIns="46025" anchor="b" anchorCtr="0">
            <a:noAutofit/>
          </a:bodyPr>
          <a:lstStyle/>
          <a:p>
            <a:pPr marL="0" marR="0" lvl="0" indent="0" algn="ctr" rtl="0">
              <a:spcBef>
                <a:spcPts val="0"/>
              </a:spcBef>
              <a:spcAft>
                <a:spcPts val="0"/>
              </a:spcAft>
              <a:buNone/>
            </a:pPr>
            <a:r>
              <a:rPr lang="en-US"/>
              <a:t>Remember...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37000">
              <a:schemeClr val="lt1"/>
            </a:gs>
            <a:gs pos="100000">
              <a:schemeClr val="lt1"/>
            </a:gs>
          </a:gsLst>
          <a:lin ang="5400012" scaled="0"/>
        </a:gradFill>
        <a:effectLst/>
      </p:bgPr>
    </p:bg>
    <p:spTree>
      <p:nvGrpSpPr>
        <p:cNvPr id="1" name="Shape 131"/>
        <p:cNvGrpSpPr/>
        <p:nvPr/>
      </p:nvGrpSpPr>
      <p:grpSpPr>
        <a:xfrm>
          <a:off x="0" y="0"/>
          <a:ext cx="0" cy="0"/>
          <a:chOff x="0" y="0"/>
          <a:chExt cx="0" cy="0"/>
        </a:xfrm>
      </p:grpSpPr>
      <p:sp>
        <p:nvSpPr>
          <p:cNvPr id="132" name="Google Shape;132;p15"/>
          <p:cNvSpPr txBox="1">
            <a:spLocks noGrp="1"/>
          </p:cNvSpPr>
          <p:nvPr>
            <p:ph type="sldNum" idx="12"/>
          </p:nvPr>
        </p:nvSpPr>
        <p:spPr>
          <a:xfrm>
            <a:off x="6934200" y="6248400"/>
            <a:ext cx="1905000" cy="457200"/>
          </a:xfrm>
          <a:prstGeom prst="rect">
            <a:avLst/>
          </a:prstGeom>
          <a:noFill/>
          <a:ln>
            <a:noFill/>
          </a:ln>
        </p:spPr>
        <p:txBody>
          <a:bodyPr spcFirstLastPara="1" wrap="square" lIns="92075" tIns="46025" rIns="92075" bIns="460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800" b="0" i="0" u="none" strike="noStrike" kern="0" cap="none" spc="0" normalizeH="0" baseline="0" noProof="0">
                <a:ln>
                  <a:noFill/>
                </a:ln>
                <a:solidFill>
                  <a:srgbClr val="CC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800" b="0" i="0" u="none" strike="noStrike" kern="0" cap="none" spc="0" normalizeH="0" baseline="0" noProof="0">
              <a:ln>
                <a:noFill/>
              </a:ln>
              <a:solidFill>
                <a:srgbClr val="CC0000"/>
              </a:solidFill>
              <a:effectLst/>
              <a:uLnTx/>
              <a:uFillTx/>
              <a:latin typeface="Times New Roman"/>
              <a:ea typeface="Times New Roman"/>
              <a:cs typeface="Times New Roman"/>
              <a:sym typeface="Times New Roman"/>
            </a:endParaRPr>
          </a:p>
        </p:txBody>
      </p:sp>
      <p:sp>
        <p:nvSpPr>
          <p:cNvPr id="133" name="Google Shape;133;p15"/>
          <p:cNvSpPr txBox="1">
            <a:spLocks noGrp="1"/>
          </p:cNvSpPr>
          <p:nvPr>
            <p:ph type="ftr" idx="11"/>
          </p:nvPr>
        </p:nvSpPr>
        <p:spPr>
          <a:xfrm>
            <a:off x="76200" y="6019800"/>
            <a:ext cx="1600200" cy="698400"/>
          </a:xfrm>
          <a:prstGeom prst="rect">
            <a:avLst/>
          </a:prstGeom>
          <a:noFill/>
          <a:ln>
            <a:noFill/>
          </a:ln>
        </p:spPr>
        <p:txBody>
          <a:bodyPr spcFirstLastPara="1" wrap="square" lIns="92075" tIns="46025" rIns="92075" bIns="460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p:txBody>
      </p:sp>
      <p:pic>
        <p:nvPicPr>
          <p:cNvPr id="134" name="Google Shape;134;p15"/>
          <p:cNvPicPr preferRelativeResize="0"/>
          <p:nvPr/>
        </p:nvPicPr>
        <p:blipFill rotWithShape="1">
          <a:blip r:embed="rId3">
            <a:alphaModFix/>
          </a:blip>
          <a:srcRect/>
          <a:stretch/>
        </p:blipFill>
        <p:spPr>
          <a:xfrm>
            <a:off x="163057" y="6091446"/>
            <a:ext cx="1437143" cy="614154"/>
          </a:xfrm>
          <a:prstGeom prst="rect">
            <a:avLst/>
          </a:prstGeom>
          <a:noFill/>
          <a:ln>
            <a:noFill/>
          </a:ln>
        </p:spPr>
      </p:pic>
      <p:sp>
        <p:nvSpPr>
          <p:cNvPr id="135" name="Google Shape;135;p15"/>
          <p:cNvSpPr txBox="1"/>
          <p:nvPr/>
        </p:nvSpPr>
        <p:spPr>
          <a:xfrm>
            <a:off x="251350" y="2244000"/>
            <a:ext cx="8305800" cy="237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15"/>
          <p:cNvSpPr txBox="1">
            <a:spLocks noGrp="1"/>
          </p:cNvSpPr>
          <p:nvPr>
            <p:ph type="title"/>
          </p:nvPr>
        </p:nvSpPr>
        <p:spPr>
          <a:xfrm>
            <a:off x="673100" y="171450"/>
            <a:ext cx="7753500" cy="1124100"/>
          </a:xfrm>
          <a:prstGeom prst="rect">
            <a:avLst/>
          </a:prstGeom>
          <a:noFill/>
          <a:ln>
            <a:noFill/>
          </a:ln>
        </p:spPr>
        <p:txBody>
          <a:bodyPr spcFirstLastPara="1" wrap="square" lIns="92075" tIns="46025" rIns="92075" bIns="46025" anchor="b" anchorCtr="0">
            <a:noAutofit/>
          </a:bodyPr>
          <a:lstStyle/>
          <a:p>
            <a:pPr marL="0" marR="0" lvl="0" indent="0" algn="ctr" rtl="0">
              <a:spcBef>
                <a:spcPts val="0"/>
              </a:spcBef>
              <a:spcAft>
                <a:spcPts val="0"/>
              </a:spcAft>
              <a:buNone/>
            </a:pPr>
            <a:r>
              <a:rPr lang="en-US"/>
              <a:t>Secret Passwords</a:t>
            </a:r>
            <a:endParaRPr/>
          </a:p>
        </p:txBody>
      </p:sp>
      <p:pic>
        <p:nvPicPr>
          <p:cNvPr id="137" name="Google Shape;137;p15"/>
          <p:cNvPicPr preferRelativeResize="0"/>
          <p:nvPr/>
        </p:nvPicPr>
        <p:blipFill rotWithShape="1">
          <a:blip r:embed="rId4">
            <a:alphaModFix/>
          </a:blip>
          <a:srcRect l="2874" b="8491"/>
          <a:stretch/>
        </p:blipFill>
        <p:spPr>
          <a:xfrm>
            <a:off x="2628063" y="2546525"/>
            <a:ext cx="3887875" cy="395605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37000">
              <a:schemeClr val="lt1"/>
            </a:gs>
            <a:gs pos="100000">
              <a:schemeClr val="lt1"/>
            </a:gs>
          </a:gsLst>
          <a:lin ang="5400012" scaled="0"/>
        </a:gradFill>
        <a:effectLst/>
      </p:bgPr>
    </p:bg>
    <p:spTree>
      <p:nvGrpSpPr>
        <p:cNvPr id="1" name="Shape 142"/>
        <p:cNvGrpSpPr/>
        <p:nvPr/>
      </p:nvGrpSpPr>
      <p:grpSpPr>
        <a:xfrm>
          <a:off x="0" y="0"/>
          <a:ext cx="0" cy="0"/>
          <a:chOff x="0" y="0"/>
          <a:chExt cx="0" cy="0"/>
        </a:xfrm>
      </p:grpSpPr>
      <p:sp>
        <p:nvSpPr>
          <p:cNvPr id="143" name="Google Shape;143;p16"/>
          <p:cNvSpPr txBox="1">
            <a:spLocks noGrp="1"/>
          </p:cNvSpPr>
          <p:nvPr>
            <p:ph type="sldNum" idx="12"/>
          </p:nvPr>
        </p:nvSpPr>
        <p:spPr>
          <a:xfrm>
            <a:off x="6934200" y="6248400"/>
            <a:ext cx="1905000" cy="457200"/>
          </a:xfrm>
          <a:prstGeom prst="rect">
            <a:avLst/>
          </a:prstGeom>
          <a:noFill/>
          <a:ln>
            <a:noFill/>
          </a:ln>
        </p:spPr>
        <p:txBody>
          <a:bodyPr spcFirstLastPara="1" wrap="square" lIns="92075" tIns="46025" rIns="92075" bIns="460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800" b="0" i="0" u="none" strike="noStrike" kern="0" cap="none" spc="0" normalizeH="0" baseline="0" noProof="0">
                <a:ln>
                  <a:noFill/>
                </a:ln>
                <a:solidFill>
                  <a:srgbClr val="CC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800" b="0" i="0" u="none" strike="noStrike" kern="0" cap="none" spc="0" normalizeH="0" baseline="0" noProof="0">
              <a:ln>
                <a:noFill/>
              </a:ln>
              <a:solidFill>
                <a:srgbClr val="CC0000"/>
              </a:solidFill>
              <a:effectLst/>
              <a:uLnTx/>
              <a:uFillTx/>
              <a:latin typeface="Times New Roman"/>
              <a:ea typeface="Times New Roman"/>
              <a:cs typeface="Times New Roman"/>
              <a:sym typeface="Times New Roman"/>
            </a:endParaRPr>
          </a:p>
        </p:txBody>
      </p:sp>
      <p:sp>
        <p:nvSpPr>
          <p:cNvPr id="144" name="Google Shape;144;p16"/>
          <p:cNvSpPr txBox="1">
            <a:spLocks noGrp="1"/>
          </p:cNvSpPr>
          <p:nvPr>
            <p:ph type="ftr" idx="11"/>
          </p:nvPr>
        </p:nvSpPr>
        <p:spPr>
          <a:xfrm>
            <a:off x="76200" y="6019800"/>
            <a:ext cx="1600200" cy="698400"/>
          </a:xfrm>
          <a:prstGeom prst="rect">
            <a:avLst/>
          </a:prstGeom>
          <a:noFill/>
          <a:ln>
            <a:noFill/>
          </a:ln>
        </p:spPr>
        <p:txBody>
          <a:bodyPr spcFirstLastPara="1" wrap="square" lIns="92075" tIns="46025" rIns="92075" bIns="460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p:txBody>
      </p:sp>
      <p:pic>
        <p:nvPicPr>
          <p:cNvPr id="145" name="Google Shape;145;p16"/>
          <p:cNvPicPr preferRelativeResize="0"/>
          <p:nvPr/>
        </p:nvPicPr>
        <p:blipFill rotWithShape="1">
          <a:blip r:embed="rId3">
            <a:alphaModFix/>
          </a:blip>
          <a:srcRect/>
          <a:stretch/>
        </p:blipFill>
        <p:spPr>
          <a:xfrm>
            <a:off x="163057" y="6091446"/>
            <a:ext cx="1437143" cy="614154"/>
          </a:xfrm>
          <a:prstGeom prst="rect">
            <a:avLst/>
          </a:prstGeom>
          <a:noFill/>
          <a:ln>
            <a:noFill/>
          </a:ln>
        </p:spPr>
      </p:pic>
      <p:sp>
        <p:nvSpPr>
          <p:cNvPr id="146" name="Google Shape;146;p16"/>
          <p:cNvSpPr txBox="1"/>
          <p:nvPr/>
        </p:nvSpPr>
        <p:spPr>
          <a:xfrm>
            <a:off x="251350" y="2244000"/>
            <a:ext cx="8305800" cy="237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16"/>
          <p:cNvSpPr txBox="1">
            <a:spLocks noGrp="1"/>
          </p:cNvSpPr>
          <p:nvPr>
            <p:ph type="title"/>
          </p:nvPr>
        </p:nvSpPr>
        <p:spPr>
          <a:xfrm>
            <a:off x="673100" y="171450"/>
            <a:ext cx="7753500" cy="1124100"/>
          </a:xfrm>
          <a:prstGeom prst="rect">
            <a:avLst/>
          </a:prstGeom>
          <a:noFill/>
          <a:ln>
            <a:noFill/>
          </a:ln>
        </p:spPr>
        <p:txBody>
          <a:bodyPr spcFirstLastPara="1" wrap="square" lIns="92075" tIns="46025" rIns="92075" bIns="46025" anchor="b" anchorCtr="0">
            <a:noAutofit/>
          </a:bodyPr>
          <a:lstStyle/>
          <a:p>
            <a:pPr marL="0" marR="0" lvl="0" indent="0" algn="ctr" rtl="0">
              <a:spcBef>
                <a:spcPts val="0"/>
              </a:spcBef>
              <a:spcAft>
                <a:spcPts val="0"/>
              </a:spcAft>
              <a:buNone/>
            </a:pPr>
            <a:r>
              <a:rPr lang="en-US"/>
              <a:t>Secret Signs</a:t>
            </a:r>
            <a:endParaRPr/>
          </a:p>
        </p:txBody>
      </p:sp>
      <p:pic>
        <p:nvPicPr>
          <p:cNvPr id="148" name="Google Shape;148;p16"/>
          <p:cNvPicPr preferRelativeResize="0"/>
          <p:nvPr/>
        </p:nvPicPr>
        <p:blipFill>
          <a:blip r:embed="rId4">
            <a:alphaModFix/>
          </a:blip>
          <a:stretch>
            <a:fillRect/>
          </a:stretch>
        </p:blipFill>
        <p:spPr>
          <a:xfrm>
            <a:off x="2013028" y="2464325"/>
            <a:ext cx="5073636" cy="378407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37000">
              <a:schemeClr val="lt1"/>
            </a:gs>
            <a:gs pos="100000">
              <a:schemeClr val="lt1"/>
            </a:gs>
          </a:gsLst>
          <a:lin ang="5400012" scaled="0"/>
        </a:gradFill>
        <a:effectLst/>
      </p:bgPr>
    </p:bg>
    <p:spTree>
      <p:nvGrpSpPr>
        <p:cNvPr id="1" name="Shape 153"/>
        <p:cNvGrpSpPr/>
        <p:nvPr/>
      </p:nvGrpSpPr>
      <p:grpSpPr>
        <a:xfrm>
          <a:off x="0" y="0"/>
          <a:ext cx="0" cy="0"/>
          <a:chOff x="0" y="0"/>
          <a:chExt cx="0" cy="0"/>
        </a:xfrm>
      </p:grpSpPr>
      <p:sp>
        <p:nvSpPr>
          <p:cNvPr id="154" name="Google Shape;154;p17"/>
          <p:cNvSpPr txBox="1">
            <a:spLocks noGrp="1"/>
          </p:cNvSpPr>
          <p:nvPr>
            <p:ph type="sldNum" idx="12"/>
          </p:nvPr>
        </p:nvSpPr>
        <p:spPr>
          <a:xfrm>
            <a:off x="6934200" y="6248400"/>
            <a:ext cx="1905000" cy="457200"/>
          </a:xfrm>
          <a:prstGeom prst="rect">
            <a:avLst/>
          </a:prstGeom>
          <a:noFill/>
          <a:ln>
            <a:noFill/>
          </a:ln>
        </p:spPr>
        <p:txBody>
          <a:bodyPr spcFirstLastPara="1" wrap="square" lIns="92075" tIns="46025" rIns="92075" bIns="460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800" b="0" i="0" u="none" strike="noStrike" kern="0" cap="none" spc="0" normalizeH="0" baseline="0" noProof="0">
                <a:ln>
                  <a:noFill/>
                </a:ln>
                <a:solidFill>
                  <a:srgbClr val="CC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800" b="0" i="0" u="none" strike="noStrike" kern="0" cap="none" spc="0" normalizeH="0" baseline="0" noProof="0">
              <a:ln>
                <a:noFill/>
              </a:ln>
              <a:solidFill>
                <a:srgbClr val="CC0000"/>
              </a:solidFill>
              <a:effectLst/>
              <a:uLnTx/>
              <a:uFillTx/>
              <a:latin typeface="Times New Roman"/>
              <a:ea typeface="Times New Roman"/>
              <a:cs typeface="Times New Roman"/>
              <a:sym typeface="Times New Roman"/>
            </a:endParaRPr>
          </a:p>
        </p:txBody>
      </p:sp>
      <p:sp>
        <p:nvSpPr>
          <p:cNvPr id="155" name="Google Shape;155;p17"/>
          <p:cNvSpPr txBox="1">
            <a:spLocks noGrp="1"/>
          </p:cNvSpPr>
          <p:nvPr>
            <p:ph type="ftr" idx="11"/>
          </p:nvPr>
        </p:nvSpPr>
        <p:spPr>
          <a:xfrm>
            <a:off x="76200" y="6019800"/>
            <a:ext cx="1600200" cy="698400"/>
          </a:xfrm>
          <a:prstGeom prst="rect">
            <a:avLst/>
          </a:prstGeom>
          <a:noFill/>
          <a:ln>
            <a:noFill/>
          </a:ln>
        </p:spPr>
        <p:txBody>
          <a:bodyPr spcFirstLastPara="1" wrap="square" lIns="92075" tIns="46025" rIns="92075" bIns="460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p:txBody>
      </p:sp>
      <p:pic>
        <p:nvPicPr>
          <p:cNvPr id="156" name="Google Shape;156;p17"/>
          <p:cNvPicPr preferRelativeResize="0"/>
          <p:nvPr/>
        </p:nvPicPr>
        <p:blipFill rotWithShape="1">
          <a:blip r:embed="rId3">
            <a:alphaModFix/>
          </a:blip>
          <a:srcRect/>
          <a:stretch/>
        </p:blipFill>
        <p:spPr>
          <a:xfrm>
            <a:off x="163057" y="6091446"/>
            <a:ext cx="1437143" cy="614154"/>
          </a:xfrm>
          <a:prstGeom prst="rect">
            <a:avLst/>
          </a:prstGeom>
          <a:noFill/>
          <a:ln>
            <a:noFill/>
          </a:ln>
        </p:spPr>
      </p:pic>
      <p:sp>
        <p:nvSpPr>
          <p:cNvPr id="157" name="Google Shape;157;p17"/>
          <p:cNvSpPr txBox="1"/>
          <p:nvPr/>
        </p:nvSpPr>
        <p:spPr>
          <a:xfrm>
            <a:off x="251350" y="2244000"/>
            <a:ext cx="8305800" cy="237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17"/>
          <p:cNvSpPr txBox="1">
            <a:spLocks noGrp="1"/>
          </p:cNvSpPr>
          <p:nvPr>
            <p:ph type="title"/>
          </p:nvPr>
        </p:nvSpPr>
        <p:spPr>
          <a:xfrm>
            <a:off x="673100" y="171450"/>
            <a:ext cx="7753500" cy="1124100"/>
          </a:xfrm>
          <a:prstGeom prst="rect">
            <a:avLst/>
          </a:prstGeom>
          <a:noFill/>
          <a:ln>
            <a:noFill/>
          </a:ln>
        </p:spPr>
        <p:txBody>
          <a:bodyPr spcFirstLastPara="1" wrap="square" lIns="92075" tIns="46025" rIns="92075" bIns="46025" anchor="b" anchorCtr="0">
            <a:noAutofit/>
          </a:bodyPr>
          <a:lstStyle/>
          <a:p>
            <a:pPr marL="0" marR="0" lvl="0" indent="0" algn="ctr" rtl="0">
              <a:spcBef>
                <a:spcPts val="0"/>
              </a:spcBef>
              <a:spcAft>
                <a:spcPts val="0"/>
              </a:spcAft>
              <a:buNone/>
            </a:pPr>
            <a:r>
              <a:rPr lang="en-US"/>
              <a:t>Secret Grips</a:t>
            </a:r>
            <a:endParaRPr/>
          </a:p>
        </p:txBody>
      </p:sp>
      <p:pic>
        <p:nvPicPr>
          <p:cNvPr id="159" name="Google Shape;159;p17"/>
          <p:cNvPicPr preferRelativeResize="0"/>
          <p:nvPr/>
        </p:nvPicPr>
        <p:blipFill rotWithShape="1">
          <a:blip r:embed="rId4">
            <a:alphaModFix/>
          </a:blip>
          <a:srcRect t="7792" b="11957"/>
          <a:stretch/>
        </p:blipFill>
        <p:spPr>
          <a:xfrm>
            <a:off x="2214400" y="2637175"/>
            <a:ext cx="4670900" cy="40483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886150" y="2067000"/>
            <a:ext cx="7772400" cy="1362000"/>
          </a:xfrm>
          <a:prstGeom prst="rect">
            <a:avLst/>
          </a:prstGeom>
          <a:noFill/>
          <a:ln>
            <a:noFill/>
          </a:ln>
        </p:spPr>
        <p:txBody>
          <a:bodyPr spcFirstLastPara="1" wrap="square" lIns="92075" tIns="46025" rIns="92075" bIns="46025" anchor="t" anchorCtr="0">
            <a:noAutofit/>
          </a:bodyPr>
          <a:lstStyle/>
          <a:p>
            <a:pPr marL="0" marR="0" lvl="0" indent="0" algn="ctr" rtl="0">
              <a:spcBef>
                <a:spcPts val="0"/>
              </a:spcBef>
              <a:spcAft>
                <a:spcPts val="0"/>
              </a:spcAft>
              <a:buNone/>
            </a:pPr>
            <a:r>
              <a:rPr lang="en-US" sz="7400" b="1" i="0" u="none" strike="noStrike" cap="none">
                <a:solidFill>
                  <a:schemeClr val="lt2"/>
                </a:solidFill>
                <a:latin typeface="Times New Roman"/>
                <a:ea typeface="Times New Roman"/>
                <a:cs typeface="Times New Roman"/>
                <a:sym typeface="Times New Roman"/>
              </a:rPr>
              <a:t>THANK YOU!</a:t>
            </a:r>
            <a:endParaRPr/>
          </a:p>
        </p:txBody>
      </p:sp>
      <p:pic>
        <p:nvPicPr>
          <p:cNvPr id="165" name="Google Shape;165;p18"/>
          <p:cNvPicPr preferRelativeResize="0"/>
          <p:nvPr/>
        </p:nvPicPr>
        <p:blipFill rotWithShape="1">
          <a:blip r:embed="rId3">
            <a:alphaModFix/>
          </a:blip>
          <a:srcRect/>
          <a:stretch/>
        </p:blipFill>
        <p:spPr>
          <a:xfrm>
            <a:off x="6096000" y="1371600"/>
            <a:ext cx="1248176" cy="533400"/>
          </a:xfrm>
          <a:prstGeom prst="rect">
            <a:avLst/>
          </a:prstGeom>
          <a:noFill/>
          <a:ln>
            <a:noFill/>
          </a:ln>
        </p:spPr>
      </p:pic>
      <p:sp>
        <p:nvSpPr>
          <p:cNvPr id="166" name="Google Shape;166;p18"/>
          <p:cNvSpPr txBox="1"/>
          <p:nvPr/>
        </p:nvSpPr>
        <p:spPr>
          <a:xfrm>
            <a:off x="1961950" y="5426300"/>
            <a:ext cx="5620800" cy="102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18"/>
          <p:cNvSpPr txBox="1"/>
          <p:nvPr/>
        </p:nvSpPr>
        <p:spPr>
          <a:xfrm>
            <a:off x="1395450" y="3952800"/>
            <a:ext cx="6353100" cy="30000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34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Chair, Imani Coles</a:t>
            </a:r>
            <a:endParaRPr kumimoji="0"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34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Co- Chair, Marian Lauria-Gibson, Ed.D.</a:t>
            </a:r>
            <a:endParaRPr kumimoji="0"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340"/>
              </a:spcBef>
              <a:spcAft>
                <a:spcPts val="0"/>
              </a:spcAft>
              <a:buClr>
                <a:srgbClr val="000000"/>
              </a:buClr>
              <a:buSzTx/>
              <a:buFont typeface="Arial"/>
              <a:buNone/>
              <a:tabLst/>
              <a:defRPr/>
            </a:pPr>
            <a:endParaRPr kumimoji="0"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34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Protocol &amp; Traditions Committee</a:t>
            </a:r>
            <a:endParaRPr kumimoji="0"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34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dsttaprotocol@gmail.com</a:t>
            </a:r>
            <a:endParaRPr kumimoji="0" sz="1300" b="1" i="0" u="none" strike="noStrike" kern="0" cap="none" spc="0" normalizeH="0" baseline="0" noProof="0">
              <a:ln>
                <a:noFill/>
              </a:ln>
              <a:solidFill>
                <a:srgbClr val="555555"/>
              </a:solidFill>
              <a:effectLst/>
              <a:highlight>
                <a:srgbClr val="FFFFFF"/>
              </a:highlight>
              <a:uLnTx/>
              <a:uFillTx/>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5816E-0E3D-2D4F-A918-E1D63EFDF2AC}"/>
              </a:ext>
            </a:extLst>
          </p:cNvPr>
          <p:cNvSpPr>
            <a:spLocks noGrp="1"/>
          </p:cNvSpPr>
          <p:nvPr>
            <p:ph type="title"/>
          </p:nvPr>
        </p:nvSpPr>
        <p:spPr>
          <a:xfrm>
            <a:off x="446784" y="9636"/>
            <a:ext cx="8229600" cy="1143000"/>
          </a:xfrm>
        </p:spPr>
        <p:txBody>
          <a:bodyPr/>
          <a:lstStyle/>
          <a:p>
            <a:r>
              <a:rPr lang="en-US" dirty="0"/>
              <a:t>Audit</a:t>
            </a:r>
          </a:p>
        </p:txBody>
      </p:sp>
      <p:sp>
        <p:nvSpPr>
          <p:cNvPr id="3" name="Content Placeholder 2">
            <a:extLst>
              <a:ext uri="{FF2B5EF4-FFF2-40B4-BE49-F238E27FC236}">
                <a16:creationId xmlns:a16="http://schemas.microsoft.com/office/drawing/2014/main" id="{FDDB18A8-45C0-7B46-9433-B5BAA31557FE}"/>
              </a:ext>
            </a:extLst>
          </p:cNvPr>
          <p:cNvSpPr>
            <a:spLocks noGrp="1"/>
          </p:cNvSpPr>
          <p:nvPr>
            <p:ph idx="1"/>
          </p:nvPr>
        </p:nvSpPr>
        <p:spPr>
          <a:xfrm>
            <a:off x="446784" y="908720"/>
            <a:ext cx="8229600" cy="676672"/>
          </a:xfrm>
        </p:spPr>
        <p:txBody>
          <a:bodyPr/>
          <a:lstStyle/>
          <a:p>
            <a:r>
              <a:rPr lang="en-US" dirty="0"/>
              <a:t>October 1 – December 31, 2019</a:t>
            </a:r>
          </a:p>
        </p:txBody>
      </p:sp>
      <p:sp>
        <p:nvSpPr>
          <p:cNvPr id="4" name="TextBox 3">
            <a:extLst>
              <a:ext uri="{FF2B5EF4-FFF2-40B4-BE49-F238E27FC236}">
                <a16:creationId xmlns:a16="http://schemas.microsoft.com/office/drawing/2014/main" id="{1B9A9185-96CF-F34E-833D-1D11F1FFB2D5}"/>
              </a:ext>
            </a:extLst>
          </p:cNvPr>
          <p:cNvSpPr txBox="1"/>
          <p:nvPr/>
        </p:nvSpPr>
        <p:spPr>
          <a:xfrm>
            <a:off x="323528" y="1916832"/>
            <a:ext cx="8229600" cy="2585323"/>
          </a:xfrm>
          <a:prstGeom prst="rect">
            <a:avLst/>
          </a:prstGeom>
          <a:noFill/>
        </p:spPr>
        <p:txBody>
          <a:bodyPr wrap="square" rtlCol="0">
            <a:spAutoFit/>
          </a:bodyPr>
          <a:lstStyle/>
          <a:p>
            <a:pPr lvl="0"/>
            <a:r>
              <a:rPr lang="en-US" b="1" dirty="0"/>
              <a:t>BANK BALANCES</a:t>
            </a:r>
            <a:r>
              <a:rPr lang="en-US" dirty="0"/>
              <a:t> – The bank balances represent the amount of cash available in the chapter’s various bank accounts.  Records reviewed included chapter financial reports; all bank account statements, cleared check images, validated bank deposit slips, and receipt logs.</a:t>
            </a:r>
          </a:p>
          <a:p>
            <a:r>
              <a:rPr lang="en-US" dirty="0"/>
              <a:t> </a:t>
            </a:r>
          </a:p>
          <a:p>
            <a:pPr lvl="0"/>
            <a:r>
              <a:rPr lang="en-US" b="1" dirty="0"/>
              <a:t>FINDINGS: </a:t>
            </a:r>
            <a:r>
              <a:rPr lang="en-US" dirty="0"/>
              <a:t>The audit verified that all the bank balances are accurate; that all accounts and their balances are disclosed and reconciled monthly.</a:t>
            </a:r>
          </a:p>
          <a:p>
            <a:r>
              <a:rPr lang="en-US" dirty="0"/>
              <a:t> </a:t>
            </a:r>
          </a:p>
          <a:p>
            <a:pPr lvl="0"/>
            <a:r>
              <a:rPr lang="en-US" b="1" dirty="0"/>
              <a:t>RECOMMENDATIONS:</a:t>
            </a:r>
            <a:r>
              <a:rPr lang="en-US" dirty="0"/>
              <a:t> NONE</a:t>
            </a:r>
          </a:p>
        </p:txBody>
      </p:sp>
    </p:spTree>
    <p:extLst>
      <p:ext uri="{BB962C8B-B14F-4D97-AF65-F5344CB8AC3E}">
        <p14:creationId xmlns:p14="http://schemas.microsoft.com/office/powerpoint/2010/main" val="3877021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362507-7E83-3E4D-8ED1-5EDB4D24EA07}"/>
              </a:ext>
            </a:extLst>
          </p:cNvPr>
          <p:cNvSpPr txBox="1"/>
          <p:nvPr/>
        </p:nvSpPr>
        <p:spPr>
          <a:xfrm>
            <a:off x="107504" y="332656"/>
            <a:ext cx="8784976" cy="4247317"/>
          </a:xfrm>
          <a:prstGeom prst="rect">
            <a:avLst/>
          </a:prstGeom>
          <a:noFill/>
        </p:spPr>
        <p:txBody>
          <a:bodyPr wrap="square" rtlCol="0">
            <a:spAutoFit/>
          </a:bodyPr>
          <a:lstStyle/>
          <a:p>
            <a:pPr lvl="0"/>
            <a:r>
              <a:rPr lang="en-US" b="1" dirty="0"/>
              <a:t>RECEIPTS VERIFICATION – </a:t>
            </a:r>
            <a:r>
              <a:rPr lang="en-US" dirty="0"/>
              <a:t>The requirement is to review 50% of all deposits each quarter. The receipts represent the total funds collected for the reporting period including funds collected from dues, conferences, fundraising, etc.  The objectives in this portion of the audit are to ensure that all funds collected are deposited within two (2) business days and that they are accurately recorded.  There were 28 receipts written during this reporting period.  The committee randomly sampled 14 of those receipts.</a:t>
            </a:r>
          </a:p>
          <a:p>
            <a:r>
              <a:rPr lang="en-US" dirty="0"/>
              <a:t> </a:t>
            </a:r>
          </a:p>
          <a:p>
            <a:pPr lvl="0"/>
            <a:r>
              <a:rPr lang="en-US" b="1" dirty="0"/>
              <a:t>FINDINGS:</a:t>
            </a:r>
            <a:r>
              <a:rPr lang="en-US" dirty="0"/>
              <a:t>  It was confirmed that all receipt amounts were accurately recorded and</a:t>
            </a:r>
          </a:p>
          <a:p>
            <a:r>
              <a:rPr lang="en-US" dirty="0"/>
              <a:t>matched the bank statement deposits.  All deposits were made in accordance with the sorority requirements of two (2) business days.  </a:t>
            </a:r>
            <a:r>
              <a:rPr lang="en-US" i="1" dirty="0"/>
              <a:t>However, in non-dues deposits, we had to cross reference the treasurer’s files with those of the financial secretary in order to trace the source and supporting documentation</a:t>
            </a:r>
            <a:r>
              <a:rPr lang="en-US" dirty="0"/>
              <a:t>.  </a:t>
            </a:r>
          </a:p>
          <a:p>
            <a:r>
              <a:rPr lang="en-US" dirty="0"/>
              <a:t> </a:t>
            </a:r>
          </a:p>
          <a:p>
            <a:pPr lvl="0"/>
            <a:r>
              <a:rPr lang="en-US" b="1" dirty="0"/>
              <a:t>RECOMMENDATIONS:</a:t>
            </a:r>
            <a:r>
              <a:rPr lang="en-US" dirty="0"/>
              <a:t>  NONE</a:t>
            </a:r>
          </a:p>
        </p:txBody>
      </p:sp>
    </p:spTree>
    <p:extLst>
      <p:ext uri="{BB962C8B-B14F-4D97-AF65-F5344CB8AC3E}">
        <p14:creationId xmlns:p14="http://schemas.microsoft.com/office/powerpoint/2010/main" val="247126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2936"/>
            <a:ext cx="8229600" cy="4525963"/>
          </a:xfrm>
        </p:spPr>
        <p:txBody>
          <a:bodyPr/>
          <a:lstStyle/>
          <a:p>
            <a:pPr marL="0" indent="0" algn="ctr">
              <a:buNone/>
            </a:pPr>
            <a:r>
              <a:rPr lang="en-US" altLang="en-US" dirty="0">
                <a:solidFill>
                  <a:prstClr val="black"/>
                </a:solidFill>
                <a:latin typeface="Times New Roman" charset="0"/>
                <a:ea typeface="Times New Roman" charset="0"/>
                <a:cs typeface="Times New Roman" charset="0"/>
              </a:rPr>
              <a:t>Please use this time to state any discrepancies with the minutes for the </a:t>
            </a:r>
            <a:r>
              <a:rPr lang="en-US" altLang="en-US" b="1" dirty="0">
                <a:solidFill>
                  <a:prstClr val="black"/>
                </a:solidFill>
                <a:latin typeface="Times New Roman" charset="0"/>
                <a:ea typeface="Times New Roman" charset="0"/>
                <a:cs typeface="Times New Roman" charset="0"/>
              </a:rPr>
              <a:t>January 2020 </a:t>
            </a:r>
            <a:r>
              <a:rPr lang="en-US" altLang="en-US" dirty="0">
                <a:solidFill>
                  <a:prstClr val="black"/>
                </a:solidFill>
                <a:latin typeface="Times New Roman" charset="0"/>
                <a:ea typeface="Times New Roman" charset="0"/>
                <a:cs typeface="Times New Roman" charset="0"/>
              </a:rPr>
              <a:t>meeting</a:t>
            </a:r>
            <a:r>
              <a:rPr lang="en-US" altLang="en-US" sz="1400" dirty="0">
                <a:solidFill>
                  <a:prstClr val="black"/>
                </a:solidFill>
                <a:latin typeface="Impact" charset="0"/>
                <a:ea typeface=""/>
                <a:cs typeface=""/>
              </a:rPr>
              <a:t>.</a:t>
            </a:r>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943" y="3945"/>
            <a:ext cx="2935724" cy="2935724"/>
          </a:xfrm>
          <a:prstGeom prst="rect">
            <a:avLst/>
          </a:prstGeom>
        </p:spPr>
      </p:pic>
    </p:spTree>
    <p:extLst>
      <p:ext uri="{BB962C8B-B14F-4D97-AF65-F5344CB8AC3E}">
        <p14:creationId xmlns:p14="http://schemas.microsoft.com/office/powerpoint/2010/main" val="3626827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FA1A21-8256-1441-A6E4-D9A250F72CDA}"/>
              </a:ext>
            </a:extLst>
          </p:cNvPr>
          <p:cNvSpPr txBox="1"/>
          <p:nvPr/>
        </p:nvSpPr>
        <p:spPr>
          <a:xfrm>
            <a:off x="323528" y="260648"/>
            <a:ext cx="8568952" cy="4801314"/>
          </a:xfrm>
          <a:prstGeom prst="rect">
            <a:avLst/>
          </a:prstGeom>
          <a:noFill/>
        </p:spPr>
        <p:txBody>
          <a:bodyPr wrap="square" rtlCol="0">
            <a:spAutoFit/>
          </a:bodyPr>
          <a:lstStyle/>
          <a:p>
            <a:pPr lvl="0"/>
            <a:r>
              <a:rPr lang="en-US" b="1" dirty="0"/>
              <a:t>DISBURSEMENTS/EXPENDATURES VERIFICATION</a:t>
            </a:r>
            <a:r>
              <a:rPr lang="en-US" dirty="0"/>
              <a:t> – The disbursements (expenditures) represent the check and non-check (wire transfers, cashier’s checks) transactions which occurred during the audit period.  The requirement is to review 25% of all disbursements each quarter.  The objectives of this review are to ensure all disbursements are recorded timely, properly supported/approved, and accurately recorded.  Validation included a review of bank statements, chapter financial reports, checkbook stubs, cancelled check images, chapter minutes, disbursement vouchers and supporting documentations.  There were 103 disbursements during this period.  The committee reviewed 25% or 28 of the disbursements, including 10% of the non-check disbursements.</a:t>
            </a:r>
          </a:p>
          <a:p>
            <a:r>
              <a:rPr lang="en-US" b="1" dirty="0"/>
              <a:t> </a:t>
            </a:r>
            <a:endParaRPr lang="en-US" dirty="0"/>
          </a:p>
          <a:p>
            <a:pPr lvl="0"/>
            <a:r>
              <a:rPr lang="en-US" b="1" dirty="0"/>
              <a:t>FINDINGS:</a:t>
            </a:r>
            <a:r>
              <a:rPr lang="en-US" dirty="0"/>
              <a:t>  All of the disbursements included valid supportive documentation including vouchers with invoices.  Disbursements were recorded in a timely manner.  The separation of duties was observed.  Documentation exists to support 10% of the non-check disbursements in the sample selected.  </a:t>
            </a:r>
          </a:p>
          <a:p>
            <a:r>
              <a:rPr lang="en-US" b="1" dirty="0"/>
              <a:t> </a:t>
            </a:r>
            <a:endParaRPr lang="en-US" dirty="0"/>
          </a:p>
          <a:p>
            <a:pPr lvl="0"/>
            <a:r>
              <a:rPr lang="en-US" b="1" dirty="0"/>
              <a:t>RECOMMENDATIONS:</a:t>
            </a:r>
            <a:r>
              <a:rPr lang="en-US" dirty="0"/>
              <a:t>  NONE</a:t>
            </a:r>
          </a:p>
        </p:txBody>
      </p:sp>
    </p:spTree>
    <p:extLst>
      <p:ext uri="{BB962C8B-B14F-4D97-AF65-F5344CB8AC3E}">
        <p14:creationId xmlns:p14="http://schemas.microsoft.com/office/powerpoint/2010/main" val="8619651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A37E36-B9C4-E543-A6EA-43914AA1D503}"/>
              </a:ext>
            </a:extLst>
          </p:cNvPr>
          <p:cNvSpPr txBox="1"/>
          <p:nvPr/>
        </p:nvSpPr>
        <p:spPr>
          <a:xfrm>
            <a:off x="395536" y="1268760"/>
            <a:ext cx="8424936" cy="1754326"/>
          </a:xfrm>
          <a:prstGeom prst="rect">
            <a:avLst/>
          </a:prstGeom>
          <a:noFill/>
        </p:spPr>
        <p:txBody>
          <a:bodyPr wrap="square" rtlCol="0">
            <a:spAutoFit/>
          </a:bodyPr>
          <a:lstStyle/>
          <a:p>
            <a:pPr lvl="0"/>
            <a:r>
              <a:rPr lang="en-US" b="1" dirty="0"/>
              <a:t>BUDGET</a:t>
            </a:r>
            <a:endParaRPr lang="en-US" dirty="0"/>
          </a:p>
          <a:p>
            <a:pPr lvl="0"/>
            <a:r>
              <a:rPr lang="en-US" b="1" dirty="0"/>
              <a:t>FINDINGS:  </a:t>
            </a:r>
            <a:endParaRPr lang="en-US" dirty="0"/>
          </a:p>
          <a:p>
            <a:r>
              <a:rPr lang="en-US" dirty="0"/>
              <a:t>The chapter does have an approved budget.  The budget is adhered to during the year.  Revisions are properly approved and documented.  </a:t>
            </a:r>
          </a:p>
          <a:p>
            <a:r>
              <a:rPr lang="en-US" dirty="0"/>
              <a:t> </a:t>
            </a:r>
          </a:p>
          <a:p>
            <a:pPr lvl="0"/>
            <a:r>
              <a:rPr lang="en-US" b="1" dirty="0"/>
              <a:t>RECOMMENDATIONS: </a:t>
            </a:r>
            <a:r>
              <a:rPr lang="en-US" dirty="0"/>
              <a:t>NONE  </a:t>
            </a:r>
          </a:p>
        </p:txBody>
      </p:sp>
    </p:spTree>
    <p:extLst>
      <p:ext uri="{BB962C8B-B14F-4D97-AF65-F5344CB8AC3E}">
        <p14:creationId xmlns:p14="http://schemas.microsoft.com/office/powerpoint/2010/main" val="3666103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5DA0C7-B357-6C47-A051-97269635A162}"/>
              </a:ext>
            </a:extLst>
          </p:cNvPr>
          <p:cNvSpPr txBox="1"/>
          <p:nvPr/>
        </p:nvSpPr>
        <p:spPr>
          <a:xfrm>
            <a:off x="467544" y="404664"/>
            <a:ext cx="8280920" cy="4247317"/>
          </a:xfrm>
          <a:prstGeom prst="rect">
            <a:avLst/>
          </a:prstGeom>
          <a:noFill/>
        </p:spPr>
        <p:txBody>
          <a:bodyPr wrap="square" rtlCol="0">
            <a:spAutoFit/>
          </a:bodyPr>
          <a:lstStyle/>
          <a:p>
            <a:pPr lvl="0"/>
            <a:r>
              <a:rPr lang="en-US" b="1" dirty="0"/>
              <a:t>DUES VERIFICATION </a:t>
            </a:r>
            <a:r>
              <a:rPr lang="en-US" dirty="0"/>
              <a:t>– The objective of the dues verification is to validate that 100% of all members’ dues are submitted to National Headquarters within thirty (30) days of receipt, credited to the correct </a:t>
            </a:r>
            <a:r>
              <a:rPr lang="en-US" dirty="0" err="1"/>
              <a:t>soror</a:t>
            </a:r>
            <a:r>
              <a:rPr lang="en-US" dirty="0"/>
              <a:t>, and were recorded for the correct fiscal period.   Validation included a review of: receipts log of dues collected during this audit period; copies of transmittals submitted to National Headquarters during this audit period; and evidence that transmittals were closed.  The committee reviewed 100% of all dues collected during the audit period.  Dues for 22 </a:t>
            </a:r>
            <a:r>
              <a:rPr lang="en-US" dirty="0" err="1"/>
              <a:t>sorors</a:t>
            </a:r>
            <a:r>
              <a:rPr lang="en-US" dirty="0"/>
              <a:t> were examined, including two who transferred from other alumnae chapters.</a:t>
            </a:r>
          </a:p>
          <a:p>
            <a:r>
              <a:rPr lang="en-US" b="1" dirty="0"/>
              <a:t> </a:t>
            </a:r>
            <a:endParaRPr lang="en-US" dirty="0"/>
          </a:p>
          <a:p>
            <a:pPr lvl="0"/>
            <a:r>
              <a:rPr lang="en-US" b="1" dirty="0"/>
              <a:t>FINDINGS:  </a:t>
            </a:r>
            <a:r>
              <a:rPr lang="en-US" dirty="0"/>
              <a:t>All collected dues were sent to National Headquarters within the required </a:t>
            </a:r>
          </a:p>
          <a:p>
            <a:r>
              <a:rPr lang="en-US" dirty="0"/>
              <a:t>30-day time period. </a:t>
            </a:r>
          </a:p>
          <a:p>
            <a:r>
              <a:rPr lang="en-US" dirty="0"/>
              <a:t> </a:t>
            </a:r>
          </a:p>
          <a:p>
            <a:pPr lvl="0"/>
            <a:r>
              <a:rPr lang="en-US" b="1" dirty="0"/>
              <a:t>RECOMMENDATIONS:  </a:t>
            </a:r>
            <a:r>
              <a:rPr lang="en-US" dirty="0"/>
              <a:t>NONE</a:t>
            </a:r>
          </a:p>
        </p:txBody>
      </p:sp>
    </p:spTree>
    <p:extLst>
      <p:ext uri="{BB962C8B-B14F-4D97-AF65-F5344CB8AC3E}">
        <p14:creationId xmlns:p14="http://schemas.microsoft.com/office/powerpoint/2010/main" val="2555629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660D2A-638C-7B49-BEC9-5D7716EACE99}"/>
              </a:ext>
            </a:extLst>
          </p:cNvPr>
          <p:cNvSpPr txBox="1"/>
          <p:nvPr/>
        </p:nvSpPr>
        <p:spPr>
          <a:xfrm>
            <a:off x="611560" y="404664"/>
            <a:ext cx="7920880" cy="1477328"/>
          </a:xfrm>
          <a:prstGeom prst="rect">
            <a:avLst/>
          </a:prstGeom>
          <a:noFill/>
        </p:spPr>
        <p:txBody>
          <a:bodyPr wrap="square" rtlCol="0">
            <a:spAutoFit/>
          </a:bodyPr>
          <a:lstStyle/>
          <a:p>
            <a:r>
              <a:rPr lang="en-US" b="1" dirty="0"/>
              <a:t>OVERALL AUDIT FINDINGS</a:t>
            </a:r>
            <a:endParaRPr lang="en-US" dirty="0"/>
          </a:p>
          <a:p>
            <a:r>
              <a:rPr lang="en-US" b="1" dirty="0"/>
              <a:t>After review by the Chapter Internal Audit Committee, it has been determined that the chapter does have satisfactory financial internal controls and the review supports the existence and utilization of these controls.</a:t>
            </a:r>
            <a:endParaRPr lang="en-US" dirty="0"/>
          </a:p>
        </p:txBody>
      </p:sp>
      <p:sp>
        <p:nvSpPr>
          <p:cNvPr id="3" name="TextBox 2">
            <a:extLst>
              <a:ext uri="{FF2B5EF4-FFF2-40B4-BE49-F238E27FC236}">
                <a16:creationId xmlns:a16="http://schemas.microsoft.com/office/drawing/2014/main" id="{9CC01D74-E220-4044-839F-904501527971}"/>
              </a:ext>
            </a:extLst>
          </p:cNvPr>
          <p:cNvSpPr txBox="1"/>
          <p:nvPr/>
        </p:nvSpPr>
        <p:spPr>
          <a:xfrm>
            <a:off x="683568" y="2708920"/>
            <a:ext cx="7992888" cy="1477328"/>
          </a:xfrm>
          <a:prstGeom prst="rect">
            <a:avLst/>
          </a:prstGeom>
          <a:noFill/>
        </p:spPr>
        <p:txBody>
          <a:bodyPr wrap="square" rtlCol="0">
            <a:spAutoFit/>
          </a:bodyPr>
          <a:lstStyle/>
          <a:p>
            <a:r>
              <a:rPr lang="en-US" b="1" dirty="0"/>
              <a:t>PROPOSED NEXT QUARTER AUDIT SCHEDULE</a:t>
            </a:r>
            <a:endParaRPr lang="en-US" dirty="0"/>
          </a:p>
          <a:p>
            <a:pPr lvl="0"/>
            <a:r>
              <a:rPr lang="en-US" dirty="0"/>
              <a:t>Receive financial documents no later that the first chapter meeting after the quarter ends</a:t>
            </a:r>
          </a:p>
          <a:p>
            <a:pPr lvl="0"/>
            <a:r>
              <a:rPr lang="en-US" dirty="0"/>
              <a:t>Audit performed shortly thereafter </a:t>
            </a:r>
            <a:r>
              <a:rPr lang="en-US" b="1" dirty="0"/>
              <a:t>during April 2020</a:t>
            </a:r>
            <a:endParaRPr lang="en-US" dirty="0"/>
          </a:p>
          <a:p>
            <a:pPr lvl="0"/>
            <a:r>
              <a:rPr lang="en-US"/>
              <a:t>Report back to chapter at the May chapter meeting  </a:t>
            </a:r>
          </a:p>
        </p:txBody>
      </p:sp>
    </p:spTree>
    <p:extLst>
      <p:ext uri="{BB962C8B-B14F-4D97-AF65-F5344CB8AC3E}">
        <p14:creationId xmlns:p14="http://schemas.microsoft.com/office/powerpoint/2010/main" val="40798159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4624"/>
            <a:ext cx="4966446" cy="762856"/>
          </a:xfrm>
        </p:spPr>
        <p:txBody>
          <a:bodyPr anchor="t"/>
          <a:lstStyle/>
          <a:p>
            <a:r>
              <a:rPr lang="en-US" sz="4000" dirty="0"/>
              <a:t> 3</a:t>
            </a:r>
            <a:r>
              <a:rPr lang="en-US" sz="4000" baseline="30000" dirty="0"/>
              <a:t>rd</a:t>
            </a:r>
            <a:r>
              <a:rPr lang="en-US" sz="4000" dirty="0"/>
              <a:t> VP Report</a:t>
            </a:r>
          </a:p>
        </p:txBody>
      </p:sp>
      <p:sp>
        <p:nvSpPr>
          <p:cNvPr id="3" name="Text Placeholder 2"/>
          <p:cNvSpPr>
            <a:spLocks noGrp="1"/>
          </p:cNvSpPr>
          <p:nvPr>
            <p:ph type="body" idx="1"/>
          </p:nvPr>
        </p:nvSpPr>
        <p:spPr>
          <a:xfrm>
            <a:off x="683568" y="692696"/>
            <a:ext cx="8352928" cy="5634347"/>
          </a:xfrm>
        </p:spPr>
        <p:txBody>
          <a:bodyPr>
            <a:noAutofit/>
          </a:bodyPr>
          <a:lstStyle/>
          <a:p>
            <a:r>
              <a:rPr lang="en-US" sz="1800" b="1" dirty="0"/>
              <a:t> </a:t>
            </a:r>
            <a:r>
              <a:rPr lang="en-US" sz="1600" b="1" dirty="0"/>
              <a:t> Queen Of Hearts: Sorors Paulette Walker &amp; Joyce Patterson, Chairs</a:t>
            </a:r>
          </a:p>
          <a:p>
            <a:pPr marL="285750" indent="-285750">
              <a:buFont typeface="Arial" panose="020B0604020202020204" pitchFamily="34" charset="0"/>
              <a:buChar char="•"/>
            </a:pPr>
            <a:r>
              <a:rPr lang="en-US" sz="1600" dirty="0"/>
              <a:t>March 28, 2020 </a:t>
            </a:r>
          </a:p>
          <a:p>
            <a:pPr marL="285750" indent="-285750">
              <a:buFont typeface="Arial" panose="020B0604020202020204" pitchFamily="34" charset="0"/>
              <a:buChar char="•"/>
            </a:pPr>
            <a:r>
              <a:rPr lang="en" sz="1600" dirty="0">
                <a:solidFill>
                  <a:srgbClr val="000000"/>
                </a:solidFill>
              </a:rPr>
              <a:t>Centro Asturiano de Tampa </a:t>
            </a:r>
            <a:r>
              <a:rPr lang="en-US" sz="1600" dirty="0"/>
              <a:t>6:00 pm-11:00 pm</a:t>
            </a:r>
          </a:p>
          <a:p>
            <a:pPr marL="285750" indent="-285750">
              <a:buFont typeface="Arial" panose="020B0604020202020204" pitchFamily="34" charset="0"/>
              <a:buChar char="•"/>
            </a:pPr>
            <a:r>
              <a:rPr lang="en-US" sz="1600" dirty="0"/>
              <a:t>Event is </a:t>
            </a:r>
            <a:r>
              <a:rPr lang="en-US" sz="1600" b="1" dirty="0">
                <a:solidFill>
                  <a:srgbClr val="FF0000"/>
                </a:solidFill>
              </a:rPr>
              <a:t>SOLD OUT</a:t>
            </a:r>
          </a:p>
          <a:p>
            <a:pPr marL="285750" lvl="0" indent="-285750">
              <a:lnSpc>
                <a:spcPct val="107916"/>
              </a:lnSpc>
              <a:spcBef>
                <a:spcPts val="0"/>
              </a:spcBef>
              <a:spcAft>
                <a:spcPts val="0"/>
              </a:spcAft>
              <a:buClr>
                <a:schemeClr val="dk1"/>
              </a:buClr>
              <a:buSzPct val="65000"/>
              <a:buFont typeface="Arial" panose="020B0604020202020204" pitchFamily="34" charset="0"/>
              <a:buChar char="•"/>
            </a:pPr>
            <a:r>
              <a:rPr lang="en-US" sz="1600" dirty="0">
                <a:solidFill>
                  <a:srgbClr val="000000"/>
                </a:solidFill>
              </a:rPr>
              <a:t>Donation opportunities</a:t>
            </a:r>
          </a:p>
          <a:p>
            <a:pPr marL="285750" lvl="0" indent="-285750">
              <a:lnSpc>
                <a:spcPct val="107916"/>
              </a:lnSpc>
              <a:spcBef>
                <a:spcPts val="0"/>
              </a:spcBef>
              <a:spcAft>
                <a:spcPts val="0"/>
              </a:spcAft>
              <a:buClr>
                <a:schemeClr val="dk1"/>
              </a:buClr>
              <a:buSzPct val="65000"/>
              <a:buFont typeface="Arial" panose="020B0604020202020204" pitchFamily="34" charset="0"/>
              <a:buChar char="•"/>
            </a:pPr>
            <a:r>
              <a:rPr lang="en-US" sz="1600" dirty="0">
                <a:solidFill>
                  <a:srgbClr val="000000"/>
                </a:solidFill>
              </a:rPr>
              <a:t>Table selection details</a:t>
            </a:r>
          </a:p>
          <a:p>
            <a:endParaRPr lang="en-US" sz="1600" b="1" dirty="0"/>
          </a:p>
          <a:p>
            <a:r>
              <a:rPr lang="en-US" sz="1600" b="1" dirty="0"/>
              <a:t> NPHC: Soror Jasmine White Bynum</a:t>
            </a:r>
          </a:p>
          <a:p>
            <a:pPr marL="285750" indent="-285750">
              <a:buFont typeface="Arial" panose="020B0604020202020204" pitchFamily="34" charset="0"/>
              <a:buChar char="•"/>
            </a:pPr>
            <a:r>
              <a:rPr lang="en-US" sz="1600" dirty="0"/>
              <a:t>Greek Workout: Saturday, February 22 </a:t>
            </a:r>
          </a:p>
          <a:p>
            <a:r>
              <a:rPr lang="en-US" sz="1600" dirty="0"/>
              <a:t>     9:00 a.m. @ Roy Haynes Park -1902 S. Village Ave.</a:t>
            </a:r>
          </a:p>
          <a:p>
            <a:endParaRPr lang="en-US" sz="1600" dirty="0"/>
          </a:p>
          <a:p>
            <a:pPr lvl="0">
              <a:lnSpc>
                <a:spcPct val="107916"/>
              </a:lnSpc>
              <a:spcBef>
                <a:spcPts val="0"/>
              </a:spcBef>
              <a:spcAft>
                <a:spcPts val="0"/>
              </a:spcAft>
              <a:buClr>
                <a:schemeClr val="dk1"/>
              </a:buClr>
              <a:buSzPts val="1100"/>
            </a:pPr>
            <a:r>
              <a:rPr lang="en-US" sz="1600" b="1" dirty="0"/>
              <a:t> </a:t>
            </a:r>
            <a:endParaRPr lang="en-US" sz="1400" dirty="0"/>
          </a:p>
          <a:p>
            <a:pPr lvl="0">
              <a:lnSpc>
                <a:spcPct val="107916"/>
              </a:lnSpc>
              <a:spcBef>
                <a:spcPts val="0"/>
              </a:spcBef>
              <a:spcAft>
                <a:spcPts val="0"/>
              </a:spcAft>
              <a:buClr>
                <a:schemeClr val="dk1"/>
              </a:buClr>
              <a:buSzPts val="1100"/>
            </a:pPr>
            <a:r>
              <a:rPr lang="en-US" sz="1800" b="1" dirty="0"/>
              <a:t> </a:t>
            </a:r>
            <a:r>
              <a:rPr lang="en-US" sz="1800" b="1" u="sng" dirty="0"/>
              <a:t>Coming Soon</a:t>
            </a:r>
          </a:p>
          <a:p>
            <a:pPr marL="285750" lvl="0" indent="-285750">
              <a:lnSpc>
                <a:spcPct val="107916"/>
              </a:lnSpc>
              <a:spcBef>
                <a:spcPts val="0"/>
              </a:spcBef>
              <a:spcAft>
                <a:spcPts val="0"/>
              </a:spcAft>
              <a:buClr>
                <a:schemeClr val="dk1"/>
              </a:buClr>
              <a:buSzPts val="1100"/>
              <a:buFont typeface="Arial" panose="020B0604020202020204" pitchFamily="34" charset="0"/>
              <a:buChar char="•"/>
            </a:pPr>
            <a:r>
              <a:rPr lang="en-US" sz="1800" dirty="0"/>
              <a:t>Club Delta</a:t>
            </a:r>
          </a:p>
          <a:p>
            <a:pPr marL="285750" lvl="0" indent="-285750">
              <a:lnSpc>
                <a:spcPct val="107916"/>
              </a:lnSpc>
              <a:spcBef>
                <a:spcPts val="0"/>
              </a:spcBef>
              <a:spcAft>
                <a:spcPts val="0"/>
              </a:spcAft>
              <a:buClr>
                <a:schemeClr val="dk1"/>
              </a:buClr>
              <a:buSzPts val="1100"/>
              <a:buFont typeface="Arial" panose="020B0604020202020204" pitchFamily="34" charset="0"/>
              <a:buChar char="•"/>
            </a:pPr>
            <a:r>
              <a:rPr lang="en-US" sz="1800" dirty="0"/>
              <a:t>2020 – 2021 Fundraising Planning meting</a:t>
            </a:r>
          </a:p>
          <a:p>
            <a:pPr lvl="0" algn="l"/>
            <a:endParaRPr lang="en-US" sz="1800" b="1" dirty="0"/>
          </a:p>
          <a:p>
            <a:pPr marL="285750" lvl="0" indent="-285750" algn="l">
              <a:buFont typeface="Arial" panose="020B0604020202020204" pitchFamily="34" charset="0"/>
              <a:buChar char="•"/>
            </a:pPr>
            <a:endParaRPr lang="en-US" sz="1800" dirty="0"/>
          </a:p>
        </p:txBody>
      </p:sp>
    </p:spTree>
    <p:extLst>
      <p:ext uri="{BB962C8B-B14F-4D97-AF65-F5344CB8AC3E}">
        <p14:creationId xmlns:p14="http://schemas.microsoft.com/office/powerpoint/2010/main" val="3765611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4624"/>
            <a:ext cx="4966446" cy="762856"/>
          </a:xfrm>
        </p:spPr>
        <p:txBody>
          <a:bodyPr anchor="t"/>
          <a:lstStyle/>
          <a:p>
            <a:r>
              <a:rPr lang="en-US" sz="4000" dirty="0"/>
              <a:t> 3</a:t>
            </a:r>
            <a:r>
              <a:rPr lang="en-US" sz="4000" baseline="30000" dirty="0"/>
              <a:t>rd</a:t>
            </a:r>
            <a:r>
              <a:rPr lang="en-US" sz="4000" dirty="0"/>
              <a:t> VP Report</a:t>
            </a:r>
          </a:p>
        </p:txBody>
      </p:sp>
      <p:sp>
        <p:nvSpPr>
          <p:cNvPr id="3" name="Text Placeholder 2"/>
          <p:cNvSpPr>
            <a:spLocks noGrp="1"/>
          </p:cNvSpPr>
          <p:nvPr>
            <p:ph type="body" idx="1"/>
          </p:nvPr>
        </p:nvSpPr>
        <p:spPr>
          <a:xfrm>
            <a:off x="683568" y="692696"/>
            <a:ext cx="8352928" cy="5634347"/>
          </a:xfrm>
        </p:spPr>
        <p:txBody>
          <a:bodyPr>
            <a:noAutofit/>
          </a:bodyPr>
          <a:lstStyle/>
          <a:p>
            <a:r>
              <a:rPr lang="en-US" sz="1800" b="1" dirty="0"/>
              <a:t>  </a:t>
            </a:r>
            <a:endParaRPr lang="en-US" sz="1800" dirty="0"/>
          </a:p>
          <a:p>
            <a:pPr lvl="0">
              <a:lnSpc>
                <a:spcPct val="107916"/>
              </a:lnSpc>
              <a:spcBef>
                <a:spcPts val="0"/>
              </a:spcBef>
              <a:spcAft>
                <a:spcPts val="0"/>
              </a:spcAft>
              <a:buClr>
                <a:schemeClr val="dk1"/>
              </a:buClr>
              <a:buSzPts val="1100"/>
            </a:pPr>
            <a:r>
              <a:rPr lang="en-US" sz="1800" b="1" u="sng" dirty="0">
                <a:solidFill>
                  <a:srgbClr val="FF0000"/>
                </a:solidFill>
              </a:rPr>
              <a:t>Fundraising Minute:</a:t>
            </a:r>
            <a:r>
              <a:rPr lang="en-US" sz="1800" b="1" dirty="0"/>
              <a:t>                                    </a:t>
            </a:r>
            <a:r>
              <a:rPr lang="en-US" sz="1800" b="1" u="sng" dirty="0">
                <a:solidFill>
                  <a:srgbClr val="FF0000"/>
                </a:solidFill>
              </a:rPr>
              <a:t>Logo Contest</a:t>
            </a:r>
          </a:p>
          <a:p>
            <a:pPr lvl="0">
              <a:lnSpc>
                <a:spcPct val="107916"/>
              </a:lnSpc>
              <a:spcBef>
                <a:spcPts val="0"/>
              </a:spcBef>
              <a:spcAft>
                <a:spcPts val="0"/>
              </a:spcAft>
              <a:buClr>
                <a:schemeClr val="dk1"/>
              </a:buClr>
              <a:buSzPts val="1100"/>
            </a:pPr>
            <a:r>
              <a:rPr lang="en-US" sz="1800" b="1" dirty="0"/>
              <a:t>Upcoming Events:                                         Updates</a:t>
            </a:r>
          </a:p>
          <a:p>
            <a:pPr marL="285750" lvl="0" indent="-285750">
              <a:lnSpc>
                <a:spcPct val="107916"/>
              </a:lnSpc>
              <a:spcBef>
                <a:spcPts val="0"/>
              </a:spcBef>
              <a:spcAft>
                <a:spcPts val="0"/>
              </a:spcAft>
              <a:buClr>
                <a:schemeClr val="dk1"/>
              </a:buClr>
              <a:buSzPts val="1100"/>
              <a:buFont typeface="Arial" panose="020B0604020202020204" pitchFamily="34" charset="0"/>
              <a:buChar char="•"/>
            </a:pPr>
            <a:r>
              <a:rPr lang="en-US" sz="1800" dirty="0"/>
              <a:t>We Vote t-shirts</a:t>
            </a:r>
          </a:p>
          <a:p>
            <a:pPr marL="285750" lvl="0" indent="-285750">
              <a:lnSpc>
                <a:spcPct val="107916"/>
              </a:lnSpc>
              <a:spcBef>
                <a:spcPts val="0"/>
              </a:spcBef>
              <a:spcAft>
                <a:spcPts val="0"/>
              </a:spcAft>
              <a:buClr>
                <a:schemeClr val="dk1"/>
              </a:buClr>
              <a:buSzPts val="1100"/>
              <a:buFont typeface="Arial" panose="020B0604020202020204" pitchFamily="34" charset="0"/>
              <a:buChar char="•"/>
            </a:pPr>
            <a:r>
              <a:rPr lang="en-US" sz="1800" dirty="0"/>
              <a:t>Chapter t-shirts</a:t>
            </a:r>
          </a:p>
          <a:p>
            <a:pPr lvl="0">
              <a:lnSpc>
                <a:spcPct val="107916"/>
              </a:lnSpc>
              <a:spcBef>
                <a:spcPts val="0"/>
              </a:spcBef>
              <a:spcAft>
                <a:spcPts val="0"/>
              </a:spcAft>
              <a:buClr>
                <a:schemeClr val="dk1"/>
              </a:buClr>
              <a:buSzPts val="1100"/>
            </a:pPr>
            <a:r>
              <a:rPr lang="en-US" sz="1800" b="1" dirty="0"/>
              <a:t>        </a:t>
            </a:r>
          </a:p>
          <a:p>
            <a:pPr lvl="0" algn="l"/>
            <a:endParaRPr lang="en-US" sz="1800" b="1" dirty="0"/>
          </a:p>
          <a:p>
            <a:pPr marL="285750" lvl="0" indent="-285750" algn="l">
              <a:buFont typeface="Arial" panose="020B0604020202020204" pitchFamily="34" charset="0"/>
              <a:buChar char="•"/>
            </a:pPr>
            <a:endParaRPr lang="en-US" sz="1800" dirty="0"/>
          </a:p>
        </p:txBody>
      </p:sp>
    </p:spTree>
    <p:extLst>
      <p:ext uri="{BB962C8B-B14F-4D97-AF65-F5344CB8AC3E}">
        <p14:creationId xmlns:p14="http://schemas.microsoft.com/office/powerpoint/2010/main" val="2969184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of the Order</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12856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Adjournment</a:t>
            </a:r>
            <a:endParaRPr lang="en-US" dirty="0">
              <a:solidFill>
                <a:schemeClr val="bg1"/>
              </a:solidFill>
            </a:endParaRPr>
          </a:p>
        </p:txBody>
      </p:sp>
    </p:spTree>
    <p:extLst>
      <p:ext uri="{BB962C8B-B14F-4D97-AF65-F5344CB8AC3E}">
        <p14:creationId xmlns:p14="http://schemas.microsoft.com/office/powerpoint/2010/main" val="23680023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solidFill>
              </a:rPr>
              <a:t>Ritualistic Closing</a:t>
            </a:r>
            <a:endParaRPr lang="en-US" dirty="0">
              <a:solidFill>
                <a:schemeClr val="bg1"/>
              </a:solidFill>
            </a:endParaRPr>
          </a:p>
        </p:txBody>
      </p:sp>
    </p:spTree>
    <p:extLst>
      <p:ext uri="{BB962C8B-B14F-4D97-AF65-F5344CB8AC3E}">
        <p14:creationId xmlns:p14="http://schemas.microsoft.com/office/powerpoint/2010/main" val="338167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Correspondence</a:t>
            </a:r>
          </a:p>
        </p:txBody>
      </p:sp>
      <p:pic>
        <p:nvPicPr>
          <p:cNvPr id="167938" name="Picture 2" descr="Image result for Breaking news 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9301" y="1417638"/>
            <a:ext cx="7225397" cy="35428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21460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New &amp; Visiting Sorors</a:t>
            </a:r>
            <a:br>
              <a:rPr lang="en-US" dirty="0"/>
            </a:br>
            <a:r>
              <a:rPr lang="en-US" dirty="0"/>
              <a:t>and Birthday Celebrations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1842" y="2132856"/>
            <a:ext cx="4700315" cy="2304256"/>
          </a:xfrm>
        </p:spPr>
      </p:pic>
    </p:spTree>
    <p:extLst>
      <p:ext uri="{BB962C8B-B14F-4D97-AF65-F5344CB8AC3E}">
        <p14:creationId xmlns:p14="http://schemas.microsoft.com/office/powerpoint/2010/main" val="138422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07504" y="122188"/>
            <a:ext cx="8928992" cy="714524"/>
          </a:xfrm>
          <a:solidFill>
            <a:srgbClr val="FF0000"/>
          </a:solidFill>
        </p:spPr>
        <p:txBody>
          <a:bodyPr/>
          <a:lstStyle/>
          <a:p>
            <a:r>
              <a:rPr lang="en-US" altLang="en-US" b="1" dirty="0">
                <a:solidFill>
                  <a:schemeClr val="bg1"/>
                </a:solidFill>
              </a:rPr>
              <a:t>2018 – 2020 Vision</a:t>
            </a:r>
          </a:p>
        </p:txBody>
      </p:sp>
      <p:sp>
        <p:nvSpPr>
          <p:cNvPr id="154627" name="Rectangle 3"/>
          <p:cNvSpPr>
            <a:spLocks noGrp="1" noChangeArrowheads="1"/>
          </p:cNvSpPr>
          <p:nvPr>
            <p:ph type="body" idx="1"/>
          </p:nvPr>
        </p:nvSpPr>
        <p:spPr>
          <a:xfrm>
            <a:off x="107504" y="1340768"/>
            <a:ext cx="8784975" cy="4176464"/>
          </a:xfrm>
          <a:solidFill>
            <a:srgbClr val="FF0000"/>
          </a:solidFill>
        </p:spPr>
        <p:txBody>
          <a:bodyPr/>
          <a:lstStyle/>
          <a:p>
            <a:pPr marL="0" indent="0" algn="ctr">
              <a:buNone/>
            </a:pPr>
            <a:r>
              <a:rPr lang="en-US" sz="3600" b="1" dirty="0">
                <a:solidFill>
                  <a:schemeClr val="bg1"/>
                </a:solidFill>
              </a:rPr>
              <a:t>Developing Leaders</a:t>
            </a:r>
          </a:p>
          <a:p>
            <a:pPr marL="0" indent="0" algn="ctr">
              <a:buNone/>
            </a:pPr>
            <a:endParaRPr lang="en-US" sz="3600" b="1" dirty="0">
              <a:solidFill>
                <a:schemeClr val="bg1"/>
              </a:solidFill>
            </a:endParaRPr>
          </a:p>
          <a:p>
            <a:pPr marL="0" indent="0" algn="ctr">
              <a:buNone/>
            </a:pPr>
            <a:r>
              <a:rPr lang="en-US" sz="3600" b="1" dirty="0">
                <a:solidFill>
                  <a:schemeClr val="bg1"/>
                </a:solidFill>
              </a:rPr>
              <a:t>Membership Engagement</a:t>
            </a:r>
          </a:p>
          <a:p>
            <a:pPr marL="0" indent="0" algn="ctr">
              <a:buNone/>
            </a:pPr>
            <a:endParaRPr lang="en-US" sz="3600" b="1" dirty="0">
              <a:solidFill>
                <a:schemeClr val="bg1"/>
              </a:solidFill>
            </a:endParaRPr>
          </a:p>
          <a:p>
            <a:pPr marL="0" indent="0" algn="ctr">
              <a:buNone/>
            </a:pPr>
            <a:r>
              <a:rPr lang="en-US" sz="3600" b="1" dirty="0">
                <a:solidFill>
                  <a:schemeClr val="bg1"/>
                </a:solidFill>
              </a:rPr>
              <a:t>Technology Enhancements</a:t>
            </a:r>
          </a:p>
        </p:txBody>
      </p:sp>
    </p:spTree>
    <p:extLst>
      <p:ext uri="{BB962C8B-B14F-4D97-AF65-F5344CB8AC3E}">
        <p14:creationId xmlns:p14="http://schemas.microsoft.com/office/powerpoint/2010/main" val="336619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en-US" sz="2400" b="1" dirty="0"/>
              <a:t>President’s Message</a:t>
            </a:r>
            <a:br>
              <a:rPr lang="en-US" sz="2400" b="1" dirty="0"/>
            </a:br>
            <a:r>
              <a:rPr lang="en-US" sz="2400" b="1" dirty="0"/>
              <a:t>“</a:t>
            </a:r>
            <a:r>
              <a:rPr lang="en-US" sz="2400" b="1" i="1" dirty="0"/>
              <a:t>Leading with Sisterly Love”</a:t>
            </a:r>
          </a:p>
        </p:txBody>
      </p:sp>
      <p:sp>
        <p:nvSpPr>
          <p:cNvPr id="4" name="TextBox 3">
            <a:extLst>
              <a:ext uri="{FF2B5EF4-FFF2-40B4-BE49-F238E27FC236}">
                <a16:creationId xmlns:a16="http://schemas.microsoft.com/office/drawing/2014/main" id="{C5165CC9-2F7B-4F4A-BEED-8DC31778380D}"/>
              </a:ext>
            </a:extLst>
          </p:cNvPr>
          <p:cNvSpPr txBox="1"/>
          <p:nvPr/>
        </p:nvSpPr>
        <p:spPr>
          <a:xfrm>
            <a:off x="498376" y="1916832"/>
            <a:ext cx="8147248" cy="3539430"/>
          </a:xfrm>
          <a:prstGeom prst="rect">
            <a:avLst/>
          </a:prstGeom>
          <a:noFill/>
        </p:spPr>
        <p:txBody>
          <a:bodyPr wrap="square" rtlCol="0">
            <a:spAutoFit/>
          </a:bodyPr>
          <a:lstStyle/>
          <a:p>
            <a:pPr marL="0" indent="0">
              <a:buNone/>
            </a:pPr>
            <a:r>
              <a:rPr lang="en-US" sz="1600" b="1" dirty="0"/>
              <a:t>National/Regional/Chapter Updates</a:t>
            </a:r>
            <a:r>
              <a:rPr lang="en-US" sz="1600" dirty="0"/>
              <a:t>		</a:t>
            </a:r>
          </a:p>
          <a:p>
            <a:pPr marL="685800" lvl="1">
              <a:buFont typeface="Arial" panose="020B0604020202020204" pitchFamily="34" charset="0"/>
              <a:buChar char="•"/>
            </a:pPr>
            <a:r>
              <a:rPr lang="en-US" sz="1600" dirty="0"/>
              <a:t>Save the Dates:</a:t>
            </a:r>
          </a:p>
          <a:p>
            <a:pPr marL="1143000" lvl="2">
              <a:buFont typeface="Arial" panose="020B0604020202020204" pitchFamily="34" charset="0"/>
              <a:buChar char="•"/>
            </a:pPr>
            <a:r>
              <a:rPr lang="en-US" sz="1600" dirty="0"/>
              <a:t>  DDNC: February 23</a:t>
            </a:r>
            <a:r>
              <a:rPr lang="en-US" sz="1600" baseline="30000" dirty="0"/>
              <a:t>rd</a:t>
            </a:r>
            <a:r>
              <a:rPr lang="en-US" sz="1600" dirty="0"/>
              <a:t> – 25</a:t>
            </a:r>
            <a:r>
              <a:rPr lang="en-US" sz="1600" baseline="30000" dirty="0"/>
              <a:t>th</a:t>
            </a:r>
            <a:r>
              <a:rPr lang="en-US" sz="1600" b="1" dirty="0"/>
              <a:t> </a:t>
            </a:r>
          </a:p>
          <a:p>
            <a:pPr marL="1143000" lvl="2">
              <a:buFont typeface="Arial" panose="020B0604020202020204" pitchFamily="34" charset="0"/>
              <a:buChar char="•"/>
            </a:pPr>
            <a:r>
              <a:rPr lang="en-US" sz="1600" b="1" dirty="0"/>
              <a:t>  </a:t>
            </a:r>
            <a:r>
              <a:rPr lang="en-US" sz="1600" dirty="0"/>
              <a:t>Regional Conference: </a:t>
            </a:r>
          </a:p>
          <a:p>
            <a:pPr marL="1600200" lvl="3">
              <a:buFont typeface="Arial" panose="020B0604020202020204" pitchFamily="34" charset="0"/>
              <a:buChar char="•"/>
            </a:pPr>
            <a:r>
              <a:rPr lang="en-US" sz="1600" dirty="0"/>
              <a:t> May 22</a:t>
            </a:r>
            <a:r>
              <a:rPr lang="en-US" sz="1600" baseline="30000" dirty="0"/>
              <a:t>nd</a:t>
            </a:r>
            <a:r>
              <a:rPr lang="en-US" sz="1600" dirty="0"/>
              <a:t> – 25</a:t>
            </a:r>
            <a:r>
              <a:rPr lang="en-US" sz="1600" baseline="30000" dirty="0"/>
              <a:t>th</a:t>
            </a:r>
            <a:r>
              <a:rPr lang="en-US" sz="1600" dirty="0"/>
              <a:t> Kissimmee Fl</a:t>
            </a:r>
          </a:p>
          <a:p>
            <a:pPr marL="1600200" lvl="3">
              <a:buFont typeface="Arial" panose="020B0604020202020204" pitchFamily="34" charset="0"/>
              <a:buChar char="•"/>
            </a:pPr>
            <a:r>
              <a:rPr lang="en-US" sz="1600" dirty="0"/>
              <a:t> Registration: March 1</a:t>
            </a:r>
            <a:r>
              <a:rPr lang="en-US" sz="1600" baseline="30000" dirty="0"/>
              <a:t>st</a:t>
            </a:r>
            <a:r>
              <a:rPr lang="en-US" sz="1600" dirty="0"/>
              <a:t> – April 30</a:t>
            </a:r>
            <a:r>
              <a:rPr lang="en-US" sz="1600" baseline="30000" dirty="0"/>
              <a:t>th</a:t>
            </a:r>
            <a:endParaRPr lang="en-US" sz="1600" dirty="0"/>
          </a:p>
          <a:p>
            <a:pPr marL="1600200" lvl="3"/>
            <a:r>
              <a:rPr lang="en-US" sz="1600" dirty="0"/>
              <a:t>  </a:t>
            </a:r>
          </a:p>
          <a:p>
            <a:pPr lvl="2"/>
            <a:endParaRPr lang="en-US" sz="1600" b="1" dirty="0"/>
          </a:p>
          <a:p>
            <a:endParaRPr lang="en-US" sz="1600" b="1" dirty="0"/>
          </a:p>
          <a:p>
            <a:endParaRPr lang="en-US" sz="1600" dirty="0"/>
          </a:p>
          <a:p>
            <a:pPr marL="742950" lvl="1" indent="-285750">
              <a:buFont typeface="Arial" panose="020B0604020202020204" pitchFamily="34" charset="0"/>
              <a:buChar char="•"/>
            </a:pPr>
            <a:endParaRPr lang="en-US" sz="1600" b="1" dirty="0"/>
          </a:p>
          <a:p>
            <a:endParaRPr lang="en-US" sz="1600" b="1" dirty="0"/>
          </a:p>
          <a:p>
            <a:pPr marL="285750" indent="-285750">
              <a:buFont typeface="Arial" panose="020B0604020202020204" pitchFamily="34" charset="0"/>
              <a:buChar char="•"/>
            </a:pPr>
            <a:endParaRPr lang="en-US" sz="1600" b="1" dirty="0"/>
          </a:p>
          <a:p>
            <a:endParaRPr lang="en-US" sz="1600" b="1" dirty="0"/>
          </a:p>
        </p:txBody>
      </p:sp>
    </p:spTree>
    <p:extLst>
      <p:ext uri="{BB962C8B-B14F-4D97-AF65-F5344CB8AC3E}">
        <p14:creationId xmlns:p14="http://schemas.microsoft.com/office/powerpoint/2010/main" val="3885804251"/>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roken bar design template">
  <a:themeElements>
    <a:clrScheme name="Office Theme 1">
      <a:dk1>
        <a:srgbClr val="000000"/>
      </a:dk1>
      <a:lt1>
        <a:srgbClr val="FFFFFF"/>
      </a:lt1>
      <a:dk2>
        <a:srgbClr val="CC0000"/>
      </a:dk2>
      <a:lt2>
        <a:srgbClr val="FFFFFF"/>
      </a:lt2>
      <a:accent1>
        <a:srgbClr val="FF0033"/>
      </a:accent1>
      <a:accent2>
        <a:srgbClr val="996633"/>
      </a:accent2>
      <a:accent3>
        <a:srgbClr val="E2AAAA"/>
      </a:accent3>
      <a:accent4>
        <a:srgbClr val="DADADA"/>
      </a:accent4>
      <a:accent5>
        <a:srgbClr val="FFAAAD"/>
      </a:accent5>
      <a:accent6>
        <a:srgbClr val="8A5C2D"/>
      </a:accent6>
      <a:hlink>
        <a:srgbClr val="CC9900"/>
      </a:hlink>
      <a:folHlink>
        <a:srgbClr val="FF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102250</TotalTime>
  <Words>2663</Words>
  <Application>Microsoft Macintosh PowerPoint</Application>
  <PresentationFormat>On-screen Show (4:3)</PresentationFormat>
  <Paragraphs>523</Paragraphs>
  <Slides>58</Slides>
  <Notes>12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58</vt:i4>
      </vt:variant>
    </vt:vector>
  </HeadingPairs>
  <TitlesOfParts>
    <vt:vector size="73" baseType="lpstr">
      <vt:lpstr>Book Antiqua</vt:lpstr>
      <vt:lpstr>Arial</vt:lpstr>
      <vt:lpstr>BookAntiqua-BoldItalic</vt:lpstr>
      <vt:lpstr>Calibri</vt:lpstr>
      <vt:lpstr>Courier New</vt:lpstr>
      <vt:lpstr>Georgia-BoldItalic</vt:lpstr>
      <vt:lpstr>Impact</vt:lpstr>
      <vt:lpstr>Roboto</vt:lpstr>
      <vt:lpstr>Symbol</vt:lpstr>
      <vt:lpstr>Times New Roman</vt:lpstr>
      <vt:lpstr>Wingdings</vt:lpstr>
      <vt:lpstr>Diseño predeterminado</vt:lpstr>
      <vt:lpstr>1_Office Theme</vt:lpstr>
      <vt:lpstr>Broken bar design template</vt:lpstr>
      <vt:lpstr>Main Event</vt:lpstr>
      <vt:lpstr>PowerPoint Presentation</vt:lpstr>
      <vt:lpstr>PowerPoint Presentation</vt:lpstr>
      <vt:lpstr>Agenda</vt:lpstr>
      <vt:lpstr>Agenda</vt:lpstr>
      <vt:lpstr>PowerPoint Presentation</vt:lpstr>
      <vt:lpstr>Correspondence</vt:lpstr>
      <vt:lpstr>Welcome New &amp; Visiting Sorors and Birthday Celebrations</vt:lpstr>
      <vt:lpstr>2018 – 2020 Vision</vt:lpstr>
      <vt:lpstr>President’s Message “Leading with Sisterly Love”</vt:lpstr>
      <vt:lpstr>President’s Message “Leading with Sisterly Love”</vt:lpstr>
      <vt:lpstr>VOTING PRESENTATION:  HOW DO I VOTE USING election runner ?</vt:lpstr>
      <vt:lpstr>  access the voting website </vt:lpstr>
      <vt:lpstr>      LOGIN TO ELECTION RUNNER </vt:lpstr>
      <vt:lpstr>VOTING PRESENTATION:       sample ballot</vt:lpstr>
      <vt:lpstr>VOTING PRESENTATION:      Candidate Profiles</vt:lpstr>
      <vt:lpstr>VOTING PRESENTATION:      Selection Made</vt:lpstr>
      <vt:lpstr>Submit the Vote</vt:lpstr>
      <vt:lpstr>OH NO!    Something Went Wrong  </vt:lpstr>
      <vt:lpstr>Issue resolved!  Re-submit the vote  </vt:lpstr>
      <vt:lpstr>THANK YOU FOR VOTING!</vt:lpstr>
      <vt:lpstr>QUESTIONS OR CONCERNS?</vt:lpstr>
      <vt:lpstr>Executive Board Recommendations/Action Items</vt:lpstr>
      <vt:lpstr>Budget &amp; Finance</vt:lpstr>
      <vt:lpstr>1st VP Report</vt:lpstr>
      <vt:lpstr>PowerPoint Presentation</vt:lpstr>
      <vt:lpstr>PowerPoint Presentation</vt:lpstr>
      <vt:lpstr>1st VP Report</vt:lpstr>
      <vt:lpstr>2nd VP Report</vt:lpstr>
      <vt:lpstr> 2nd VP Report</vt:lpstr>
      <vt:lpstr>PowerPoint Presentation</vt:lpstr>
      <vt:lpstr>2nd VP Report</vt:lpstr>
      <vt:lpstr>2nd VP Report</vt:lpstr>
      <vt:lpstr>Nominating</vt:lpstr>
      <vt:lpstr>PowerPoint Presentation</vt:lpstr>
      <vt:lpstr>PowerPoint Presentation</vt:lpstr>
      <vt:lpstr>PowerPoint Presentation</vt:lpstr>
      <vt:lpstr>PowerPoint Presentation</vt:lpstr>
      <vt:lpstr> QUESTION 3</vt:lpstr>
      <vt:lpstr>Patience, organization, emotional intelligence, people  management experience, creativity, openness to new  ideas and the ability to be humble.</vt:lpstr>
      <vt:lpstr>One must be open minded, unbiased, forgiving,  selfless, and patient. Additionally, organization,  time management, and the ability to multi-task  during all meetings</vt:lpstr>
      <vt:lpstr>Archives</vt:lpstr>
      <vt:lpstr>Protocol &amp; Traditions</vt:lpstr>
      <vt:lpstr>Remember...</vt:lpstr>
      <vt:lpstr>Secret Passwords</vt:lpstr>
      <vt:lpstr>Secret Signs</vt:lpstr>
      <vt:lpstr>Secret Grips</vt:lpstr>
      <vt:lpstr>THANK YOU!</vt:lpstr>
      <vt:lpstr>Audit</vt:lpstr>
      <vt:lpstr>PowerPoint Presentation</vt:lpstr>
      <vt:lpstr>PowerPoint Presentation</vt:lpstr>
      <vt:lpstr>PowerPoint Presentation</vt:lpstr>
      <vt:lpstr>PowerPoint Presentation</vt:lpstr>
      <vt:lpstr>PowerPoint Presentation</vt:lpstr>
      <vt:lpstr> 3rd VP Report</vt:lpstr>
      <vt:lpstr> 3rd VP Report</vt:lpstr>
      <vt:lpstr>Good of the Order</vt:lpstr>
      <vt:lpstr>Adjournment</vt:lpstr>
      <vt:lpstr>Ritualistic Closing</vt:lpstr>
    </vt:vector>
  </TitlesOfParts>
  <Manager/>
  <Company>Toshiba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Mariajose</dc:creator>
  <cp:keywords/>
  <dc:description/>
  <cp:lastModifiedBy>Johnson, Dioan</cp:lastModifiedBy>
  <cp:revision>918</cp:revision>
  <cp:lastPrinted>2019-11-15T19:50:57Z</cp:lastPrinted>
  <dcterms:created xsi:type="dcterms:W3CDTF">2010-05-23T14:28:12Z</dcterms:created>
  <dcterms:modified xsi:type="dcterms:W3CDTF">2020-02-13T20:40:44Z</dcterms:modified>
  <cp:category/>
</cp:coreProperties>
</file>