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68" r:id="rId2"/>
    <p:sldId id="359" r:id="rId3"/>
    <p:sldId id="360" r:id="rId4"/>
    <p:sldId id="361" r:id="rId5"/>
    <p:sldId id="282" r:id="rId6"/>
    <p:sldId id="362" r:id="rId7"/>
    <p:sldId id="270" r:id="rId8"/>
    <p:sldId id="283" r:id="rId9"/>
    <p:sldId id="363" r:id="rId10"/>
    <p:sldId id="290" r:id="rId11"/>
    <p:sldId id="368" r:id="rId12"/>
    <p:sldId id="289" r:id="rId13"/>
    <p:sldId id="369" r:id="rId14"/>
    <p:sldId id="370" r:id="rId15"/>
    <p:sldId id="364" r:id="rId16"/>
    <p:sldId id="367" r:id="rId17"/>
    <p:sldId id="366" r:id="rId18"/>
    <p:sldId id="376" r:id="rId19"/>
    <p:sldId id="377" r:id="rId20"/>
    <p:sldId id="378" r:id="rId21"/>
    <p:sldId id="322" r:id="rId22"/>
    <p:sldId id="379" r:id="rId23"/>
    <p:sldId id="380" r:id="rId24"/>
    <p:sldId id="300" r:id="rId25"/>
    <p:sldId id="301" r:id="rId26"/>
    <p:sldId id="304" r:id="rId27"/>
    <p:sldId id="374" r:id="rId28"/>
    <p:sldId id="373" r:id="rId29"/>
    <p:sldId id="381" r:id="rId30"/>
    <p:sldId id="313" r:id="rId31"/>
    <p:sldId id="382" r:id="rId32"/>
    <p:sldId id="383" r:id="rId33"/>
    <p:sldId id="298" r:id="rId34"/>
    <p:sldId id="384" r:id="rId35"/>
    <p:sldId id="320" r:id="rId36"/>
    <p:sldId id="38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2A0F5B-A435-454D-936E-F77E7A05CEA1}" type="datetimeFigureOut">
              <a:rPr lang="en-US" smtClean="0"/>
              <a:t>10/16/2019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D835CE-906B-4CA6-8634-1489BF3FC578}" type="slidenum">
              <a:rPr lang="en-US" smtClean="0"/>
              <a:t>‹#›</a:t>
            </a:fld>
            <a:endParaRPr lang="en-US"/>
          </a:p>
        </p:txBody>
      </p:sp>
    </p:spTree>
    <p:extLst>
      <p:ext uri="{BB962C8B-B14F-4D97-AF65-F5344CB8AC3E}">
        <p14:creationId xmlns:p14="http://schemas.microsoft.com/office/powerpoint/2010/main" val="1707278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endParaRPr lang="en-US" dirty="0"/>
          </a:p>
          <a:p>
            <a:r>
              <a:rPr lang="en-US" dirty="0"/>
              <a:t>Greet </a:t>
            </a:r>
            <a:r>
              <a:rPr lang="en-US" dirty="0" err="1"/>
              <a:t>Sorors</a:t>
            </a:r>
            <a:r>
              <a:rPr lang="en-US" dirty="0"/>
              <a:t>.  Introduce yourself and welcome participants to the Orientation session.  </a:t>
            </a:r>
          </a:p>
          <a:p>
            <a:r>
              <a:rPr lang="en-US" dirty="0"/>
              <a:t>It is our hope this information will</a:t>
            </a:r>
            <a:r>
              <a:rPr lang="en-US" baseline="0" dirty="0"/>
              <a:t> help you understand Risk Management and how it applies to our youth programs/initiatives</a:t>
            </a:r>
            <a:r>
              <a:rPr lang="en-US" dirty="0"/>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  </a:t>
            </a:r>
            <a:r>
              <a:rPr lang="en-US" dirty="0"/>
              <a:t>Now, let’s combine your definitions with the definition we are using.</a:t>
            </a:r>
          </a:p>
          <a:p>
            <a:r>
              <a:rPr lang="en-US" dirty="0"/>
              <a:t>(Read the definition on the slide.)</a:t>
            </a:r>
          </a:p>
          <a:p>
            <a:endParaRPr lang="en-US" dirty="0"/>
          </a:p>
          <a:p>
            <a:r>
              <a:rPr lang="en-US" b="1" dirty="0"/>
              <a:t>ASK:  </a:t>
            </a:r>
            <a:r>
              <a:rPr lang="en-US" dirty="0"/>
              <a:t>Why do you</a:t>
            </a:r>
            <a:r>
              <a:rPr lang="en-US" baseline="0" dirty="0"/>
              <a:t> think we need Risk Management in Delta?</a:t>
            </a:r>
          </a:p>
          <a:p>
            <a:r>
              <a:rPr lang="en-US" baseline="0" dirty="0"/>
              <a:t>(Allow participants to provide responses.)</a:t>
            </a:r>
            <a:endParaRPr lang="en-US" dirty="0"/>
          </a:p>
          <a:p>
            <a:endParaRPr lang="en-US" dirty="0"/>
          </a:p>
          <a:p>
            <a:r>
              <a:rPr lang="en-US"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96866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 discussion of risk management by listing some of the reasons why we need a risk management program.  Solicit other reasons from participants.  </a:t>
            </a:r>
          </a:p>
          <a:p>
            <a:endParaRPr lang="en-US" dirty="0"/>
          </a:p>
          <a:p>
            <a:endParaRPr lang="en-US" dirty="0"/>
          </a:p>
          <a:p>
            <a:r>
              <a:rPr lang="en-US" dirty="0"/>
              <a:t>CHANGE SLIDE</a:t>
            </a:r>
          </a:p>
          <a:p>
            <a:pPr marL="629260" lvl="1" indent="-171617">
              <a:buFont typeface="Arial" panose="020B0604020202020204" pitchFamily="34" charset="0"/>
              <a:buChar char="•"/>
            </a:pPr>
            <a:endParaRPr lang="en-US" dirty="0"/>
          </a:p>
          <a:p>
            <a:pPr marL="171617" indent="-17161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61145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Risk Management Manual was developed the</a:t>
            </a:r>
            <a:r>
              <a:rPr lang="en-US" baseline="0" dirty="0"/>
              <a:t> National Risk Management Team under the </a:t>
            </a:r>
            <a:r>
              <a:rPr lang="en-US" dirty="0"/>
              <a:t>National Program,</a:t>
            </a:r>
            <a:r>
              <a:rPr lang="en-US" baseline="0" dirty="0"/>
              <a:t> Planning and Development Committee.  The National Risk Management team worked with Delta’s leadership, the Chair of National PP&amp;D, Legal Counsel and Regional Risk Management teams to develop the current Risk Management Manual.  </a:t>
            </a:r>
            <a:endParaRPr lang="en-US" dirty="0"/>
          </a:p>
          <a:p>
            <a:endParaRPr lang="en-US" dirty="0"/>
          </a:p>
          <a:p>
            <a:r>
              <a:rPr lang="en-US" dirty="0"/>
              <a:t>CHANGE SLIDE</a:t>
            </a:r>
          </a:p>
          <a:p>
            <a:pPr marL="629260" lvl="1" indent="-171617">
              <a:buFont typeface="Arial" panose="020B0604020202020204" pitchFamily="34" charset="0"/>
              <a:buChar char="•"/>
            </a:pPr>
            <a:endParaRPr lang="en-US" dirty="0"/>
          </a:p>
          <a:p>
            <a:pPr marL="171617" indent="-17161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61145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Ask:  Since one reason risk management is important is to ensure the safety of youth , what are Delta’s national youth initiatives?</a:t>
            </a:r>
          </a:p>
          <a:p>
            <a:endParaRPr lang="en-US" baseline="0" dirty="0"/>
          </a:p>
          <a:p>
            <a:pPr defTabSz="915406">
              <a:defRPr/>
            </a:pPr>
            <a:r>
              <a:rPr lang="en-US" dirty="0"/>
              <a:t>CHANGE SLIDE</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69147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552" y="4320050"/>
            <a:ext cx="5615940" cy="4577538"/>
          </a:xfrm>
        </p:spPr>
        <p:txBody>
          <a:bodyPr/>
          <a:lstStyle/>
          <a:p>
            <a:r>
              <a:rPr lang="en-US" b="1" dirty="0"/>
              <a:t>SAY:  </a:t>
            </a:r>
            <a:r>
              <a:rPr lang="en-US" sz="1100" b="1" dirty="0"/>
              <a:t>The Dr. Betty Shabazz Delta Academy </a:t>
            </a:r>
            <a:r>
              <a:rPr lang="en-US" sz="1100" dirty="0"/>
              <a:t>focuses on </a:t>
            </a:r>
          </a:p>
          <a:p>
            <a:pPr>
              <a:tabLst>
                <a:tab pos="457703" algn="l"/>
              </a:tabLst>
            </a:pPr>
            <a:r>
              <a:rPr lang="en-US" sz="1100" b="1" dirty="0"/>
              <a:t>	</a:t>
            </a:r>
            <a:r>
              <a:rPr lang="en-US" sz="1000" dirty="0"/>
              <a:t>social and emotional development</a:t>
            </a:r>
          </a:p>
          <a:p>
            <a:pPr>
              <a:tabLst>
                <a:tab pos="457703" algn="l"/>
              </a:tabLst>
            </a:pPr>
            <a:r>
              <a:rPr lang="en-US" sz="1000" dirty="0"/>
              <a:t>	physiological transitioning</a:t>
            </a:r>
          </a:p>
          <a:p>
            <a:pPr>
              <a:tabLst>
                <a:tab pos="457703" algn="l"/>
              </a:tabLst>
            </a:pPr>
            <a:r>
              <a:rPr lang="en-US" sz="1000" dirty="0"/>
              <a:t>	exposure to global ideas and learning opportunities</a:t>
            </a:r>
          </a:p>
          <a:p>
            <a:pPr>
              <a:tabLst>
                <a:tab pos="457703" algn="l"/>
              </a:tabLst>
            </a:pPr>
            <a:r>
              <a:rPr lang="en-US" sz="1100" b="1" dirty="0"/>
              <a:t>Dr. Jeanne L. Noble GEMS Institute </a:t>
            </a:r>
            <a:r>
              <a:rPr lang="en-US" sz="1100" dirty="0"/>
              <a:t>focuses on</a:t>
            </a:r>
          </a:p>
          <a:p>
            <a:pPr>
              <a:tabLst>
                <a:tab pos="457703" algn="l"/>
              </a:tabLst>
            </a:pPr>
            <a:r>
              <a:rPr lang="en-US" sz="1100" b="1" dirty="0"/>
              <a:t>	</a:t>
            </a:r>
            <a:r>
              <a:rPr lang="en-US" sz="1000" dirty="0"/>
              <a:t>promoting high levels of academic success</a:t>
            </a:r>
          </a:p>
          <a:p>
            <a:pPr>
              <a:tabLst>
                <a:tab pos="457703" algn="l"/>
              </a:tabLst>
            </a:pPr>
            <a:r>
              <a:rPr lang="en-US" sz="1000" dirty="0"/>
              <a:t>	assisting young women in proper goal setting</a:t>
            </a:r>
          </a:p>
          <a:p>
            <a:pPr>
              <a:tabLst>
                <a:tab pos="457703" algn="l"/>
              </a:tabLst>
            </a:pPr>
            <a:r>
              <a:rPr lang="en-US" sz="1000" dirty="0"/>
              <a:t>	developing compassionate, caring, community-minded women</a:t>
            </a:r>
          </a:p>
          <a:p>
            <a:pPr>
              <a:tabLst>
                <a:tab pos="457703" algn="l"/>
              </a:tabLst>
            </a:pPr>
            <a:r>
              <a:rPr lang="en-US" sz="1000" dirty="0"/>
              <a:t>	emphasizing decision-making and planning for the high school years and beyond</a:t>
            </a:r>
          </a:p>
          <a:p>
            <a:pPr>
              <a:tabLst>
                <a:tab pos="457703" algn="l"/>
              </a:tabLst>
            </a:pPr>
            <a:r>
              <a:rPr lang="en-US" sz="1100" b="1" dirty="0"/>
              <a:t>EMBODI Program:</a:t>
            </a:r>
            <a:r>
              <a:rPr lang="en-US" sz="1100" dirty="0"/>
              <a:t> addresses issues related to</a:t>
            </a:r>
          </a:p>
          <a:p>
            <a:pPr>
              <a:tabLst>
                <a:tab pos="457703" algn="l"/>
              </a:tabLst>
            </a:pPr>
            <a:r>
              <a:rPr lang="en-US" sz="1100" dirty="0"/>
              <a:t>	</a:t>
            </a:r>
            <a:r>
              <a:rPr lang="en-US" sz="1000" dirty="0"/>
              <a:t>STEM education</a:t>
            </a:r>
          </a:p>
          <a:p>
            <a:pPr>
              <a:tabLst>
                <a:tab pos="457703" algn="l"/>
              </a:tabLst>
            </a:pPr>
            <a:r>
              <a:rPr lang="en-US" sz="1000" dirty="0"/>
              <a:t>	culture, self-efficiency</a:t>
            </a:r>
          </a:p>
          <a:p>
            <a:pPr>
              <a:tabLst>
                <a:tab pos="457703" algn="l"/>
              </a:tabLst>
            </a:pPr>
            <a:r>
              <a:rPr lang="en-US" sz="1000" dirty="0"/>
              <a:t>	leadership, physical and mental health</a:t>
            </a:r>
          </a:p>
          <a:p>
            <a:pPr>
              <a:tabLst>
                <a:tab pos="457703" algn="l"/>
              </a:tabLst>
            </a:pPr>
            <a:r>
              <a:rPr lang="en-US" sz="1000" dirty="0"/>
              <a:t>	healthy life style choices, character</a:t>
            </a:r>
          </a:p>
          <a:p>
            <a:pPr>
              <a:tabLst>
                <a:tab pos="457703" algn="l"/>
              </a:tabLst>
            </a:pPr>
            <a:r>
              <a:rPr lang="en-US" sz="1000" dirty="0"/>
              <a:t>	ethics, relationships</a:t>
            </a:r>
          </a:p>
          <a:p>
            <a:pPr>
              <a:tabLst>
                <a:tab pos="457703" algn="l"/>
              </a:tabLst>
            </a:pPr>
            <a:r>
              <a:rPr lang="en-US" sz="1000" dirty="0"/>
              <a:t>	college readiness</a:t>
            </a:r>
          </a:p>
          <a:p>
            <a:pPr>
              <a:tabLst>
                <a:tab pos="457703" algn="l"/>
              </a:tabLst>
            </a:pPr>
            <a:r>
              <a:rPr lang="en-US" sz="1000" dirty="0"/>
              <a:t>	fiscal management</a:t>
            </a:r>
          </a:p>
          <a:p>
            <a:pPr>
              <a:tabLst>
                <a:tab pos="457703" algn="l"/>
              </a:tabLst>
            </a:pPr>
            <a:r>
              <a:rPr lang="en-US" sz="1000" dirty="0"/>
              <a:t>	civic engagement</a:t>
            </a:r>
          </a:p>
          <a:p>
            <a:pPr>
              <a:tabLst>
                <a:tab pos="457703" algn="l"/>
              </a:tabLst>
            </a:pPr>
            <a:r>
              <a:rPr lang="en-US" sz="1000" dirty="0"/>
              <a:t>	service learning</a:t>
            </a:r>
          </a:p>
          <a:p>
            <a:pPr>
              <a:tabLst>
                <a:tab pos="457703" algn="l"/>
              </a:tabLst>
            </a:pPr>
            <a:endParaRPr lang="en-US" sz="1100" dirty="0"/>
          </a:p>
          <a:p>
            <a:pPr>
              <a:tabLst>
                <a:tab pos="457703" algn="l"/>
              </a:tabLst>
            </a:pPr>
            <a:r>
              <a:rPr lang="en-US" sz="1100" dirty="0"/>
              <a:t>Explain that:  Although these are Delta’s national youth enrichment programs, Risk Management applies to all youth programs.</a:t>
            </a:r>
          </a:p>
          <a:p>
            <a:pPr>
              <a:tabLst>
                <a:tab pos="457703" algn="l"/>
              </a:tabLst>
            </a:pPr>
            <a:endParaRPr lang="en-US" sz="1100" dirty="0"/>
          </a:p>
          <a:p>
            <a:pPr>
              <a:tabLst>
                <a:tab pos="457703" algn="l"/>
              </a:tabLst>
            </a:pPr>
            <a:r>
              <a:rPr lang="en-US" sz="1100" dirty="0"/>
              <a:t>CHANGE SLIDE</a:t>
            </a:r>
          </a:p>
          <a:p>
            <a:pPr>
              <a:tabLst>
                <a:tab pos="457703" algn="l"/>
              </a:tabLst>
            </a:pPr>
            <a:r>
              <a:rPr lang="en-US" dirty="0"/>
              <a:t>	</a:t>
            </a:r>
          </a:p>
          <a:p>
            <a:pPr>
              <a:tabLst>
                <a:tab pos="457703" algn="l"/>
              </a:tabLst>
            </a:pPr>
            <a:r>
              <a:rPr lang="en-US" b="1" dirty="0"/>
              <a:t>	</a:t>
            </a:r>
          </a:p>
          <a:p>
            <a:r>
              <a:rPr lang="en-US" b="1" dirty="0"/>
              <a:t>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6979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552" y="4320050"/>
            <a:ext cx="5615940" cy="4577538"/>
          </a:xfrm>
        </p:spPr>
        <p:txBody>
          <a:bodyPr/>
          <a:lstStyle/>
          <a:p>
            <a:r>
              <a:rPr lang="en-US" dirty="0"/>
              <a:t>Say : No member shall require or allow any youth to engage in any activities that may appear to be or resemble membership intake or initiation rites.</a:t>
            </a:r>
          </a:p>
          <a:p>
            <a:endParaRPr lang="en-US" dirty="0"/>
          </a:p>
          <a:p>
            <a:r>
              <a:rPr lang="en-US" dirty="0"/>
              <a:t>ASK:  Can you give examples of these activities?</a:t>
            </a:r>
          </a:p>
          <a:p>
            <a:r>
              <a:rPr lang="en-US" dirty="0"/>
              <a:t>(Answers:  No stepping, dressing uniformly, wearing paraphernalia, referring to members as “big sister”,  assigning special names or calls, meeting in secret locations)</a:t>
            </a:r>
            <a:endParaRPr lang="en-US" sz="1000" dirty="0"/>
          </a:p>
          <a:p>
            <a:pPr>
              <a:tabLst>
                <a:tab pos="457703" algn="l"/>
              </a:tabLst>
            </a:pPr>
            <a:endParaRPr lang="en-US" sz="1100" dirty="0"/>
          </a:p>
          <a:p>
            <a:pPr>
              <a:tabLst>
                <a:tab pos="457703" algn="l"/>
              </a:tabLst>
            </a:pPr>
            <a:r>
              <a:rPr lang="en-US" sz="1100" dirty="0"/>
              <a:t>CHANGE SLIDE</a:t>
            </a:r>
          </a:p>
          <a:p>
            <a:pPr>
              <a:tabLst>
                <a:tab pos="457703" algn="l"/>
              </a:tabLst>
            </a:pPr>
            <a:r>
              <a:rPr lang="en-US" dirty="0"/>
              <a:t>	</a:t>
            </a:r>
          </a:p>
          <a:p>
            <a:pPr>
              <a:tabLst>
                <a:tab pos="457703" algn="l"/>
              </a:tabLst>
            </a:pPr>
            <a:r>
              <a:rPr lang="en-US" b="1" dirty="0"/>
              <a:t>	</a:t>
            </a:r>
          </a:p>
          <a:p>
            <a:r>
              <a:rPr lang="en-US" b="1" dirty="0"/>
              <a:t>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6979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ASK:  Who qualifies as a “volunteer” in Delta’s youth programs?</a:t>
            </a:r>
          </a:p>
          <a:p>
            <a:endParaRPr lang="en-US" baseline="0" dirty="0"/>
          </a:p>
          <a:p>
            <a:pPr defTabSz="915406">
              <a:defRPr/>
            </a:pPr>
            <a:r>
              <a:rPr lang="en-US" dirty="0"/>
              <a:t>CHANGE SLIDE</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69147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552" y="4320050"/>
            <a:ext cx="5615940" cy="4577538"/>
          </a:xfrm>
        </p:spPr>
        <p:txBody>
          <a:bodyPr/>
          <a:lstStyle/>
          <a:p>
            <a:r>
              <a:rPr lang="en-US" sz="1200" b="1" kern="1200" dirty="0">
                <a:solidFill>
                  <a:schemeClr val="tx1"/>
                </a:solidFill>
                <a:effectLst/>
                <a:highlight>
                  <a:srgbClr val="FFFF00"/>
                </a:highlight>
                <a:latin typeface="+mn-lt"/>
                <a:ea typeface="+mn-ea"/>
                <a:cs typeface="+mn-cs"/>
              </a:rPr>
              <a:t>Say:</a:t>
            </a:r>
            <a:r>
              <a:rPr lang="en-US" sz="1200" kern="1200" dirty="0">
                <a:solidFill>
                  <a:schemeClr val="tx1"/>
                </a:solidFill>
                <a:effectLst/>
                <a:highlight>
                  <a:srgbClr val="FFFF00"/>
                </a:highlight>
                <a:latin typeface="+mn-lt"/>
                <a:ea typeface="+mn-ea"/>
                <a:cs typeface="+mn-cs"/>
              </a:rPr>
              <a:t> Volunteers are essential if a chapter intends to have an effective youth initiative. Delta defines volunteers to include Delta’s and non-Delta’s. </a:t>
            </a:r>
          </a:p>
          <a:p>
            <a:endParaRPr lang="en-US" sz="1200" kern="1200" dirty="0">
              <a:solidFill>
                <a:schemeClr val="tx1"/>
              </a:solidFill>
              <a:effectLst/>
              <a:highlight>
                <a:srgbClr val="FFFF00"/>
              </a:highlight>
              <a:latin typeface="+mn-lt"/>
              <a:ea typeface="+mn-ea"/>
              <a:cs typeface="+mn-cs"/>
            </a:endParaRPr>
          </a:p>
          <a:p>
            <a:r>
              <a:rPr lang="en-US" sz="1200" b="1" kern="1200" dirty="0">
                <a:solidFill>
                  <a:schemeClr val="tx1"/>
                </a:solidFill>
                <a:effectLst/>
                <a:highlight>
                  <a:srgbClr val="FFFF00"/>
                </a:highlight>
                <a:latin typeface="+mn-lt"/>
                <a:ea typeface="+mn-ea"/>
                <a:cs typeface="+mn-cs"/>
              </a:rPr>
              <a:t>Say: </a:t>
            </a:r>
            <a:r>
              <a:rPr lang="en-US" sz="1200" kern="1200" dirty="0">
                <a:solidFill>
                  <a:schemeClr val="tx1"/>
                </a:solidFill>
                <a:effectLst/>
                <a:highlight>
                  <a:srgbClr val="FFFF00"/>
                </a:highlight>
                <a:latin typeface="+mn-lt"/>
                <a:ea typeface="+mn-ea"/>
                <a:cs typeface="+mn-cs"/>
              </a:rPr>
              <a:t>We require that our volunteers be trained , undergo background checks  and be 18 year of age or older, prior to their involvement with our youth programs.   Training gives volunteers the direction and skills necessary to work with our youth and keeps them motivated, committed, and performing the quality of service Delta expects. The only exception as seen on the slide is for one-time volunteers.</a:t>
            </a:r>
          </a:p>
          <a:p>
            <a:r>
              <a:rPr lang="en-US" sz="1200" kern="1200" dirty="0">
                <a:solidFill>
                  <a:schemeClr val="tx1"/>
                </a:solidFill>
                <a:effectLst/>
                <a:highlight>
                  <a:srgbClr val="FFFF00"/>
                </a:highlight>
                <a:latin typeface="+mn-lt"/>
                <a:ea typeface="+mn-ea"/>
                <a:cs typeface="+mn-cs"/>
              </a:rPr>
              <a:t> </a:t>
            </a:r>
          </a:p>
          <a:p>
            <a:r>
              <a:rPr lang="en-US" sz="1200" b="1" kern="1200" dirty="0">
                <a:solidFill>
                  <a:schemeClr val="tx1"/>
                </a:solidFill>
                <a:effectLst/>
                <a:highlight>
                  <a:srgbClr val="FFFF00"/>
                </a:highlight>
                <a:latin typeface="+mn-lt"/>
                <a:ea typeface="+mn-ea"/>
                <a:cs typeface="+mn-cs"/>
              </a:rPr>
              <a:t>Say: </a:t>
            </a:r>
            <a:r>
              <a:rPr lang="en-US" sz="1200" kern="1200" dirty="0">
                <a:solidFill>
                  <a:schemeClr val="tx1"/>
                </a:solidFill>
                <a:effectLst/>
                <a:highlight>
                  <a:srgbClr val="FFFF00"/>
                </a:highlight>
                <a:latin typeface="+mn-lt"/>
                <a:ea typeface="+mn-ea"/>
                <a:cs typeface="+mn-cs"/>
              </a:rPr>
              <a:t>In most States the age of majority is 18; however, in a few states the age is 19 or 21. Therefore, Chapters must check the law in the State where it is located because only adult volunteers can supervise youth initiative activities and/or events on or off site.</a:t>
            </a:r>
          </a:p>
          <a:p>
            <a:r>
              <a:rPr lang="en-US" sz="1200" kern="1200">
                <a:solidFill>
                  <a:schemeClr val="tx1"/>
                </a:solidFill>
                <a:effectLst/>
                <a:highlight>
                  <a:srgbClr val="FFFF00"/>
                </a:highlight>
                <a:latin typeface="+mn-lt"/>
                <a:ea typeface="+mn-ea"/>
                <a:cs typeface="+mn-cs"/>
              </a:rPr>
              <a:t> </a:t>
            </a:r>
            <a:endParaRPr lang="en-US" sz="1100" dirty="0">
              <a:highlight>
                <a:srgbClr val="FFFF00"/>
              </a:highlight>
            </a:endParaRPr>
          </a:p>
          <a:p>
            <a:pPr>
              <a:tabLst>
                <a:tab pos="457703" algn="l"/>
              </a:tabLst>
            </a:pPr>
            <a:endParaRPr lang="en-US" sz="1100" dirty="0">
              <a:highlight>
                <a:srgbClr val="FFFF00"/>
              </a:highlight>
            </a:endParaRPr>
          </a:p>
          <a:p>
            <a:pPr>
              <a:tabLst>
                <a:tab pos="457703" algn="l"/>
              </a:tabLst>
            </a:pPr>
            <a:r>
              <a:rPr lang="en-US" sz="1100" dirty="0"/>
              <a:t>CHANGE SLIDE</a:t>
            </a:r>
          </a:p>
          <a:p>
            <a:pPr>
              <a:tabLst>
                <a:tab pos="457703" algn="l"/>
              </a:tabLst>
            </a:pPr>
            <a:r>
              <a:rPr lang="en-US" dirty="0"/>
              <a:t>	</a:t>
            </a:r>
          </a:p>
          <a:p>
            <a:pPr>
              <a:tabLst>
                <a:tab pos="457703" algn="l"/>
              </a:tabLst>
            </a:pPr>
            <a:r>
              <a:rPr lang="en-US" b="1" dirty="0"/>
              <a:t>	</a:t>
            </a:r>
          </a:p>
          <a:p>
            <a:r>
              <a:rPr lang="en-US" b="1" dirty="0"/>
              <a:t>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6979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9C39D84-C0D8-4E91-A814-AC89C34FC3B7}"/>
              </a:ext>
            </a:extLst>
          </p:cNvPr>
          <p:cNvSpPr>
            <a:spLocks noGrp="1"/>
          </p:cNvSpPr>
          <p:nvPr>
            <p:ph type="body" idx="1"/>
          </p:nvPr>
        </p:nvSpPr>
        <p:spPr/>
        <p:txBody>
          <a:bodyPr/>
          <a:lstStyle/>
          <a:p>
            <a:r>
              <a:rPr lang="en-US" b="1" dirty="0"/>
              <a:t>SAY : </a:t>
            </a:r>
            <a:r>
              <a:rPr lang="en-US" sz="1200" b="1" kern="1200" dirty="0">
                <a:solidFill>
                  <a:schemeClr val="tx1"/>
                </a:solidFill>
                <a:effectLst/>
                <a:latin typeface="+mn-lt"/>
                <a:ea typeface="+mn-ea"/>
                <a:cs typeface="+mn-cs"/>
              </a:rPr>
              <a:t> SAY:  </a:t>
            </a:r>
            <a:r>
              <a:rPr lang="en-US" sz="1200" kern="1200" dirty="0">
                <a:solidFill>
                  <a:schemeClr val="tx1"/>
                </a:solidFill>
                <a:effectLst/>
                <a:latin typeface="+mn-lt"/>
                <a:ea typeface="+mn-ea"/>
                <a:cs typeface="+mn-cs"/>
              </a:rPr>
              <a:t> The Risk Management Coordinator, Chapter president, or her designee, will screen all individuals who volunteer to assist with Delta’s youth initiatives, to ensure, to the maximum extent possible, that volunteers have nothing in their background that would raise questions as to whether they should be entrusted to work with youth.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  volunteers must undergo a background check which shall be conducted by a company approved by National Headquarters. Chapters will be notified of the company that will be utilized, the associated costs, and the background screening procedures to be followed.   </a:t>
            </a:r>
          </a:p>
          <a:p>
            <a:r>
              <a:rPr lang="en-US" sz="1200" kern="1200" dirty="0">
                <a:solidFill>
                  <a:schemeClr val="tx1"/>
                </a:solidFill>
                <a:effectLst/>
                <a:latin typeface="+mn-lt"/>
                <a:ea typeface="+mn-ea"/>
                <a:cs typeface="+mn-cs"/>
              </a:rPr>
              <a:t>If you are interested in becoming a volunteer, contact your chapter’s Risk Management Coordinator.</a:t>
            </a:r>
          </a:p>
          <a:p>
            <a:r>
              <a:rPr lang="en-US" sz="1200" kern="1200" dirty="0">
                <a:solidFill>
                  <a:schemeClr val="tx1"/>
                </a:solidFill>
                <a:effectLst/>
                <a:latin typeface="+mn-lt"/>
                <a:ea typeface="+mn-ea"/>
                <a:cs typeface="+mn-cs"/>
              </a:rPr>
              <a:t>The Volunteer Candidate Screening must be conducted every 3 years for as long as the candidate remains a volunteer. </a:t>
            </a:r>
            <a:r>
              <a:rPr kumimoji="0" lang="en-US" altLang="en-US" sz="1200" b="0" i="0" u="none" strike="noStrike" cap="none" normalizeH="0" baseline="0" dirty="0">
                <a:ln>
                  <a:noFill/>
                </a:ln>
                <a:solidFill>
                  <a:srgbClr val="000000"/>
                </a:solidFill>
                <a:effectLst/>
                <a:latin typeface="inherit"/>
                <a:cs typeface="Calibri" panose="020F0502020204030204" pitchFamily="34" charset="0"/>
              </a:rPr>
              <a:t>However, each volunteer selected must annually sign the Confirmation of Volunteer Status and Information Update form (Appendix A11)</a:t>
            </a:r>
            <a:endParaRPr lang="en-US" sz="1200" b="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a:p>
            <a:endParaRPr lang="en-US" dirty="0"/>
          </a:p>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SAY: </a:t>
            </a:r>
            <a:r>
              <a:rPr lang="en-US" sz="1400" dirty="0"/>
              <a:t>As a general matter, if the candidate has been convicted of a crime and has completed a sentence or has been pardoned, or if at any time the chapter president deems further inquiry is necessary, there shall be a discussion as to whether the candidate shall be permitted to participate in the chapter’s youth programs.  However, at  a  minimum,  volunteers  who  fall  into  any  of  these categories  should  be disqualified from working with youth.</a:t>
            </a:r>
          </a:p>
          <a:p>
            <a:endParaRPr lang="en-US" sz="1400" dirty="0"/>
          </a:p>
          <a:p>
            <a:endParaRPr lang="en-US" sz="1400" dirty="0"/>
          </a:p>
          <a:p>
            <a:endParaRPr lang="en-US" sz="1400" dirty="0"/>
          </a:p>
          <a:p>
            <a:endParaRPr lang="en-US" sz="1400" dirty="0"/>
          </a:p>
          <a:p>
            <a:r>
              <a:rPr lang="en-US" sz="1400"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2654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400" dirty="0"/>
              <a:t>Review the Agenda</a:t>
            </a:r>
          </a:p>
          <a:p>
            <a:endParaRPr lang="en-US" altLang="en-US" sz="1400" dirty="0"/>
          </a:p>
          <a:p>
            <a:r>
              <a:rPr lang="en-US" altLang="en-US" sz="1400" dirty="0"/>
              <a:t>Solicit questions from Sorors to make sure they understand the material to be covered during the Orientation.</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22988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pPr>
              <a:buFont typeface="Arial" pitchFamily="34" charset="0"/>
              <a:buNone/>
            </a:pPr>
            <a:r>
              <a:rPr lang="en-US" sz="1400" dirty="0"/>
              <a:t>Say: These are additional red flags where a candidate may be disqualified. </a:t>
            </a:r>
          </a:p>
          <a:p>
            <a:pPr>
              <a:buFont typeface="Arial" pitchFamily="34" charset="0"/>
              <a:buNone/>
            </a:pPr>
            <a:endParaRPr lang="en-US" sz="1400" dirty="0"/>
          </a:p>
          <a:p>
            <a:pPr>
              <a:buFont typeface="Arial" pitchFamily="34" charset="0"/>
              <a:buNone/>
            </a:pPr>
            <a:r>
              <a:rPr lang="en-US" dirty="0"/>
              <a:t>The Chapter President should have a discussion with the candidate to better understand the circumstances and make the decision whether to allow the candidate to participate in the Chapter youth programs.</a:t>
            </a:r>
          </a:p>
          <a:p>
            <a:pPr>
              <a:buFont typeface="Arial" pitchFamily="34" charset="0"/>
              <a:buNone/>
            </a:pPr>
            <a:endParaRPr lang="en-US" sz="1400" dirty="0"/>
          </a:p>
          <a:p>
            <a:endParaRPr lang="en-US" sz="1400" dirty="0"/>
          </a:p>
          <a:p>
            <a:r>
              <a:rPr lang="en-US" sz="1400"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13846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section provides clearly articulated principles that define how Delta operates as it relates to Risk Management and youth programs.</a:t>
            </a:r>
          </a:p>
          <a:p>
            <a:endParaRPr lang="en-US" dirty="0"/>
          </a:p>
          <a:p>
            <a:r>
              <a:rPr lang="en-US" dirty="0"/>
              <a:t>We will begin with chapter responsibilities and written position descriptions.</a:t>
            </a:r>
          </a:p>
          <a:p>
            <a:endParaRPr lang="en-US" dirty="0"/>
          </a:p>
          <a:p>
            <a:endParaRPr lang="en-US" dirty="0"/>
          </a:p>
          <a:p>
            <a:endParaRPr lang="en-US" dirty="0"/>
          </a:p>
          <a:p>
            <a:endParaRPr lang="en-US" dirty="0"/>
          </a:p>
          <a:p>
            <a:r>
              <a:rPr lang="en-US"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15704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552" y="4320050"/>
            <a:ext cx="5615940" cy="4577538"/>
          </a:xfrm>
        </p:spPr>
        <p:txBody>
          <a:bodyPr/>
          <a:lstStyle/>
          <a:p>
            <a:r>
              <a:rPr lang="en-US" sz="1100" dirty="0"/>
              <a:t>Read Slide</a:t>
            </a:r>
          </a:p>
          <a:p>
            <a:pPr>
              <a:tabLst>
                <a:tab pos="457703" algn="l"/>
              </a:tabLst>
            </a:pPr>
            <a:endParaRPr lang="en-US" sz="1100" dirty="0"/>
          </a:p>
          <a:p>
            <a:pPr>
              <a:tabLst>
                <a:tab pos="457703" algn="l"/>
              </a:tabLst>
            </a:pPr>
            <a:r>
              <a:rPr lang="en-US" sz="1100" dirty="0"/>
              <a:t>CHANGE SLIDE</a:t>
            </a:r>
          </a:p>
          <a:p>
            <a:pPr>
              <a:tabLst>
                <a:tab pos="457703" algn="l"/>
              </a:tabLst>
            </a:pPr>
            <a:r>
              <a:rPr lang="en-US" dirty="0"/>
              <a:t>	</a:t>
            </a:r>
          </a:p>
          <a:p>
            <a:pPr>
              <a:tabLst>
                <a:tab pos="457703" algn="l"/>
              </a:tabLst>
            </a:pPr>
            <a:r>
              <a:rPr lang="en-US" b="1" dirty="0"/>
              <a:t>	</a:t>
            </a:r>
          </a:p>
          <a:p>
            <a:r>
              <a:rPr lang="en-US" b="1" dirty="0"/>
              <a:t>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6979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SAY: </a:t>
            </a:r>
            <a:r>
              <a:rPr lang="en-US" sz="1200" b="1" kern="1200" dirty="0">
                <a:solidFill>
                  <a:schemeClr val="tx1"/>
                </a:solidFill>
                <a:effectLst/>
                <a:latin typeface="+mn-lt"/>
                <a:ea typeface="+mn-ea"/>
                <a:cs typeface="+mn-cs"/>
              </a:rPr>
              <a:t>SAY: </a:t>
            </a:r>
            <a:r>
              <a:rPr lang="en-US" sz="1200" kern="1200" dirty="0">
                <a:solidFill>
                  <a:schemeClr val="tx1"/>
                </a:solidFill>
                <a:effectLst/>
                <a:latin typeface="+mn-lt"/>
                <a:ea typeface="+mn-ea"/>
                <a:cs typeface="+mn-cs"/>
              </a:rPr>
              <a:t>All suspected child abuse or neglect must be made to appropriate state and/or local authorities, and to the chapter president. The chapter president shall notify the Regional Director.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the suspected abuse or allegations are against Delta staff or a program volunteer, the chapter must immediately terminate contact between the youth and the alleged abuser. Any Delta staff or volunteer accused of child abuse or neglect shall be investigated. Until such investigation has been concluded, their contact with program youth will be prohibited and a Volunteer Suspension Letter  shall be sent to the volunteer.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the youth makes allegations that he/she is being abused by a family member or a person with whom the child resides, the chapter president will need to consult with law enforcement authorities who will determine whether the child can be released.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While this Mandatory Reporting Policy refers to suspected child abuse or neglect, it is Delta’s policy that any incident that involves a youth must be reported to the Chapter President who will notify the Regional Director. </a:t>
            </a:r>
          </a:p>
          <a:p>
            <a:r>
              <a:rPr lang="en-US" sz="1200" kern="1200" dirty="0">
                <a:solidFill>
                  <a:schemeClr val="tx1"/>
                </a:solidFill>
                <a:effectLst/>
                <a:latin typeface="+mn-lt"/>
                <a:ea typeface="+mn-ea"/>
                <a:cs typeface="+mn-cs"/>
              </a:rPr>
              <a:t> </a:t>
            </a:r>
          </a:p>
          <a:p>
            <a:endParaRPr lang="en-US" sz="1100" dirty="0"/>
          </a:p>
          <a:p>
            <a:endParaRPr lang="en-US" sz="1100" dirty="0"/>
          </a:p>
          <a:p>
            <a:r>
              <a:rPr lang="en-US" sz="1100"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01084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  </a:t>
            </a:r>
            <a:r>
              <a:rPr lang="en-US" dirty="0"/>
              <a:t>Today,</a:t>
            </a:r>
            <a:r>
              <a:rPr lang="en-US" baseline="0" dirty="0"/>
              <a:t> we will not cover all of the Risk Management Policies over youth programs, but will highlight a few.  All sorors interested in being involved in our youth initiatives will receive the required information in the Risk Management Volunteer training.</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597817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 </a:t>
            </a:r>
            <a:r>
              <a:rPr lang="en-US" dirty="0"/>
              <a:t>It is Delta’s position that children should be free to participate in its youth initiatives without the risk of any form of abuse.  Photographing children involved in youth programs can put them at risk.  This is extremely harmful if these pictures are posted on websites or in publications.  Managing the taking of photographs should be addressed as part of the Risk Management Plan.  </a:t>
            </a:r>
          </a:p>
          <a:p>
            <a:endParaRPr lang="en-US" dirty="0"/>
          </a:p>
          <a:p>
            <a:r>
              <a:rPr lang="en-US" dirty="0"/>
              <a:t>Delta has guidelines that prevent the photographing of children without the parent’s permission.  Posting</a:t>
            </a:r>
            <a:r>
              <a:rPr lang="en-US" baseline="0" dirty="0"/>
              <a:t> pictures on your social media pages is against Delta’s policy.</a:t>
            </a:r>
            <a:endParaRPr lang="en-US" dirty="0"/>
          </a:p>
          <a:p>
            <a:endParaRPr lang="en-US" dirty="0"/>
          </a:p>
          <a:p>
            <a:r>
              <a:rPr lang="en-US" dirty="0"/>
              <a:t>(Discuss the bulleted items.  Solicit input for participants.)</a:t>
            </a:r>
          </a:p>
          <a:p>
            <a:endParaRPr lang="en-US" dirty="0"/>
          </a:p>
          <a:p>
            <a:endParaRPr lang="en-US" dirty="0"/>
          </a:p>
          <a:p>
            <a:r>
              <a:rPr lang="en-US" dirty="0"/>
              <a:t>CHANGE SLIDE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17580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a:t>
            </a:r>
            <a:r>
              <a:rPr lang="en-US" dirty="0"/>
              <a:t>  External contact requires protocols for interaction between members, staff or volunteers with a child outside the Delta-related activity.  Delta has specific policies about contact between youth and persons involved with the program and with persons not associated with Delta.</a:t>
            </a:r>
          </a:p>
          <a:p>
            <a:endParaRPr lang="en-US" dirty="0"/>
          </a:p>
          <a:p>
            <a:r>
              <a:rPr lang="en-US" dirty="0"/>
              <a:t>(Ask questions to ensure understanding of the policy).</a:t>
            </a:r>
          </a:p>
          <a:p>
            <a:endParaRPr lang="en-US" dirty="0"/>
          </a:p>
          <a:p>
            <a:r>
              <a:rPr lang="en-US"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209447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a:t>
            </a:r>
            <a:r>
              <a:rPr lang="en-US" dirty="0"/>
              <a:t>:  The previous adult to youth ratio was 1 to 4.  The Risk Management team worked with Legal Counsel and Delta’s Senior Leaders to change the ratios to a risk-based model, with a declining scale for older youth.</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dirty="0"/>
              <a:t>  Let’s review the updated ratios on the next slide.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388279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a:t>
            </a:r>
            <a:r>
              <a:rPr lang="en-US" dirty="0"/>
              <a:t>:  As you can see from the chart, there are different ratios for youth initiatives held at the regular meeting venue vs. off-site events.  The new ratio for middle school participants (grades 6-8) is 2 adults per 25 youth.  If you have more than 25 youth participants, you will use the scale to the right to determine the additional number of supervising adults needed.  The new ratio for high school participants (grades 9-12) is 2 adults per 30 youth plus one additional supervising adult for every 15 additional youth.  If your middle school and high school grades are different, please err on the side of caution and use the more conservative number, meaning use the 1 to 25 ratio vs. the 1 to 30 ratio.</a:t>
            </a:r>
          </a:p>
          <a:p>
            <a:endParaRPr lang="en-US" dirty="0"/>
          </a:p>
          <a:p>
            <a:r>
              <a:rPr lang="en-US" b="1" dirty="0"/>
              <a:t>SAY</a:t>
            </a:r>
            <a:r>
              <a:rPr lang="en-US" dirty="0"/>
              <a:t>:  Let’s use an example.  An on-site event with middle school participants (Grades 6-8) will require two supervising adults per 25 youth.  If your program has 35 participants (which is 10 additional youth), then you will need 1 additional supervising adult, for a total of 3.  If your program has 40 middle school participants (which is 15 additional youth), then you will need to add 2 supervising adults because it is over the 1 to 12 additional supervising adult ratio.  So, an on-site youth program with 40 middle school participants will require 4 supervising adults.</a:t>
            </a:r>
          </a:p>
          <a:p>
            <a:endParaRPr lang="en-US" dirty="0"/>
          </a:p>
          <a:p>
            <a:r>
              <a:rPr lang="en-US" b="1" dirty="0"/>
              <a:t>ASK</a:t>
            </a:r>
            <a:r>
              <a:rPr lang="en-US" dirty="0"/>
              <a:t>:  How many supervising adults are required for an off-site activity with 50 seventh graders?</a:t>
            </a:r>
          </a:p>
          <a:p>
            <a:r>
              <a:rPr lang="en-US" b="1" dirty="0"/>
              <a:t>RESPONSE</a:t>
            </a:r>
            <a:r>
              <a:rPr lang="en-US" dirty="0"/>
              <a:t>:  The answer is 2+3, or 5 supervising adults for 50 youth – which is a 1 to 10 ratio.</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167788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  </a:t>
            </a:r>
            <a:r>
              <a:rPr lang="en-US" dirty="0"/>
              <a:t>There are clear guidelines on whether it is appropriate under any circumstances</a:t>
            </a:r>
            <a:r>
              <a:rPr lang="en-US" b="1" dirty="0"/>
              <a:t> </a:t>
            </a:r>
            <a:r>
              <a:rPr lang="en-US" dirty="0"/>
              <a:t>for volunteers to transport youth program participants.  There should always be parent/guardian consent and procedures to ensure that drivers are licensed, vehicles are registered, insured and safe for youth participants.</a:t>
            </a:r>
          </a:p>
          <a:p>
            <a:endParaRPr lang="en-US" dirty="0"/>
          </a:p>
          <a:p>
            <a:r>
              <a:rPr lang="en-US" dirty="0"/>
              <a:t>The Risk Management Manual provides procedures for rental vehicles, vehicles owned by other organizations, and floats and flatbeds used for youth transportation.</a:t>
            </a:r>
          </a:p>
          <a:p>
            <a:endParaRPr lang="en-US" dirty="0"/>
          </a:p>
          <a:p>
            <a:r>
              <a:rPr lang="en-US" dirty="0"/>
              <a:t>(Ask questions to ensure understanding of the policy).</a:t>
            </a:r>
          </a:p>
          <a:p>
            <a:endParaRPr lang="en-US" dirty="0"/>
          </a:p>
          <a:p>
            <a:endParaRPr lang="en-US" dirty="0"/>
          </a:p>
          <a:p>
            <a:endParaRPr lang="en-US" dirty="0"/>
          </a:p>
          <a:p>
            <a:r>
              <a:rPr lang="en-US"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30747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Set expectations and ground rules for the session</a:t>
            </a:r>
          </a:p>
          <a:p>
            <a:pPr>
              <a:defRPr/>
            </a:pPr>
            <a:endParaRPr lang="en-US" dirty="0"/>
          </a:p>
          <a:p>
            <a:pPr marL="286064" indent="-286064">
              <a:buFont typeface="Arial" panose="020B0604020202020204" pitchFamily="34" charset="0"/>
              <a:buChar char="•"/>
              <a:defRPr/>
            </a:pPr>
            <a:r>
              <a:rPr lang="en-US" dirty="0"/>
              <a:t>Allow sorors to express their expectations for the Orientation.</a:t>
            </a:r>
          </a:p>
          <a:p>
            <a:pPr marL="286064" indent="-286064">
              <a:buFont typeface="Arial" panose="020B0604020202020204" pitchFamily="34" charset="0"/>
              <a:buChar char="•"/>
              <a:defRPr/>
            </a:pPr>
            <a:r>
              <a:rPr lang="en-US" dirty="0"/>
              <a:t>Explain that this is a </a:t>
            </a:r>
            <a:r>
              <a:rPr lang="en-US" baseline="0" dirty="0"/>
              <a:t>Risk Management </a:t>
            </a:r>
            <a:r>
              <a:rPr lang="en-US" u="sng" baseline="0" dirty="0"/>
              <a:t>Orientation</a:t>
            </a:r>
            <a:r>
              <a:rPr lang="en-US" baseline="0" dirty="0"/>
              <a:t> Session and not Risk Management Volunteer training</a:t>
            </a:r>
            <a:r>
              <a:rPr lang="en-US" dirty="0"/>
              <a:t>.</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69147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SAY:  </a:t>
            </a:r>
            <a:r>
              <a:rPr lang="en-US" sz="1400" dirty="0"/>
              <a:t>Youth participating in Delta’s youth enrichment programs are not permitted to participate in fundraising activities for their program or any other Delta program.</a:t>
            </a:r>
          </a:p>
          <a:p>
            <a:r>
              <a:rPr lang="en-US" sz="1400" dirty="0"/>
              <a:t>(Check their understanding of the enrichment programs – which are Delta GEMS, Delta Academy and EMBODI.)</a:t>
            </a:r>
          </a:p>
          <a:p>
            <a:endParaRPr lang="en-US" sz="1400" dirty="0"/>
          </a:p>
          <a:p>
            <a:r>
              <a:rPr lang="en-US" sz="1400" b="1" dirty="0"/>
              <a:t>SAY:</a:t>
            </a:r>
            <a:r>
              <a:rPr lang="en-US" sz="1400" dirty="0"/>
              <a:t>  Youth can participate in our fundraising programs like Jabberwock and Cotillion, but they must adhere to the policies in the Risk Management Manual.</a:t>
            </a:r>
            <a:endParaRPr lang="en-US" sz="1400" b="1" dirty="0"/>
          </a:p>
          <a:p>
            <a:endParaRPr lang="en-US" sz="1400" b="1" dirty="0"/>
          </a:p>
          <a:p>
            <a:r>
              <a:rPr lang="en-US" sz="1400" b="1" dirty="0"/>
              <a:t>SAY:</a:t>
            </a:r>
            <a:r>
              <a:rPr lang="en-US" sz="1400" dirty="0"/>
              <a:t>  This ends our discussion on operational procedures.  Let’s take a look at the objectives that we established earlier and see what we’ve accomplished!</a:t>
            </a:r>
          </a:p>
          <a:p>
            <a:endParaRPr lang="en-US" sz="1400" dirty="0"/>
          </a:p>
          <a:p>
            <a:endParaRPr lang="en-US" sz="1400" dirty="0"/>
          </a:p>
          <a:p>
            <a:r>
              <a:rPr lang="en-US" sz="1400"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002602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a:t>
            </a:r>
            <a:r>
              <a:rPr lang="en-US" baseline="0" dirty="0"/>
              <a:t> </a:t>
            </a:r>
            <a:r>
              <a:rPr lang="en-US" dirty="0"/>
              <a:t>You should now understand the importance</a:t>
            </a:r>
            <a:r>
              <a:rPr lang="en-US" baseline="0" dirty="0"/>
              <a:t> of Risk Management in Delta Sigma Theta and the role that it plays in our youth programs.  You should have a general understanding of our Risk Management principles and policies and what will be required to become a volunteer in our Chapter’s youth programs.</a:t>
            </a:r>
            <a:endParaRPr lang="en-US" dirty="0"/>
          </a:p>
          <a:p>
            <a:endParaRPr lang="en-US" dirty="0"/>
          </a:p>
          <a:p>
            <a:r>
              <a:rPr lang="en-US" dirty="0"/>
              <a:t>This ends our review</a:t>
            </a:r>
            <a:r>
              <a:rPr lang="en-US" baseline="0" dirty="0"/>
              <a:t> of Delta’s Risk Management policies and the Orientation Session.  Thank you for your attention and your continued support of our Chapter’s youth programs.</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37010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questions can I answer?</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861498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042691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The National Program Planning &amp; Development Committee is comprised of one Chair, Soror Andria Jeffries, and five sub-committees: Delta Emergency Response, Economic Development, Educational Development, International Awareness &amp; Involvement, Physical &amp; Mental Health, and Risk Management.  Sorors on the PP&amp;D committee represent each of the seven Delta regions.</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133349C-1948-4CA9-9684-8928569B52AA}"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094351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Remaining PP&amp;D sub-committees and members.</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6B1AAA9-3AC6-405B-8F2B-948793191BEF}"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706502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Our National headquarters staff liaison are Soror Carolyn McCrea, Soror E. Missy Daniels and Soror LaKeisha Scott.</a:t>
            </a:r>
          </a:p>
          <a:p>
            <a:endParaRPr lang="en-US" dirty="0"/>
          </a:p>
          <a:p>
            <a:r>
              <a:rPr lang="en-US" dirty="0"/>
              <a:t>Thank sorors for attending the Chapter Orientation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2DF68562-4F6F-478C-B9E8-1D984B253555}"/>
              </a:ext>
            </a:extLst>
          </p:cNvPr>
          <p:cNvSpPr/>
          <p:nvPr/>
        </p:nvSpPr>
        <p:spPr>
          <a:xfrm>
            <a:off x="409575" y="919162"/>
            <a:ext cx="6200775" cy="2769989"/>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Georgia" panose="02040502050405020303" pitchFamily="18" charset="0"/>
                <a:ea typeface="+mn-ea"/>
                <a:cs typeface="Arial" panose="020B0604020202020204" pitchFamily="34" charset="0"/>
              </a:rPr>
              <a:t>National Program Planning &amp; Development Committee</a:t>
            </a:r>
            <a:endParaRPr kumimoji="0" lang="en-US" sz="3200" b="0" i="0" u="none" strike="noStrike" kern="1200" cap="none" spc="0" normalizeH="0" baseline="0" noProof="0" dirty="0">
              <a:ln>
                <a:noFill/>
              </a:ln>
              <a:solidFill>
                <a:srgbClr val="C00000"/>
              </a:solidFill>
              <a:effectLst/>
              <a:uLnTx/>
              <a:uFillTx/>
              <a:latin typeface="Georgia" panose="02040502050405020303" pitchFamily="18"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Book Antiqua" panose="02040602050305030304" pitchFamily="18" charset="0"/>
                <a:ea typeface="+mn-ea"/>
                <a:cs typeface="Arial" panose="020B0604020202020204" pitchFamily="34" charset="0"/>
              </a:rPr>
              <a:t>NATIONAL HEADQUARTERS STAFF</a:t>
            </a:r>
            <a:endParaRPr kumimoji="0" lang="en-US" sz="2000" b="0" i="0" u="none" strike="noStrike" kern="1200" cap="none" spc="0" normalizeH="0" baseline="0" noProof="0" dirty="0">
              <a:ln>
                <a:noFill/>
              </a:ln>
              <a:solidFill>
                <a:srgbClr val="000000"/>
              </a:solidFill>
              <a:effectLst/>
              <a:uLnTx/>
              <a:uFillTx/>
              <a:latin typeface="Book Antiqua" panose="02040602050305030304" pitchFamily="18"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Arial" panose="020B0604020202020204" pitchFamily="34" charset="0"/>
              </a:rPr>
              <a:t>▲</a:t>
            </a:r>
            <a:r>
              <a:rPr kumimoji="0" lang="en-US" sz="1800" b="0" i="0" u="none" strike="noStrike" kern="1200" cap="none" spc="0" normalizeH="0" baseline="0" noProof="0" dirty="0">
                <a:ln>
                  <a:noFill/>
                </a:ln>
                <a:solidFill>
                  <a:srgbClr val="000000"/>
                </a:solidFill>
                <a:effectLst/>
                <a:uLnTx/>
                <a:uFillTx/>
                <a:latin typeface="Georgia" panose="02040502050405020303" pitchFamily="18" charset="0"/>
                <a:ea typeface="+mn-ea"/>
                <a:cs typeface="Arial" panose="020B0604020202020204" pitchFamily="34" charset="0"/>
              </a:rPr>
              <a:t>Carolyn McCrea, Director, Programs and Communications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Arial" panose="020B0604020202020204" pitchFamily="34" charset="0"/>
              </a:rPr>
              <a:t>▲</a:t>
            </a:r>
            <a:r>
              <a:rPr kumimoji="0" lang="en-US" sz="1800" b="0" i="0" u="none" strike="noStrike" kern="1200" cap="none" spc="0" normalizeH="0" baseline="0" noProof="0" dirty="0">
                <a:ln>
                  <a:noFill/>
                </a:ln>
                <a:solidFill>
                  <a:srgbClr val="000000"/>
                </a:solidFill>
                <a:effectLst/>
                <a:uLnTx/>
                <a:uFillTx/>
                <a:latin typeface="Georgia" panose="02040502050405020303" pitchFamily="18" charset="0"/>
                <a:ea typeface="+mn-ea"/>
                <a:cs typeface="Arial" panose="020B0604020202020204" pitchFamily="34" charset="0"/>
              </a:rPr>
              <a:t>E. Missy </a:t>
            </a:r>
            <a:r>
              <a:rPr kumimoji="0" lang="en-US" sz="1800" b="0" i="0" u="none" strike="noStrike" kern="1200" cap="none" spc="0" normalizeH="0" baseline="0" noProof="0" dirty="0" err="1">
                <a:ln>
                  <a:noFill/>
                </a:ln>
                <a:solidFill>
                  <a:srgbClr val="000000"/>
                </a:solidFill>
                <a:effectLst/>
                <a:uLnTx/>
                <a:uFillTx/>
                <a:latin typeface="Georgia" panose="02040502050405020303" pitchFamily="18" charset="0"/>
                <a:ea typeface="+mn-ea"/>
                <a:cs typeface="Arial" panose="020B0604020202020204" pitchFamily="34" charset="0"/>
              </a:rPr>
              <a:t>Daniels,Program</a:t>
            </a:r>
            <a:r>
              <a:rPr kumimoji="0" lang="en-US" sz="1800" b="0" i="0" u="none" strike="noStrike" kern="1200" cap="none" spc="0" normalizeH="0" baseline="0" noProof="0" dirty="0">
                <a:ln>
                  <a:noFill/>
                </a:ln>
                <a:solidFill>
                  <a:srgbClr val="000000"/>
                </a:solidFill>
                <a:effectLst/>
                <a:uLnTx/>
                <a:uFillTx/>
                <a:latin typeface="Georgia" panose="02040502050405020303" pitchFamily="18" charset="0"/>
                <a:ea typeface="+mn-ea"/>
                <a:cs typeface="Arial" panose="020B0604020202020204" pitchFamily="34" charset="0"/>
              </a:rPr>
              <a:t> Coordinator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Arial" panose="020B0604020202020204" pitchFamily="34" charset="0"/>
              </a:rPr>
              <a:t>▲</a:t>
            </a:r>
            <a:r>
              <a:rPr kumimoji="0" lang="en-US" sz="1800" b="0" i="0" u="none" strike="noStrike" kern="1200" cap="none" spc="0" normalizeH="0" baseline="0" noProof="0" dirty="0">
                <a:ln>
                  <a:noFill/>
                </a:ln>
                <a:solidFill>
                  <a:srgbClr val="000000"/>
                </a:solidFill>
                <a:effectLst/>
                <a:uLnTx/>
                <a:uFillTx/>
                <a:latin typeface="Georgia" panose="02040502050405020303" pitchFamily="18" charset="0"/>
                <a:ea typeface="+mn-ea"/>
                <a:cs typeface="Arial" panose="020B0604020202020204" pitchFamily="34" charset="0"/>
              </a:rPr>
              <a:t>Lakeisha Scott, </a:t>
            </a:r>
            <a:r>
              <a:rPr kumimoji="0" lang="en-US" sz="1800" b="0" i="0" u="none" strike="noStrike" kern="1200" cap="none" spc="0" normalizeH="0" baseline="0" noProof="0" dirty="0" err="1">
                <a:ln>
                  <a:noFill/>
                </a:ln>
                <a:solidFill>
                  <a:srgbClr val="000000"/>
                </a:solidFill>
                <a:effectLst/>
                <a:uLnTx/>
                <a:uFillTx/>
                <a:latin typeface="Georgia" panose="02040502050405020303" pitchFamily="18" charset="0"/>
                <a:ea typeface="+mn-ea"/>
                <a:cs typeface="Arial" panose="020B0604020202020204" pitchFamily="34" charset="0"/>
              </a:rPr>
              <a:t>ProgramSpecialist</a:t>
            </a:r>
            <a:r>
              <a:rPr kumimoji="0" lang="en-US" sz="1800" b="0" i="0" u="none" strike="noStrike" kern="1200" cap="none" spc="0" normalizeH="0" baseline="0" noProof="0" dirty="0">
                <a:ln>
                  <a:noFill/>
                </a:ln>
                <a:solidFill>
                  <a:srgbClr val="000000"/>
                </a:solidFill>
                <a:effectLst/>
                <a:uLnTx/>
                <a:uFillTx/>
                <a:latin typeface="Georgia" panose="02040502050405020303" pitchFamily="18" charset="0"/>
                <a:ea typeface="+mn-ea"/>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3174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session </a:t>
            </a:r>
            <a:r>
              <a:rPr lang="en-US" baseline="0" dirty="0"/>
              <a:t>is an introduction to Risk Management and will serve as an orientation to Delta’s Risk Management policies.  Each Chapter is required to conduct a Risk Management Chapter Orientation each year.</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69147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993" y="4342766"/>
            <a:ext cx="5615940" cy="4575413"/>
          </a:xfrm>
        </p:spPr>
        <p:txBody>
          <a:bodyPr/>
          <a:lstStyle/>
          <a:p>
            <a:r>
              <a:rPr lang="en-US" b="1" baseline="0" dirty="0"/>
              <a:t>ASK:</a:t>
            </a:r>
            <a:r>
              <a:rPr lang="en-US" baseline="0" dirty="0"/>
              <a:t>  Sorors, what is the name of this session?</a:t>
            </a:r>
          </a:p>
          <a:p>
            <a:r>
              <a:rPr lang="en-US" baseline="0" dirty="0"/>
              <a:t>(Answer:  Chapter Orientation)</a:t>
            </a:r>
          </a:p>
          <a:p>
            <a:endParaRPr lang="en-US" baseline="0" dirty="0"/>
          </a:p>
          <a:p>
            <a:r>
              <a:rPr lang="en-US" b="1" baseline="0" dirty="0"/>
              <a:t>Important:</a:t>
            </a:r>
            <a:r>
              <a:rPr lang="en-US" baseline="0" dirty="0"/>
              <a:t>  The Chapter Orientation session </a:t>
            </a:r>
            <a:r>
              <a:rPr lang="en-US" u="sng" baseline="0" dirty="0"/>
              <a:t>is not</a:t>
            </a:r>
            <a:r>
              <a:rPr lang="en-US" baseline="0" dirty="0"/>
              <a:t> the training required for volunteers participating in our youth programs.</a:t>
            </a:r>
            <a:endParaRPr lang="en-US" dirty="0"/>
          </a:p>
          <a:p>
            <a:endParaRPr lang="en-US" dirty="0"/>
          </a:p>
          <a:p>
            <a:r>
              <a:rPr lang="en-US" dirty="0"/>
              <a:t>Now, we will review the goals and objectives of today’s session.</a:t>
            </a:r>
          </a:p>
          <a:p>
            <a:endParaRPr lang="en-US" dirty="0"/>
          </a:p>
          <a:p>
            <a:r>
              <a:rPr lang="en-US" dirty="0"/>
              <a:t>CHANGE SLIDE</a:t>
            </a:r>
          </a:p>
          <a:p>
            <a:endParaRPr lang="en-US" dirty="0"/>
          </a:p>
          <a:p>
            <a:pPr marL="171617" indent="-171617">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07463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8163" y="233363"/>
            <a:ext cx="6200775" cy="3489325"/>
          </a:xfrm>
        </p:spPr>
      </p:sp>
      <p:sp>
        <p:nvSpPr>
          <p:cNvPr id="3" name="Notes Placeholder 2"/>
          <p:cNvSpPr>
            <a:spLocks noGrp="1"/>
          </p:cNvSpPr>
          <p:nvPr>
            <p:ph type="body" idx="1"/>
          </p:nvPr>
        </p:nvSpPr>
        <p:spPr>
          <a:xfrm>
            <a:off x="701993" y="4342766"/>
            <a:ext cx="5615940" cy="4575413"/>
          </a:xfrm>
        </p:spPr>
        <p:txBody>
          <a:bodyPr/>
          <a:lstStyle/>
          <a:p>
            <a:r>
              <a:rPr lang="en-US" dirty="0"/>
              <a:t>Risk Management is very important in youth development programs.  Youth programs face challenges to ensure that young people and volunteers are in a safe environment.  Today’s session will address areas of risk management associated with Delta’s programs and the strategies that must be considered and implemented in order to ensure that a positive learning environment is achieved.  It will also ensure that Delta’s youth programs offer youth and volunteers an opportunity to engage in sound educational programs that are emotionally and physically safe.</a:t>
            </a:r>
          </a:p>
          <a:p>
            <a:endParaRPr lang="en-US" dirty="0"/>
          </a:p>
          <a:p>
            <a:r>
              <a:rPr lang="en-US" dirty="0"/>
              <a:t>Today</a:t>
            </a:r>
            <a:r>
              <a:rPr lang="en-US" baseline="0" dirty="0"/>
              <a:t> we </a:t>
            </a:r>
            <a:r>
              <a:rPr lang="en-US" dirty="0"/>
              <a:t>will focus on the following major concepts:</a:t>
            </a:r>
          </a:p>
          <a:p>
            <a:endParaRPr lang="en-US" dirty="0"/>
          </a:p>
          <a:p>
            <a:pPr lvl="1"/>
            <a:r>
              <a:rPr lang="en-US" dirty="0"/>
              <a:t>Guidelines for volunteer screening process</a:t>
            </a:r>
          </a:p>
          <a:p>
            <a:pPr lvl="1"/>
            <a:r>
              <a:rPr lang="en-US" dirty="0"/>
              <a:t>Preventive risk management for all Delta’s youth initiatives</a:t>
            </a:r>
          </a:p>
          <a:p>
            <a:pPr lvl="1"/>
            <a:r>
              <a:rPr lang="en-US" dirty="0"/>
              <a:t>Delta’s policies, procedures and guidelines governing youth initiatives</a:t>
            </a:r>
          </a:p>
          <a:p>
            <a:pPr marL="457644" lvl="1"/>
            <a:r>
              <a:rPr lang="en-US" dirty="0"/>
              <a:t>Mandatory Child abuse Reporting</a:t>
            </a:r>
          </a:p>
          <a:p>
            <a:pPr marL="457644" lvl="1"/>
            <a:endParaRPr lang="en-US" dirty="0"/>
          </a:p>
          <a:p>
            <a:r>
              <a:rPr lang="en-US" dirty="0"/>
              <a:t>More details will be provided on each of these concepts.</a:t>
            </a:r>
          </a:p>
          <a:p>
            <a:r>
              <a:rPr lang="en-US" dirty="0"/>
              <a:t>Now, we will review the goals and objectives of today’s session.</a:t>
            </a:r>
          </a:p>
          <a:p>
            <a:endParaRPr lang="en-US" dirty="0"/>
          </a:p>
          <a:p>
            <a:r>
              <a:rPr lang="en-US" dirty="0"/>
              <a:t>CHANGE SLIDE</a:t>
            </a:r>
          </a:p>
          <a:p>
            <a:endParaRPr lang="en-US" dirty="0"/>
          </a:p>
          <a:p>
            <a:pPr marL="171617" indent="-171617">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07463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406">
              <a:defRPr/>
            </a:pPr>
            <a:r>
              <a:rPr lang="en-US" dirty="0"/>
              <a:t>Read the stated goal and ask for questions.</a:t>
            </a:r>
          </a:p>
          <a:p>
            <a:pPr defTabSz="915406">
              <a:defRPr/>
            </a:pPr>
            <a:endParaRPr lang="en-US" dirty="0"/>
          </a:p>
          <a:p>
            <a:pPr defTabSz="915406">
              <a:defRPr/>
            </a:pPr>
            <a:r>
              <a:rPr lang="en-US" dirty="0"/>
              <a:t>Make the purpose as clear as possible by spelling out the intended learning outcome and the objectives for the Orientation session.</a:t>
            </a:r>
          </a:p>
          <a:p>
            <a:endParaRPr lang="en-US" b="1" dirty="0"/>
          </a:p>
          <a:p>
            <a:r>
              <a:rPr lang="en-US" dirty="0"/>
              <a:t>CHANGE SLIDE.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74102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  </a:t>
            </a:r>
            <a:r>
              <a:rPr lang="en-US" dirty="0"/>
              <a:t>Now we will review the objectives for this session.  Read the objectives.</a:t>
            </a:r>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37010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 </a:t>
            </a:r>
            <a:r>
              <a:rPr lang="en-US" dirty="0"/>
              <a:t> Before we proceed, let’s think about a definition for risk management.  </a:t>
            </a:r>
          </a:p>
          <a:p>
            <a:endParaRPr lang="en-US" dirty="0"/>
          </a:p>
          <a:p>
            <a:r>
              <a:rPr lang="en-US" dirty="0"/>
              <a:t>(Allow participants to give their definitions of risk management before you show the definition on the slide.) </a:t>
            </a:r>
            <a:endParaRPr lang="en-US" b="1" dirty="0"/>
          </a:p>
          <a:p>
            <a:endParaRPr lang="en-US" dirty="0"/>
          </a:p>
          <a:p>
            <a:r>
              <a:rPr lang="en-US" dirty="0"/>
              <a:t>Show the next slide with the definition of risk management.</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105DB2-FD3E-441D-8B7E-7AE83ECE27B3}"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6914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BAA6E994-837D-453D-9973-D2165B9780D0}" type="slidenum">
              <a:rPr lang="es-ES" altLang="en-US"/>
              <a:pPr/>
              <a:t>‹#›</a:t>
            </a:fld>
            <a:endParaRPr lang="es-ES" altLang="en-US"/>
          </a:p>
        </p:txBody>
      </p:sp>
    </p:spTree>
    <p:extLst>
      <p:ext uri="{BB962C8B-B14F-4D97-AF65-F5344CB8AC3E}">
        <p14:creationId xmlns:p14="http://schemas.microsoft.com/office/powerpoint/2010/main" val="339228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A78F4026-F6F4-475A-A32F-A7B0E984EDEA}" type="slidenum">
              <a:rPr lang="es-ES" altLang="en-US"/>
              <a:pPr/>
              <a:t>‹#›</a:t>
            </a:fld>
            <a:endParaRPr lang="es-ES" altLang="en-US"/>
          </a:p>
        </p:txBody>
      </p:sp>
    </p:spTree>
    <p:extLst>
      <p:ext uri="{BB962C8B-B14F-4D97-AF65-F5344CB8AC3E}">
        <p14:creationId xmlns:p14="http://schemas.microsoft.com/office/powerpoint/2010/main" val="29486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0BA9C966-3B6A-4B3B-A4A5-8A3D97E8293A}" type="slidenum">
              <a:rPr lang="es-ES" altLang="en-US"/>
              <a:pPr/>
              <a:t>‹#›</a:t>
            </a:fld>
            <a:endParaRPr lang="es-ES" altLang="en-US"/>
          </a:p>
        </p:txBody>
      </p:sp>
    </p:spTree>
    <p:extLst>
      <p:ext uri="{BB962C8B-B14F-4D97-AF65-F5344CB8AC3E}">
        <p14:creationId xmlns:p14="http://schemas.microsoft.com/office/powerpoint/2010/main" val="1559483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804" y="685803"/>
            <a:ext cx="10394705" cy="1151965"/>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685801" y="2063395"/>
            <a:ext cx="3310128" cy="576262"/>
          </a:xfrm>
        </p:spPr>
        <p:txBody>
          <a:bodyPr anchor="b">
            <a:noAutofit/>
          </a:bodyPr>
          <a:lstStyle>
            <a:lvl1pPr marL="0" indent="0" algn="ctr">
              <a:lnSpc>
                <a:spcPct val="90000"/>
              </a:lnSpc>
              <a:buNone/>
              <a:defRPr sz="1800" b="0">
                <a:solidFill>
                  <a:schemeClr val="accent1"/>
                </a:solidFill>
              </a:defRPr>
            </a:lvl1pPr>
            <a:lvl2pPr marL="342889" indent="0">
              <a:buNone/>
              <a:defRPr sz="1500" b="1"/>
            </a:lvl2pPr>
            <a:lvl3pPr marL="685777" indent="0">
              <a:buNone/>
              <a:defRPr sz="1350" b="1"/>
            </a:lvl3pPr>
            <a:lvl4pPr marL="1028666" indent="0">
              <a:buNone/>
              <a:defRPr sz="1200" b="1"/>
            </a:lvl4pPr>
            <a:lvl5pPr marL="1371554" indent="0">
              <a:buNone/>
              <a:defRPr sz="1200" b="1"/>
            </a:lvl5pPr>
            <a:lvl6pPr marL="1714443" indent="0">
              <a:buNone/>
              <a:defRPr sz="1200" b="1"/>
            </a:lvl6pPr>
            <a:lvl7pPr marL="2057331" indent="0">
              <a:buNone/>
              <a:defRPr sz="1200" b="1"/>
            </a:lvl7pPr>
            <a:lvl8pPr marL="2400220" indent="0">
              <a:buNone/>
              <a:defRPr sz="1200" b="1"/>
            </a:lvl8pPr>
            <a:lvl9pPr marL="2743109"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685801" y="2639658"/>
            <a:ext cx="3310128" cy="2734928"/>
          </a:xfrm>
        </p:spPr>
        <p:txBody>
          <a:bodyPr anchor="t">
            <a:normAutofit/>
          </a:bodyPr>
          <a:lstStyle>
            <a:lvl1pPr marL="0" indent="0" algn="ctr">
              <a:buNone/>
              <a:defRPr sz="1050"/>
            </a:lvl1pPr>
            <a:lvl2pPr marL="342889" indent="0">
              <a:buNone/>
              <a:defRPr sz="900"/>
            </a:lvl2pPr>
            <a:lvl3pPr marL="685777" indent="0">
              <a:buNone/>
              <a:defRPr sz="750"/>
            </a:lvl3pPr>
            <a:lvl4pPr marL="1028666" indent="0">
              <a:buNone/>
              <a:defRPr sz="675"/>
            </a:lvl4pPr>
            <a:lvl5pPr marL="1371554" indent="0">
              <a:buNone/>
              <a:defRPr sz="675"/>
            </a:lvl5pPr>
            <a:lvl6pPr marL="1714443" indent="0">
              <a:buNone/>
              <a:defRPr sz="675"/>
            </a:lvl6pPr>
            <a:lvl7pPr marL="2057331" indent="0">
              <a:buNone/>
              <a:defRPr sz="675"/>
            </a:lvl7pPr>
            <a:lvl8pPr marL="2400220" indent="0">
              <a:buNone/>
              <a:defRPr sz="675"/>
            </a:lvl8pPr>
            <a:lvl9pPr marL="2743109"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234621" y="2063395"/>
            <a:ext cx="3310128" cy="576262"/>
          </a:xfrm>
        </p:spPr>
        <p:txBody>
          <a:bodyPr anchor="b">
            <a:noAutofit/>
          </a:bodyPr>
          <a:lstStyle>
            <a:lvl1pPr marL="0" indent="0" algn="ctr">
              <a:lnSpc>
                <a:spcPct val="90000"/>
              </a:lnSpc>
              <a:buNone/>
              <a:defRPr sz="1800" b="0">
                <a:solidFill>
                  <a:schemeClr val="accent1"/>
                </a:solidFill>
              </a:defRPr>
            </a:lvl1pPr>
            <a:lvl2pPr marL="342889" indent="0">
              <a:buNone/>
              <a:defRPr sz="1500" b="1"/>
            </a:lvl2pPr>
            <a:lvl3pPr marL="685777" indent="0">
              <a:buNone/>
              <a:defRPr sz="1350" b="1"/>
            </a:lvl3pPr>
            <a:lvl4pPr marL="1028666" indent="0">
              <a:buNone/>
              <a:defRPr sz="1200" b="1"/>
            </a:lvl4pPr>
            <a:lvl5pPr marL="1371554" indent="0">
              <a:buNone/>
              <a:defRPr sz="1200" b="1"/>
            </a:lvl5pPr>
            <a:lvl6pPr marL="1714443" indent="0">
              <a:buNone/>
              <a:defRPr sz="1200" b="1"/>
            </a:lvl6pPr>
            <a:lvl7pPr marL="2057331" indent="0">
              <a:buNone/>
              <a:defRPr sz="1200" b="1"/>
            </a:lvl7pPr>
            <a:lvl8pPr marL="2400220" indent="0">
              <a:buNone/>
              <a:defRPr sz="1200" b="1"/>
            </a:lvl8pPr>
            <a:lvl9pPr marL="2743109"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234621" y="2639658"/>
            <a:ext cx="3310128" cy="2734928"/>
          </a:xfrm>
        </p:spPr>
        <p:txBody>
          <a:bodyPr anchor="t">
            <a:normAutofit/>
          </a:bodyPr>
          <a:lstStyle>
            <a:lvl1pPr marL="0" indent="0" algn="ctr">
              <a:buNone/>
              <a:defRPr sz="1050"/>
            </a:lvl1pPr>
            <a:lvl2pPr marL="342889" indent="0">
              <a:buNone/>
              <a:defRPr sz="900"/>
            </a:lvl2pPr>
            <a:lvl3pPr marL="685777" indent="0">
              <a:buNone/>
              <a:defRPr sz="750"/>
            </a:lvl3pPr>
            <a:lvl4pPr marL="1028666" indent="0">
              <a:buNone/>
              <a:defRPr sz="675"/>
            </a:lvl4pPr>
            <a:lvl5pPr marL="1371554" indent="0">
              <a:buNone/>
              <a:defRPr sz="675"/>
            </a:lvl5pPr>
            <a:lvl6pPr marL="1714443" indent="0">
              <a:buNone/>
              <a:defRPr sz="675"/>
            </a:lvl6pPr>
            <a:lvl7pPr marL="2057331" indent="0">
              <a:buNone/>
              <a:defRPr sz="675"/>
            </a:lvl7pPr>
            <a:lvl8pPr marL="2400220" indent="0">
              <a:buNone/>
              <a:defRPr sz="675"/>
            </a:lvl8pPr>
            <a:lvl9pPr marL="2743109"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770380" y="2063395"/>
            <a:ext cx="3310128" cy="576262"/>
          </a:xfrm>
        </p:spPr>
        <p:txBody>
          <a:bodyPr anchor="b">
            <a:noAutofit/>
          </a:bodyPr>
          <a:lstStyle>
            <a:lvl1pPr marL="0" indent="0" algn="ctr">
              <a:lnSpc>
                <a:spcPct val="90000"/>
              </a:lnSpc>
              <a:buNone/>
              <a:defRPr sz="1800" b="0">
                <a:solidFill>
                  <a:schemeClr val="accent1"/>
                </a:solidFill>
              </a:defRPr>
            </a:lvl1pPr>
            <a:lvl2pPr marL="342889" indent="0">
              <a:buNone/>
              <a:defRPr sz="1500" b="1"/>
            </a:lvl2pPr>
            <a:lvl3pPr marL="685777" indent="0">
              <a:buNone/>
              <a:defRPr sz="1350" b="1"/>
            </a:lvl3pPr>
            <a:lvl4pPr marL="1028666" indent="0">
              <a:buNone/>
              <a:defRPr sz="1200" b="1"/>
            </a:lvl4pPr>
            <a:lvl5pPr marL="1371554" indent="0">
              <a:buNone/>
              <a:defRPr sz="1200" b="1"/>
            </a:lvl5pPr>
            <a:lvl6pPr marL="1714443" indent="0">
              <a:buNone/>
              <a:defRPr sz="1200" b="1"/>
            </a:lvl6pPr>
            <a:lvl7pPr marL="2057331" indent="0">
              <a:buNone/>
              <a:defRPr sz="1200" b="1"/>
            </a:lvl7pPr>
            <a:lvl8pPr marL="2400220" indent="0">
              <a:buNone/>
              <a:defRPr sz="1200" b="1"/>
            </a:lvl8pPr>
            <a:lvl9pPr marL="2743109"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770380" y="2639658"/>
            <a:ext cx="3310128" cy="2734928"/>
          </a:xfrm>
        </p:spPr>
        <p:txBody>
          <a:bodyPr anchor="t">
            <a:normAutofit/>
          </a:bodyPr>
          <a:lstStyle>
            <a:lvl1pPr marL="0" indent="0" algn="ctr">
              <a:buNone/>
              <a:defRPr sz="1050"/>
            </a:lvl1pPr>
            <a:lvl2pPr marL="342889" indent="0">
              <a:buNone/>
              <a:defRPr sz="900"/>
            </a:lvl2pPr>
            <a:lvl3pPr marL="685777" indent="0">
              <a:buNone/>
              <a:defRPr sz="750"/>
            </a:lvl3pPr>
            <a:lvl4pPr marL="1028666" indent="0">
              <a:buNone/>
              <a:defRPr sz="675"/>
            </a:lvl4pPr>
            <a:lvl5pPr marL="1371554" indent="0">
              <a:buNone/>
              <a:defRPr sz="675"/>
            </a:lvl5pPr>
            <a:lvl6pPr marL="1714443" indent="0">
              <a:buNone/>
              <a:defRPr sz="675"/>
            </a:lvl6pPr>
            <a:lvl7pPr marL="2057331" indent="0">
              <a:buNone/>
              <a:defRPr sz="675"/>
            </a:lvl7pPr>
            <a:lvl8pPr marL="2400220" indent="0">
              <a:buNone/>
              <a:defRPr sz="675"/>
            </a:lvl8pPr>
            <a:lvl9pPr marL="2743109"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24DEDC0B-F440-414E-BBEE-C7B76354793F}" type="datetime1">
              <a:rPr lang="en-US" smtClean="0"/>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9596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04D5EDB1-0E66-4332-8964-E5FDED74AC14}" type="slidenum">
              <a:rPr lang="es-ES" altLang="en-US"/>
              <a:pPr/>
              <a:t>‹#›</a:t>
            </a:fld>
            <a:endParaRPr lang="es-ES" altLang="en-US"/>
          </a:p>
        </p:txBody>
      </p:sp>
    </p:spTree>
    <p:extLst>
      <p:ext uri="{BB962C8B-B14F-4D97-AF65-F5344CB8AC3E}">
        <p14:creationId xmlns:p14="http://schemas.microsoft.com/office/powerpoint/2010/main" val="278661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s-ES" altLang="en-US"/>
          </a:p>
        </p:txBody>
      </p:sp>
      <p:sp>
        <p:nvSpPr>
          <p:cNvPr id="5" name="Footer Placeholder 4"/>
          <p:cNvSpPr>
            <a:spLocks noGrp="1"/>
          </p:cNvSpPr>
          <p:nvPr>
            <p:ph type="ftr" sz="quarter" idx="11"/>
          </p:nvPr>
        </p:nvSpPr>
        <p:spPr/>
        <p:txBody>
          <a:bodyPr/>
          <a:lstStyle>
            <a:lvl1pPr>
              <a:defRPr/>
            </a:lvl1pPr>
          </a:lstStyle>
          <a:p>
            <a:endParaRPr lang="es-ES" altLang="en-US"/>
          </a:p>
        </p:txBody>
      </p:sp>
      <p:sp>
        <p:nvSpPr>
          <p:cNvPr id="6" name="Slide Number Placeholder 5"/>
          <p:cNvSpPr>
            <a:spLocks noGrp="1"/>
          </p:cNvSpPr>
          <p:nvPr>
            <p:ph type="sldNum" sz="quarter" idx="12"/>
          </p:nvPr>
        </p:nvSpPr>
        <p:spPr/>
        <p:txBody>
          <a:bodyPr/>
          <a:lstStyle>
            <a:lvl1pPr>
              <a:defRPr/>
            </a:lvl1pPr>
          </a:lstStyle>
          <a:p>
            <a:fld id="{A5E256B8-D62C-46A5-9117-84422DE04C61}" type="slidenum">
              <a:rPr lang="es-ES" altLang="en-US"/>
              <a:pPr/>
              <a:t>‹#›</a:t>
            </a:fld>
            <a:endParaRPr lang="es-ES" altLang="en-US"/>
          </a:p>
        </p:txBody>
      </p:sp>
    </p:spTree>
    <p:extLst>
      <p:ext uri="{BB962C8B-B14F-4D97-AF65-F5344CB8AC3E}">
        <p14:creationId xmlns:p14="http://schemas.microsoft.com/office/powerpoint/2010/main" val="271883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ltLang="en-US"/>
          </a:p>
        </p:txBody>
      </p:sp>
      <p:sp>
        <p:nvSpPr>
          <p:cNvPr id="6" name="Footer Placeholder 5"/>
          <p:cNvSpPr>
            <a:spLocks noGrp="1"/>
          </p:cNvSpPr>
          <p:nvPr>
            <p:ph type="ftr" sz="quarter" idx="11"/>
          </p:nvPr>
        </p:nvSpPr>
        <p:spPr/>
        <p:txBody>
          <a:bodyPr/>
          <a:lstStyle>
            <a:lvl1pPr>
              <a:defRPr/>
            </a:lvl1pPr>
          </a:lstStyle>
          <a:p>
            <a:endParaRPr lang="es-ES" altLang="en-US"/>
          </a:p>
        </p:txBody>
      </p:sp>
      <p:sp>
        <p:nvSpPr>
          <p:cNvPr id="7" name="Slide Number Placeholder 6"/>
          <p:cNvSpPr>
            <a:spLocks noGrp="1"/>
          </p:cNvSpPr>
          <p:nvPr>
            <p:ph type="sldNum" sz="quarter" idx="12"/>
          </p:nvPr>
        </p:nvSpPr>
        <p:spPr/>
        <p:txBody>
          <a:bodyPr/>
          <a:lstStyle>
            <a:lvl1pPr>
              <a:defRPr/>
            </a:lvl1pPr>
          </a:lstStyle>
          <a:p>
            <a:fld id="{FE216EF6-FB06-414A-B7F5-0573BCB8AEB3}" type="slidenum">
              <a:rPr lang="es-ES" altLang="en-US"/>
              <a:pPr/>
              <a:t>‹#›</a:t>
            </a:fld>
            <a:endParaRPr lang="es-ES" altLang="en-US"/>
          </a:p>
        </p:txBody>
      </p:sp>
    </p:spTree>
    <p:extLst>
      <p:ext uri="{BB962C8B-B14F-4D97-AF65-F5344CB8AC3E}">
        <p14:creationId xmlns:p14="http://schemas.microsoft.com/office/powerpoint/2010/main" val="336893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s-ES" altLang="en-US"/>
          </a:p>
        </p:txBody>
      </p:sp>
      <p:sp>
        <p:nvSpPr>
          <p:cNvPr id="8" name="Footer Placeholder 7"/>
          <p:cNvSpPr>
            <a:spLocks noGrp="1"/>
          </p:cNvSpPr>
          <p:nvPr>
            <p:ph type="ftr" sz="quarter" idx="11"/>
          </p:nvPr>
        </p:nvSpPr>
        <p:spPr/>
        <p:txBody>
          <a:bodyPr/>
          <a:lstStyle>
            <a:lvl1pPr>
              <a:defRPr/>
            </a:lvl1pPr>
          </a:lstStyle>
          <a:p>
            <a:endParaRPr lang="es-ES" altLang="en-US"/>
          </a:p>
        </p:txBody>
      </p:sp>
      <p:sp>
        <p:nvSpPr>
          <p:cNvPr id="9" name="Slide Number Placeholder 8"/>
          <p:cNvSpPr>
            <a:spLocks noGrp="1"/>
          </p:cNvSpPr>
          <p:nvPr>
            <p:ph type="sldNum" sz="quarter" idx="12"/>
          </p:nvPr>
        </p:nvSpPr>
        <p:spPr/>
        <p:txBody>
          <a:bodyPr/>
          <a:lstStyle>
            <a:lvl1pPr>
              <a:defRPr/>
            </a:lvl1pPr>
          </a:lstStyle>
          <a:p>
            <a:fld id="{AE32107B-EC50-47E4-8999-3921EC020F8D}" type="slidenum">
              <a:rPr lang="es-ES" altLang="en-US"/>
              <a:pPr/>
              <a:t>‹#›</a:t>
            </a:fld>
            <a:endParaRPr lang="es-ES" altLang="en-US"/>
          </a:p>
        </p:txBody>
      </p:sp>
    </p:spTree>
    <p:extLst>
      <p:ext uri="{BB962C8B-B14F-4D97-AF65-F5344CB8AC3E}">
        <p14:creationId xmlns:p14="http://schemas.microsoft.com/office/powerpoint/2010/main" val="283027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s-ES" altLang="en-US"/>
          </a:p>
        </p:txBody>
      </p:sp>
      <p:sp>
        <p:nvSpPr>
          <p:cNvPr id="4" name="Footer Placeholder 3"/>
          <p:cNvSpPr>
            <a:spLocks noGrp="1"/>
          </p:cNvSpPr>
          <p:nvPr>
            <p:ph type="ftr" sz="quarter" idx="11"/>
          </p:nvPr>
        </p:nvSpPr>
        <p:spPr/>
        <p:txBody>
          <a:bodyPr/>
          <a:lstStyle>
            <a:lvl1pPr>
              <a:defRPr/>
            </a:lvl1pPr>
          </a:lstStyle>
          <a:p>
            <a:endParaRPr lang="es-ES" altLang="en-US"/>
          </a:p>
        </p:txBody>
      </p:sp>
      <p:sp>
        <p:nvSpPr>
          <p:cNvPr id="5" name="Slide Number Placeholder 4"/>
          <p:cNvSpPr>
            <a:spLocks noGrp="1"/>
          </p:cNvSpPr>
          <p:nvPr>
            <p:ph type="sldNum" sz="quarter" idx="12"/>
          </p:nvPr>
        </p:nvSpPr>
        <p:spPr/>
        <p:txBody>
          <a:bodyPr/>
          <a:lstStyle>
            <a:lvl1pPr>
              <a:defRPr/>
            </a:lvl1pPr>
          </a:lstStyle>
          <a:p>
            <a:fld id="{54887DFA-B08C-49EC-8DC8-20F1CC9D4396}" type="slidenum">
              <a:rPr lang="es-ES" altLang="en-US"/>
              <a:pPr/>
              <a:t>‹#›</a:t>
            </a:fld>
            <a:endParaRPr lang="es-ES" altLang="en-US"/>
          </a:p>
        </p:txBody>
      </p:sp>
    </p:spTree>
    <p:extLst>
      <p:ext uri="{BB962C8B-B14F-4D97-AF65-F5344CB8AC3E}">
        <p14:creationId xmlns:p14="http://schemas.microsoft.com/office/powerpoint/2010/main" val="209177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ltLang="en-US"/>
          </a:p>
        </p:txBody>
      </p:sp>
      <p:sp>
        <p:nvSpPr>
          <p:cNvPr id="3" name="Footer Placeholder 2"/>
          <p:cNvSpPr>
            <a:spLocks noGrp="1"/>
          </p:cNvSpPr>
          <p:nvPr>
            <p:ph type="ftr" sz="quarter" idx="11"/>
          </p:nvPr>
        </p:nvSpPr>
        <p:spPr/>
        <p:txBody>
          <a:bodyPr/>
          <a:lstStyle>
            <a:lvl1pPr>
              <a:defRPr/>
            </a:lvl1pPr>
          </a:lstStyle>
          <a:p>
            <a:endParaRPr lang="es-ES" altLang="en-US"/>
          </a:p>
        </p:txBody>
      </p:sp>
      <p:sp>
        <p:nvSpPr>
          <p:cNvPr id="4" name="Slide Number Placeholder 3"/>
          <p:cNvSpPr>
            <a:spLocks noGrp="1"/>
          </p:cNvSpPr>
          <p:nvPr>
            <p:ph type="sldNum" sz="quarter" idx="12"/>
          </p:nvPr>
        </p:nvSpPr>
        <p:spPr/>
        <p:txBody>
          <a:bodyPr/>
          <a:lstStyle>
            <a:lvl1pPr>
              <a:defRPr/>
            </a:lvl1pPr>
          </a:lstStyle>
          <a:p>
            <a:fld id="{A1B48D8D-CFF4-484D-874F-07CAE07C1877}" type="slidenum">
              <a:rPr lang="es-ES" altLang="en-US"/>
              <a:pPr/>
              <a:t>‹#›</a:t>
            </a:fld>
            <a:endParaRPr lang="es-ES" altLang="en-US"/>
          </a:p>
        </p:txBody>
      </p:sp>
    </p:spTree>
    <p:extLst>
      <p:ext uri="{BB962C8B-B14F-4D97-AF65-F5344CB8AC3E}">
        <p14:creationId xmlns:p14="http://schemas.microsoft.com/office/powerpoint/2010/main" val="205070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s-ES" altLang="en-US"/>
          </a:p>
        </p:txBody>
      </p:sp>
      <p:sp>
        <p:nvSpPr>
          <p:cNvPr id="6" name="Footer Placeholder 5"/>
          <p:cNvSpPr>
            <a:spLocks noGrp="1"/>
          </p:cNvSpPr>
          <p:nvPr>
            <p:ph type="ftr" sz="quarter" idx="11"/>
          </p:nvPr>
        </p:nvSpPr>
        <p:spPr/>
        <p:txBody>
          <a:bodyPr/>
          <a:lstStyle>
            <a:lvl1pPr>
              <a:defRPr/>
            </a:lvl1pPr>
          </a:lstStyle>
          <a:p>
            <a:endParaRPr lang="es-ES" altLang="en-US"/>
          </a:p>
        </p:txBody>
      </p:sp>
      <p:sp>
        <p:nvSpPr>
          <p:cNvPr id="7" name="Slide Number Placeholder 6"/>
          <p:cNvSpPr>
            <a:spLocks noGrp="1"/>
          </p:cNvSpPr>
          <p:nvPr>
            <p:ph type="sldNum" sz="quarter" idx="12"/>
          </p:nvPr>
        </p:nvSpPr>
        <p:spPr/>
        <p:txBody>
          <a:bodyPr/>
          <a:lstStyle>
            <a:lvl1pPr>
              <a:defRPr/>
            </a:lvl1pPr>
          </a:lstStyle>
          <a:p>
            <a:fld id="{8EF40E3F-CD9E-47B3-8866-28C1364355E0}" type="slidenum">
              <a:rPr lang="es-ES" altLang="en-US"/>
              <a:pPr/>
              <a:t>‹#›</a:t>
            </a:fld>
            <a:endParaRPr lang="es-ES" altLang="en-US"/>
          </a:p>
        </p:txBody>
      </p:sp>
    </p:spTree>
    <p:extLst>
      <p:ext uri="{BB962C8B-B14F-4D97-AF65-F5344CB8AC3E}">
        <p14:creationId xmlns:p14="http://schemas.microsoft.com/office/powerpoint/2010/main" val="284916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s-ES" altLang="en-US"/>
          </a:p>
        </p:txBody>
      </p:sp>
      <p:sp>
        <p:nvSpPr>
          <p:cNvPr id="6" name="Footer Placeholder 5"/>
          <p:cNvSpPr>
            <a:spLocks noGrp="1"/>
          </p:cNvSpPr>
          <p:nvPr>
            <p:ph type="ftr" sz="quarter" idx="11"/>
          </p:nvPr>
        </p:nvSpPr>
        <p:spPr/>
        <p:txBody>
          <a:bodyPr/>
          <a:lstStyle>
            <a:lvl1pPr>
              <a:defRPr/>
            </a:lvl1pPr>
          </a:lstStyle>
          <a:p>
            <a:endParaRPr lang="es-ES" altLang="en-US"/>
          </a:p>
        </p:txBody>
      </p:sp>
      <p:sp>
        <p:nvSpPr>
          <p:cNvPr id="7" name="Slide Number Placeholder 6"/>
          <p:cNvSpPr>
            <a:spLocks noGrp="1"/>
          </p:cNvSpPr>
          <p:nvPr>
            <p:ph type="sldNum" sz="quarter" idx="12"/>
          </p:nvPr>
        </p:nvSpPr>
        <p:spPr/>
        <p:txBody>
          <a:bodyPr/>
          <a:lstStyle>
            <a:lvl1pPr>
              <a:defRPr/>
            </a:lvl1pPr>
          </a:lstStyle>
          <a:p>
            <a:fld id="{E581CA75-FD68-48BD-9FA6-0C18825A6E4E}" type="slidenum">
              <a:rPr lang="es-ES" altLang="en-US"/>
              <a:pPr/>
              <a:t>‹#›</a:t>
            </a:fld>
            <a:endParaRPr lang="es-ES" altLang="en-US"/>
          </a:p>
        </p:txBody>
      </p:sp>
    </p:spTree>
    <p:extLst>
      <p:ext uri="{BB962C8B-B14F-4D97-AF65-F5344CB8AC3E}">
        <p14:creationId xmlns:p14="http://schemas.microsoft.com/office/powerpoint/2010/main" val="24465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EE40C5B-CB28-45E0-B2BC-390573F3D696}" type="slidenum">
              <a:rPr lang="es-ES" altLang="en-US"/>
              <a:pPr/>
              <a:t>‹#›</a:t>
            </a:fld>
            <a:endParaRPr lang="es-ES" altLang="en-US"/>
          </a:p>
        </p:txBody>
      </p:sp>
    </p:spTree>
    <p:extLst>
      <p:ext uri="{BB962C8B-B14F-4D97-AF65-F5344CB8AC3E}">
        <p14:creationId xmlns:p14="http://schemas.microsoft.com/office/powerpoint/2010/main" val="1959800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eltasigmathet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379093" y="1304412"/>
            <a:ext cx="8288908" cy="628814"/>
          </a:xfrm>
        </p:spPr>
        <p:txBody>
          <a:bodyPr>
            <a:normAutofit fontScale="70000" lnSpcReduction="20000"/>
          </a:bodyPr>
          <a:lstStyle/>
          <a:p>
            <a:r>
              <a:rPr lang="en-US" sz="3001" dirty="0">
                <a:solidFill>
                  <a:srgbClr val="C00000"/>
                </a:solidFill>
                <a:latin typeface="Impact" panose="020B0806030902050204" pitchFamily="34" charset="0"/>
              </a:rPr>
              <a:t>Delta Sigma Theta Sorority, Inc.</a:t>
            </a:r>
          </a:p>
          <a:p>
            <a:r>
              <a:rPr lang="en-US" sz="2251" dirty="0">
                <a:solidFill>
                  <a:srgbClr val="C00000"/>
                </a:solidFill>
                <a:latin typeface="Impact" panose="020B0806030902050204" pitchFamily="34" charset="0"/>
              </a:rPr>
              <a:t>Program Planning and Development</a:t>
            </a:r>
          </a:p>
        </p:txBody>
      </p:sp>
      <p:sp>
        <p:nvSpPr>
          <p:cNvPr id="2" name="Title 1"/>
          <p:cNvSpPr>
            <a:spLocks noGrp="1"/>
          </p:cNvSpPr>
          <p:nvPr>
            <p:ph type="ctrTitle"/>
          </p:nvPr>
        </p:nvSpPr>
        <p:spPr>
          <a:xfrm>
            <a:off x="2666109" y="2285703"/>
            <a:ext cx="6859785" cy="2000771"/>
          </a:xfrm>
        </p:spPr>
        <p:txBody>
          <a:bodyPr/>
          <a:lstStyle/>
          <a:p>
            <a:r>
              <a:rPr lang="en-US" dirty="0"/>
              <a:t>Risk Management</a:t>
            </a:r>
            <a:br>
              <a:rPr lang="en-US" dirty="0"/>
            </a:br>
            <a:r>
              <a:rPr lang="en-US" sz="3301" dirty="0"/>
              <a:t>Chapter Orientation</a:t>
            </a:r>
          </a:p>
        </p:txBody>
      </p:sp>
      <p:grpSp>
        <p:nvGrpSpPr>
          <p:cNvPr id="17" name="Group 16"/>
          <p:cNvGrpSpPr/>
          <p:nvPr/>
        </p:nvGrpSpPr>
        <p:grpSpPr>
          <a:xfrm>
            <a:off x="1524002" y="936612"/>
            <a:ext cx="9144095" cy="240093"/>
            <a:chOff x="1279" y="0"/>
            <a:chExt cx="12188952" cy="320040"/>
          </a:xfrm>
        </p:grpSpPr>
        <p:sp>
          <p:nvSpPr>
            <p:cNvPr id="18" name="Rectangle 17"/>
            <p:cNvSpPr/>
            <p:nvPr/>
          </p:nvSpPr>
          <p:spPr>
            <a:xfrm>
              <a:off x="1279" y="0"/>
              <a:ext cx="12188952" cy="17023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dirty="0">
                <a:solidFill>
                  <a:srgbClr val="FFFFFF"/>
                </a:solidFill>
                <a:latin typeface="Arial"/>
                <a:cs typeface="Arial"/>
              </a:endParaRPr>
            </a:p>
          </p:txBody>
        </p:sp>
        <p:sp>
          <p:nvSpPr>
            <p:cNvPr id="19" name="Rectangle 18"/>
            <p:cNvSpPr/>
            <p:nvPr/>
          </p:nvSpPr>
          <p:spPr>
            <a:xfrm>
              <a:off x="1279" y="170234"/>
              <a:ext cx="12188952" cy="14980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dirty="0">
                <a:solidFill>
                  <a:srgbClr val="FFFFFF"/>
                </a:solidFill>
                <a:latin typeface="Arial"/>
                <a:cs typeface="Arial"/>
              </a:endParaRPr>
            </a:p>
          </p:txBody>
        </p:sp>
        <p:sp>
          <p:nvSpPr>
            <p:cNvPr id="20" name="Rectangle 19"/>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dirty="0">
                <a:solidFill>
                  <a:srgbClr val="FFFFFF"/>
                </a:solidFill>
                <a:latin typeface="Arial"/>
                <a:cs typeface="Arial"/>
              </a:endParaRPr>
            </a:p>
          </p:txBody>
        </p:sp>
      </p:grpSp>
      <p:sp>
        <p:nvSpPr>
          <p:cNvPr id="8" name="TextBox 7">
            <a:extLst>
              <a:ext uri="{FF2B5EF4-FFF2-40B4-BE49-F238E27FC236}">
                <a16:creationId xmlns:a16="http://schemas.microsoft.com/office/drawing/2014/main" id="{A16CD4FA-361A-4E1A-9E61-1F1D1BCE0B11}"/>
              </a:ext>
            </a:extLst>
          </p:cNvPr>
          <p:cNvSpPr txBox="1"/>
          <p:nvPr/>
        </p:nvSpPr>
        <p:spPr>
          <a:xfrm>
            <a:off x="2377902" y="4861776"/>
            <a:ext cx="1660163" cy="323165"/>
          </a:xfrm>
          <a:prstGeom prst="rect">
            <a:avLst/>
          </a:prstGeom>
          <a:noFill/>
          <a:ln w="28575">
            <a:solidFill>
              <a:srgbClr val="C00000"/>
            </a:solidFill>
          </a:ln>
        </p:spPr>
        <p:txBody>
          <a:bodyPr wrap="square" rtlCol="0" anchor="ctr" anchorCtr="1">
            <a:spAutoFit/>
          </a:bodyPr>
          <a:lstStyle/>
          <a:p>
            <a:pPr fontAlgn="base">
              <a:spcBef>
                <a:spcPct val="0"/>
              </a:spcBef>
              <a:spcAft>
                <a:spcPct val="0"/>
              </a:spcAft>
            </a:pPr>
            <a:r>
              <a:rPr lang="en-US" sz="1500" b="1" dirty="0">
                <a:solidFill>
                  <a:srgbClr val="000000"/>
                </a:solidFill>
                <a:latin typeface="Arial" panose="020B0604020202020204" pitchFamily="34" charset="0"/>
                <a:cs typeface="Arial" panose="020B0604020202020204" pitchFamily="34" charset="0"/>
              </a:rPr>
              <a:t>August 2019</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98463" y="1942713"/>
            <a:ext cx="6083979" cy="3372728"/>
          </a:xfrm>
        </p:spPr>
        <p:txBody>
          <a:bodyPr>
            <a:normAutofit fontScale="92500"/>
          </a:bodyPr>
          <a:lstStyle/>
          <a:p>
            <a:r>
              <a:rPr lang="en-US" sz="3301" dirty="0"/>
              <a:t>Risk Management is the process of assessing risk and acting in such a manner, or prescribing policies and procedures, so as to minimize loss associated with such risk</a:t>
            </a:r>
            <a:endParaRPr lang="en-US" dirty="0"/>
          </a:p>
          <a:p>
            <a:pPr marL="0" indent="0" algn="r">
              <a:spcBef>
                <a:spcPts val="0"/>
              </a:spcBef>
              <a:buNone/>
            </a:pPr>
            <a:r>
              <a:rPr lang="en-US" sz="1500" i="1" dirty="0"/>
              <a:t>Webster’s New World Law Dictionary. 2010</a:t>
            </a:r>
          </a:p>
          <a:p>
            <a:pPr marL="0" indent="0" algn="r">
              <a:spcBef>
                <a:spcPts val="0"/>
              </a:spcBef>
              <a:buNone/>
            </a:pPr>
            <a:r>
              <a:rPr lang="en-US" sz="1500" dirty="0"/>
              <a:t>Wiley Publishing, Hoboken, NJ</a:t>
            </a:r>
          </a:p>
        </p:txBody>
      </p:sp>
      <p:sp>
        <p:nvSpPr>
          <p:cNvPr id="3" name="Title 2"/>
          <p:cNvSpPr>
            <a:spLocks noGrp="1"/>
          </p:cNvSpPr>
          <p:nvPr>
            <p:ph type="title"/>
          </p:nvPr>
        </p:nvSpPr>
        <p:spPr/>
        <p:txBody>
          <a:bodyPr>
            <a:normAutofit/>
          </a:bodyPr>
          <a:lstStyle/>
          <a:p>
            <a:r>
              <a:rPr lang="en-US" dirty="0"/>
              <a:t>What is Risk Management?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9989" y="2342868"/>
            <a:ext cx="2119048" cy="2000771"/>
          </a:xfrm>
          <a:prstGeom prst="rect">
            <a:avLst/>
          </a:prstGeom>
        </p:spPr>
      </p:pic>
      <p:sp>
        <p:nvSpPr>
          <p:cNvPr id="5" name="Slide Number Placeholder 4"/>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10</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9057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90299" y="2168651"/>
            <a:ext cx="8346073" cy="3429893"/>
          </a:xfrm>
        </p:spPr>
        <p:txBody>
          <a:bodyPr/>
          <a:lstStyle/>
          <a:p>
            <a:r>
              <a:rPr lang="en-US" sz="2701" dirty="0"/>
              <a:t> </a:t>
            </a:r>
            <a:r>
              <a:rPr lang="en-US" sz="2701" b="1" dirty="0"/>
              <a:t>Risk management is important because it:</a:t>
            </a:r>
          </a:p>
          <a:p>
            <a:pPr lvl="1"/>
            <a:r>
              <a:rPr lang="en-US" sz="2401" dirty="0"/>
              <a:t>Protects the organization’s (Delta Sigma Theta Sorority, Inc.) people, property, income and reputation</a:t>
            </a:r>
          </a:p>
          <a:p>
            <a:pPr lvl="1"/>
            <a:r>
              <a:rPr lang="en-US" sz="2401" dirty="0"/>
              <a:t>Ensures the safety of youth and volunteers</a:t>
            </a:r>
          </a:p>
          <a:p>
            <a:pPr lvl="1"/>
            <a:r>
              <a:rPr lang="en-US" sz="2401" dirty="0"/>
              <a:t>Helps evaluate allocation of resources</a:t>
            </a:r>
          </a:p>
          <a:p>
            <a:pPr lvl="1"/>
            <a:r>
              <a:rPr lang="en-US" sz="2401" dirty="0"/>
              <a:t>Focuses on safety and prevention</a:t>
            </a:r>
          </a:p>
          <a:p>
            <a:pPr lvl="1"/>
            <a:endParaRPr lang="en-US" dirty="0"/>
          </a:p>
        </p:txBody>
      </p:sp>
      <p:sp>
        <p:nvSpPr>
          <p:cNvPr id="3" name="Title 2"/>
          <p:cNvSpPr>
            <a:spLocks noGrp="1"/>
          </p:cNvSpPr>
          <p:nvPr>
            <p:ph type="title"/>
          </p:nvPr>
        </p:nvSpPr>
        <p:spPr>
          <a:xfrm>
            <a:off x="1922965" y="1142406"/>
            <a:ext cx="8346073" cy="726811"/>
          </a:xfrm>
        </p:spPr>
        <p:txBody>
          <a:bodyPr>
            <a:normAutofit fontScale="90000"/>
          </a:bodyPr>
          <a:lstStyle/>
          <a:p>
            <a:r>
              <a:rPr lang="en-US" dirty="0"/>
              <a:t>Why Do We Need A  Risk Management Program?</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11</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04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90299" y="2168651"/>
            <a:ext cx="8346073" cy="3429893"/>
          </a:xfrm>
        </p:spPr>
        <p:txBody>
          <a:bodyPr>
            <a:normAutofit fontScale="92500" lnSpcReduction="20000"/>
          </a:bodyPr>
          <a:lstStyle/>
          <a:p>
            <a:r>
              <a:rPr lang="en-US" b="1" dirty="0"/>
              <a:t>Each chapter shall adhere to the policies set forth in Delta’s Risk Management Manual </a:t>
            </a:r>
          </a:p>
          <a:p>
            <a:r>
              <a:rPr lang="en-US" b="1" dirty="0"/>
              <a:t>The Risk Management Manual can be found on Delta’s National Website </a:t>
            </a:r>
          </a:p>
          <a:p>
            <a:r>
              <a:rPr lang="en-US" b="1" dirty="0"/>
              <a:t>Log on to the Members Only area and look for “National Area” at the top</a:t>
            </a:r>
          </a:p>
          <a:p>
            <a:r>
              <a:rPr lang="en-US" b="1" dirty="0">
                <a:hlinkClick r:id="rId3"/>
              </a:rPr>
              <a:t>http://www.deltasigmatheta.org/</a:t>
            </a:r>
            <a:endParaRPr lang="en-US" b="1" dirty="0"/>
          </a:p>
          <a:p>
            <a:pPr>
              <a:buNone/>
            </a:pPr>
            <a:endParaRPr lang="en-US" sz="3001" b="1" dirty="0"/>
          </a:p>
          <a:p>
            <a:pPr lvl="1">
              <a:buNone/>
            </a:pPr>
            <a:endParaRPr lang="en-US" sz="2401" dirty="0"/>
          </a:p>
          <a:p>
            <a:pPr lvl="1"/>
            <a:endParaRPr lang="en-US" dirty="0"/>
          </a:p>
        </p:txBody>
      </p:sp>
      <p:sp>
        <p:nvSpPr>
          <p:cNvPr id="3" name="Title 2"/>
          <p:cNvSpPr>
            <a:spLocks noGrp="1"/>
          </p:cNvSpPr>
          <p:nvPr>
            <p:ph type="title"/>
          </p:nvPr>
        </p:nvSpPr>
        <p:spPr>
          <a:xfrm>
            <a:off x="1922965" y="1142406"/>
            <a:ext cx="8346073" cy="726811"/>
          </a:xfrm>
        </p:spPr>
        <p:txBody>
          <a:bodyPr>
            <a:normAutofit fontScale="90000"/>
          </a:bodyPr>
          <a:lstStyle/>
          <a:p>
            <a:r>
              <a:rPr lang="en-US" dirty="0"/>
              <a:t>Risk Management Manual</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12</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300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583059" y="5601267"/>
            <a:ext cx="702422" cy="171495"/>
          </a:xfrm>
        </p:spPr>
        <p:txBody>
          <a:bodyPr/>
          <a:lstStyle/>
          <a:p>
            <a:pPr fontAlgn="base">
              <a:spcBef>
                <a:spcPct val="0"/>
              </a:spcBef>
              <a:spcAft>
                <a:spcPct val="0"/>
              </a:spcAft>
            </a:pPr>
            <a:fld id="{DF28FB93-0A08-4E7D-8E63-9EFA29F1E093}" type="slidenum">
              <a:rPr lang="en-US" sz="1200" b="1">
                <a:solidFill>
                  <a:srgbClr val="FFFFFF"/>
                </a:solidFill>
                <a:latin typeface="Arial" panose="020B0604020202020204" pitchFamily="34" charset="0"/>
                <a:cs typeface="Arial" panose="020B0604020202020204" pitchFamily="34" charset="0"/>
              </a:rPr>
              <a:pPr fontAlgn="base">
                <a:spcBef>
                  <a:spcPct val="0"/>
                </a:spcBef>
                <a:spcAft>
                  <a:spcPct val="0"/>
                </a:spcAft>
              </a:pPr>
              <a:t>13</a:t>
            </a:fld>
            <a:endParaRPr lang="en-US" sz="1200" b="1" dirty="0">
              <a:solidFill>
                <a:srgbClr val="FFFFFF"/>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2687885" y="2547029"/>
            <a:ext cx="6859786" cy="857473"/>
          </a:xfrm>
        </p:spPr>
        <p:txBody>
          <a:bodyPr/>
          <a:lstStyle/>
          <a:p>
            <a:pPr algn="ctr"/>
            <a:r>
              <a:rPr lang="en-US" dirty="0"/>
              <a:t>Youth Initiatives</a:t>
            </a:r>
          </a:p>
        </p:txBody>
      </p:sp>
    </p:spTree>
    <p:extLst>
      <p:ext uri="{BB962C8B-B14F-4D97-AF65-F5344CB8AC3E}">
        <p14:creationId xmlns:p14="http://schemas.microsoft.com/office/powerpoint/2010/main" val="353199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14</a:t>
            </a:fld>
            <a:endParaRPr lang="en-US" dirty="0">
              <a:solidFill>
                <a:srgbClr val="000000"/>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sz="2701" b="1" dirty="0"/>
              <a:t>Dr. Betty Shabazz Delta Academy</a:t>
            </a:r>
          </a:p>
          <a:p>
            <a:pPr lvl="1"/>
            <a:r>
              <a:rPr lang="en-US" sz="2401" dirty="0"/>
              <a:t>Addressing the needs of young women ages 11-14</a:t>
            </a:r>
          </a:p>
          <a:p>
            <a:r>
              <a:rPr lang="en-US" sz="2701" b="1" dirty="0"/>
              <a:t>Dr. Jeanne L. Noble GEMS Institute</a:t>
            </a:r>
          </a:p>
          <a:p>
            <a:pPr lvl="1"/>
            <a:r>
              <a:rPr lang="en-US" sz="2401" dirty="0"/>
              <a:t>Addressing the needs of young women ages 14-18</a:t>
            </a:r>
          </a:p>
          <a:p>
            <a:r>
              <a:rPr lang="en-US" sz="2701" b="1" dirty="0"/>
              <a:t>EMBODI Program</a:t>
            </a:r>
          </a:p>
          <a:p>
            <a:pPr lvl="1"/>
            <a:r>
              <a:rPr lang="en-US" sz="2401" dirty="0"/>
              <a:t>Addressing the needs of young men ages 13-17</a:t>
            </a:r>
          </a:p>
          <a:p>
            <a:r>
              <a:rPr lang="en-US" sz="2701" b="1" dirty="0"/>
              <a:t>Other Youth Programs</a:t>
            </a:r>
          </a:p>
          <a:p>
            <a:pPr lvl="1"/>
            <a:r>
              <a:rPr lang="en-US" sz="2101" dirty="0"/>
              <a:t> </a:t>
            </a:r>
            <a:r>
              <a:rPr lang="en-US" sz="2401" dirty="0"/>
              <a:t>SAT Tutoring, Jabberwock, Debutante Cotillion, RAFT, etc.</a:t>
            </a:r>
          </a:p>
        </p:txBody>
      </p:sp>
      <p:sp>
        <p:nvSpPr>
          <p:cNvPr id="5" name="Title 4"/>
          <p:cNvSpPr>
            <a:spLocks noGrp="1"/>
          </p:cNvSpPr>
          <p:nvPr>
            <p:ph type="title"/>
          </p:nvPr>
        </p:nvSpPr>
        <p:spPr/>
        <p:txBody>
          <a:bodyPr/>
          <a:lstStyle/>
          <a:p>
            <a:r>
              <a:rPr lang="en-US" dirty="0"/>
              <a:t>Delta’s Youth Initiatives</a:t>
            </a:r>
          </a:p>
        </p:txBody>
      </p:sp>
    </p:spTree>
    <p:extLst>
      <p:ext uri="{BB962C8B-B14F-4D97-AF65-F5344CB8AC3E}">
        <p14:creationId xmlns:p14="http://schemas.microsoft.com/office/powerpoint/2010/main" val="76827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15</a:t>
            </a:fld>
            <a:endParaRPr lang="en-US" dirty="0">
              <a:solidFill>
                <a:srgbClr val="000000"/>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1922965" y="2114209"/>
            <a:ext cx="8346073" cy="3429893"/>
          </a:xfrm>
        </p:spPr>
        <p:txBody>
          <a:bodyPr/>
          <a:lstStyle/>
          <a:p>
            <a:pPr algn="ctr">
              <a:buNone/>
            </a:pPr>
            <a:r>
              <a:rPr lang="en-US" sz="3001" dirty="0"/>
              <a:t>Delta does not sponsor youth initiatives for the purpose of developing or preparing participating girls to become members of Delta. Thus, it shall be a violation of Delta’s policies for any member to engage in any activity that simulates membership intake or initiation rites</a:t>
            </a:r>
          </a:p>
          <a:p>
            <a:pPr lvl="1"/>
            <a:endParaRPr lang="en-US" dirty="0"/>
          </a:p>
        </p:txBody>
      </p:sp>
      <p:sp>
        <p:nvSpPr>
          <p:cNvPr id="5" name="Title 4"/>
          <p:cNvSpPr>
            <a:spLocks noGrp="1"/>
          </p:cNvSpPr>
          <p:nvPr>
            <p:ph type="title"/>
          </p:nvPr>
        </p:nvSpPr>
        <p:spPr/>
        <p:txBody>
          <a:bodyPr/>
          <a:lstStyle/>
          <a:p>
            <a:r>
              <a:rPr lang="en-US" dirty="0"/>
              <a:t>Foundational Principle</a:t>
            </a:r>
          </a:p>
        </p:txBody>
      </p:sp>
    </p:spTree>
    <p:extLst>
      <p:ext uri="{BB962C8B-B14F-4D97-AF65-F5344CB8AC3E}">
        <p14:creationId xmlns:p14="http://schemas.microsoft.com/office/powerpoint/2010/main" val="420011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525894" y="5658431"/>
            <a:ext cx="702422" cy="171495"/>
          </a:xfrm>
        </p:spPr>
        <p:txBody>
          <a:bodyPr/>
          <a:lstStyle/>
          <a:p>
            <a:pPr fontAlgn="base">
              <a:spcBef>
                <a:spcPct val="0"/>
              </a:spcBef>
              <a:spcAft>
                <a:spcPct val="0"/>
              </a:spcAft>
            </a:pPr>
            <a:fld id="{DF28FB93-0A08-4E7D-8E63-9EFA29F1E093}" type="slidenum">
              <a:rPr lang="en-US" sz="1200" b="1">
                <a:solidFill>
                  <a:srgbClr val="FFFFFF"/>
                </a:solidFill>
                <a:latin typeface="Arial" panose="020B0604020202020204" pitchFamily="34" charset="0"/>
                <a:cs typeface="Arial" panose="020B0604020202020204" pitchFamily="34" charset="0"/>
              </a:rPr>
              <a:pPr fontAlgn="base">
                <a:spcBef>
                  <a:spcPct val="0"/>
                </a:spcBef>
                <a:spcAft>
                  <a:spcPct val="0"/>
                </a:spcAft>
              </a:pPr>
              <a:t>16</a:t>
            </a:fld>
            <a:endParaRPr lang="en-US" sz="1200" b="1" dirty="0">
              <a:solidFill>
                <a:srgbClr val="FFFFFF"/>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2687885" y="2547029"/>
            <a:ext cx="6859786" cy="857473"/>
          </a:xfrm>
        </p:spPr>
        <p:txBody>
          <a:bodyPr/>
          <a:lstStyle/>
          <a:p>
            <a:pPr algn="ctr"/>
            <a:r>
              <a:rPr lang="en-US" dirty="0"/>
              <a:t>Volunteers</a:t>
            </a:r>
          </a:p>
        </p:txBody>
      </p:sp>
    </p:spTree>
    <p:extLst>
      <p:ext uri="{BB962C8B-B14F-4D97-AF65-F5344CB8AC3E}">
        <p14:creationId xmlns:p14="http://schemas.microsoft.com/office/powerpoint/2010/main" val="228365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17</a:t>
            </a:fld>
            <a:endParaRPr lang="en-US" dirty="0">
              <a:solidFill>
                <a:srgbClr val="000000"/>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1922965" y="1885549"/>
            <a:ext cx="8346073" cy="3830047"/>
          </a:xfrm>
        </p:spPr>
        <p:txBody>
          <a:bodyPr>
            <a:normAutofit/>
          </a:bodyPr>
          <a:lstStyle/>
          <a:p>
            <a:r>
              <a:rPr lang="en-US" sz="2101" b="1" dirty="0"/>
              <a:t>All individuals participating in youth initiatives are defined as “Volunteers”</a:t>
            </a:r>
          </a:p>
          <a:p>
            <a:pPr lvl="1"/>
            <a:r>
              <a:rPr lang="en-US" sz="2101" dirty="0"/>
              <a:t>This includes Deltas and Non-Deltas</a:t>
            </a:r>
          </a:p>
          <a:p>
            <a:r>
              <a:rPr lang="en-US" sz="2101" b="1" dirty="0"/>
              <a:t>All volunteers must complete all components of the Volunteer Candidate Screening Procedures before they will be allowed to participate in Delta’s youth programs.</a:t>
            </a:r>
          </a:p>
          <a:p>
            <a:pPr lvl="1"/>
            <a:r>
              <a:rPr lang="en-US" sz="2101" dirty="0"/>
              <a:t>The only exception is for one-time volunteers, e.g., speakers, vendors, or presenters who participate in a single activity only</a:t>
            </a:r>
          </a:p>
          <a:p>
            <a:r>
              <a:rPr lang="en-US" sz="2101" b="1" dirty="0"/>
              <a:t>Volunteers must be 18 years or older.</a:t>
            </a:r>
          </a:p>
          <a:p>
            <a:endParaRPr lang="en-US" sz="2701" b="1" dirty="0"/>
          </a:p>
          <a:p>
            <a:pPr lvl="1"/>
            <a:endParaRPr lang="en-US" sz="2101" dirty="0"/>
          </a:p>
        </p:txBody>
      </p:sp>
      <p:sp>
        <p:nvSpPr>
          <p:cNvPr id="5" name="Title 4"/>
          <p:cNvSpPr>
            <a:spLocks noGrp="1"/>
          </p:cNvSpPr>
          <p:nvPr>
            <p:ph type="title"/>
          </p:nvPr>
        </p:nvSpPr>
        <p:spPr/>
        <p:txBody>
          <a:bodyPr/>
          <a:lstStyle/>
          <a:p>
            <a:r>
              <a:rPr lang="en-US" dirty="0"/>
              <a:t>Volunteers</a:t>
            </a:r>
          </a:p>
        </p:txBody>
      </p:sp>
    </p:spTree>
    <p:extLst>
      <p:ext uri="{BB962C8B-B14F-4D97-AF65-F5344CB8AC3E}">
        <p14:creationId xmlns:p14="http://schemas.microsoft.com/office/powerpoint/2010/main" val="420568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82364" y="3630201"/>
            <a:ext cx="3851434" cy="1624964"/>
          </a:xfrm>
          <a:prstGeom prst="rect">
            <a:avLst/>
          </a:prstGeom>
        </p:spPr>
        <p:txBody>
          <a:bodyPr vert="horz" wrap="square" lIns="0" tIns="9049" rIns="0" bIns="0" rtlCol="0">
            <a:spAutoFit/>
          </a:bodyPr>
          <a:lstStyle/>
          <a:p>
            <a:pPr marL="215258" indent="-205733" fontAlgn="base">
              <a:spcBef>
                <a:spcPts val="71"/>
              </a:spcBef>
              <a:spcAft>
                <a:spcPct val="0"/>
              </a:spcAft>
              <a:buSzPct val="80357"/>
              <a:buFont typeface="Calibri"/>
              <a:buChar char="−"/>
              <a:tabLst>
                <a:tab pos="215258" algn="l"/>
              </a:tabLst>
            </a:pPr>
            <a:r>
              <a:rPr lang="en-US" sz="2100" spc="-8" dirty="0">
                <a:solidFill>
                  <a:srgbClr val="000000"/>
                </a:solidFill>
                <a:latin typeface="Calibri"/>
                <a:cs typeface="Calibri"/>
              </a:rPr>
              <a:t>Criminal Background Check</a:t>
            </a:r>
            <a:endParaRPr sz="2100" dirty="0">
              <a:solidFill>
                <a:srgbClr val="000000"/>
              </a:solidFill>
              <a:latin typeface="Calibri"/>
              <a:cs typeface="Calibri"/>
            </a:endParaRPr>
          </a:p>
          <a:p>
            <a:pPr marL="215258" indent="-205733" fontAlgn="base">
              <a:spcBef>
                <a:spcPct val="0"/>
              </a:spcBef>
              <a:spcAft>
                <a:spcPct val="0"/>
              </a:spcAft>
              <a:buSzPct val="80357"/>
              <a:buFontTx/>
              <a:buChar char="−"/>
              <a:tabLst>
                <a:tab pos="215258" algn="l"/>
              </a:tabLst>
            </a:pPr>
            <a:r>
              <a:rPr sz="2100" spc="-8" dirty="0">
                <a:solidFill>
                  <a:srgbClr val="000000"/>
                </a:solidFill>
                <a:latin typeface="Calibri"/>
                <a:cs typeface="Calibri"/>
              </a:rPr>
              <a:t>Decision</a:t>
            </a:r>
            <a:endParaRPr sz="2100" dirty="0">
              <a:solidFill>
                <a:srgbClr val="000000"/>
              </a:solidFill>
              <a:latin typeface="Calibri"/>
              <a:cs typeface="Calibri"/>
            </a:endParaRPr>
          </a:p>
          <a:p>
            <a:pPr marL="215258" indent="-205733" fontAlgn="base">
              <a:spcBef>
                <a:spcPct val="0"/>
              </a:spcBef>
              <a:spcAft>
                <a:spcPct val="0"/>
              </a:spcAft>
              <a:buSzPct val="80357"/>
              <a:buFontTx/>
              <a:buChar char="−"/>
              <a:tabLst>
                <a:tab pos="215258" algn="l"/>
              </a:tabLst>
            </a:pPr>
            <a:r>
              <a:rPr sz="2100" spc="-8" dirty="0">
                <a:solidFill>
                  <a:srgbClr val="000000"/>
                </a:solidFill>
                <a:latin typeface="Calibri"/>
                <a:cs typeface="Calibri"/>
              </a:rPr>
              <a:t>Conditional</a:t>
            </a:r>
            <a:r>
              <a:rPr sz="2100" spc="11" dirty="0">
                <a:solidFill>
                  <a:srgbClr val="000000"/>
                </a:solidFill>
                <a:latin typeface="Calibri"/>
                <a:cs typeface="Calibri"/>
              </a:rPr>
              <a:t> </a:t>
            </a:r>
            <a:r>
              <a:rPr sz="2100" spc="-8" dirty="0">
                <a:solidFill>
                  <a:srgbClr val="000000"/>
                </a:solidFill>
                <a:latin typeface="Calibri"/>
                <a:cs typeface="Calibri"/>
              </a:rPr>
              <a:t>Acceptance</a:t>
            </a:r>
            <a:endParaRPr sz="2100" dirty="0">
              <a:solidFill>
                <a:srgbClr val="000000"/>
              </a:solidFill>
              <a:latin typeface="Calibri"/>
              <a:cs typeface="Calibri"/>
            </a:endParaRPr>
          </a:p>
          <a:p>
            <a:pPr marL="215258" indent="-205733" fontAlgn="base">
              <a:spcBef>
                <a:spcPct val="0"/>
              </a:spcBef>
              <a:spcAft>
                <a:spcPct val="0"/>
              </a:spcAft>
              <a:buSzPct val="80357"/>
              <a:buFontTx/>
              <a:buChar char="−"/>
              <a:tabLst>
                <a:tab pos="215258" algn="l"/>
              </a:tabLst>
            </a:pPr>
            <a:r>
              <a:rPr sz="2100" spc="-11" dirty="0">
                <a:solidFill>
                  <a:srgbClr val="000000"/>
                </a:solidFill>
                <a:latin typeface="Calibri"/>
                <a:cs typeface="Calibri"/>
              </a:rPr>
              <a:t>Rejected</a:t>
            </a:r>
            <a:r>
              <a:rPr sz="2100" spc="-8" dirty="0">
                <a:solidFill>
                  <a:srgbClr val="000000"/>
                </a:solidFill>
                <a:latin typeface="Calibri"/>
                <a:cs typeface="Calibri"/>
              </a:rPr>
              <a:t> Candidates</a:t>
            </a:r>
            <a:endParaRPr sz="2100" dirty="0">
              <a:solidFill>
                <a:srgbClr val="000000"/>
              </a:solidFill>
              <a:latin typeface="Calibri"/>
              <a:cs typeface="Calibri"/>
            </a:endParaRPr>
          </a:p>
          <a:p>
            <a:pPr marL="215258" indent="-205733" fontAlgn="base">
              <a:spcBef>
                <a:spcPct val="0"/>
              </a:spcBef>
              <a:spcAft>
                <a:spcPct val="0"/>
              </a:spcAft>
              <a:buSzPct val="80357"/>
              <a:buFontTx/>
              <a:buChar char="−"/>
              <a:tabLst>
                <a:tab pos="215258" algn="l"/>
              </a:tabLst>
            </a:pPr>
            <a:r>
              <a:rPr sz="2100" spc="-8" dirty="0">
                <a:solidFill>
                  <a:srgbClr val="000000"/>
                </a:solidFill>
                <a:latin typeface="Calibri"/>
                <a:cs typeface="Calibri"/>
              </a:rPr>
              <a:t>Successful Completion </a:t>
            </a:r>
            <a:r>
              <a:rPr sz="2100" spc="-4" dirty="0">
                <a:solidFill>
                  <a:srgbClr val="000000"/>
                </a:solidFill>
                <a:latin typeface="Calibri"/>
                <a:cs typeface="Calibri"/>
              </a:rPr>
              <a:t>of</a:t>
            </a:r>
            <a:r>
              <a:rPr sz="2100" spc="56" dirty="0">
                <a:solidFill>
                  <a:srgbClr val="000000"/>
                </a:solidFill>
                <a:latin typeface="Calibri"/>
                <a:cs typeface="Calibri"/>
              </a:rPr>
              <a:t> </a:t>
            </a:r>
            <a:r>
              <a:rPr sz="2100" spc="-30" dirty="0">
                <a:solidFill>
                  <a:srgbClr val="000000"/>
                </a:solidFill>
                <a:latin typeface="Calibri"/>
                <a:cs typeface="Calibri"/>
              </a:rPr>
              <a:t>Training</a:t>
            </a:r>
            <a:endParaRPr sz="2100" dirty="0">
              <a:solidFill>
                <a:srgbClr val="000000"/>
              </a:solidFill>
              <a:latin typeface="Calibri"/>
              <a:cs typeface="Calibri"/>
            </a:endParaRPr>
          </a:p>
        </p:txBody>
      </p:sp>
      <p:sp>
        <p:nvSpPr>
          <p:cNvPr id="3" name="object 3"/>
          <p:cNvSpPr txBox="1"/>
          <p:nvPr/>
        </p:nvSpPr>
        <p:spPr>
          <a:xfrm>
            <a:off x="2075693" y="3673903"/>
            <a:ext cx="3093244" cy="1624964"/>
          </a:xfrm>
          <a:prstGeom prst="rect">
            <a:avLst/>
          </a:prstGeom>
        </p:spPr>
        <p:txBody>
          <a:bodyPr vert="horz" wrap="square" lIns="0" tIns="9049" rIns="0" bIns="0" rtlCol="0">
            <a:spAutoFit/>
          </a:bodyPr>
          <a:lstStyle/>
          <a:p>
            <a:pPr marL="9525" fontAlgn="base">
              <a:spcBef>
                <a:spcPts val="71"/>
              </a:spcBef>
              <a:spcAft>
                <a:spcPct val="0"/>
              </a:spcAft>
            </a:pPr>
            <a:r>
              <a:rPr sz="2100" spc="-4" dirty="0">
                <a:solidFill>
                  <a:srgbClr val="000000"/>
                </a:solidFill>
                <a:latin typeface="Arial"/>
                <a:cs typeface="Arial"/>
              </a:rPr>
              <a:t>–</a:t>
            </a:r>
            <a:r>
              <a:rPr sz="2100" spc="-405" dirty="0">
                <a:solidFill>
                  <a:srgbClr val="000000"/>
                </a:solidFill>
                <a:latin typeface="Arial"/>
                <a:cs typeface="Arial"/>
              </a:rPr>
              <a:t> </a:t>
            </a:r>
            <a:r>
              <a:rPr sz="2100" spc="-8" dirty="0">
                <a:solidFill>
                  <a:srgbClr val="000000"/>
                </a:solidFill>
                <a:latin typeface="Calibri"/>
                <a:cs typeface="Calibri"/>
              </a:rPr>
              <a:t>Application</a:t>
            </a:r>
            <a:endParaRPr sz="2100" dirty="0">
              <a:solidFill>
                <a:srgbClr val="000000"/>
              </a:solidFill>
              <a:latin typeface="Calibri"/>
              <a:cs typeface="Calibri"/>
            </a:endParaRPr>
          </a:p>
          <a:p>
            <a:pPr marL="9525" fontAlgn="base">
              <a:spcBef>
                <a:spcPct val="0"/>
              </a:spcBef>
              <a:spcAft>
                <a:spcPct val="0"/>
              </a:spcAft>
            </a:pPr>
            <a:r>
              <a:rPr sz="2100" spc="-4" dirty="0">
                <a:solidFill>
                  <a:srgbClr val="000000"/>
                </a:solidFill>
                <a:latin typeface="Arial"/>
                <a:cs typeface="Arial"/>
              </a:rPr>
              <a:t>–</a:t>
            </a:r>
            <a:r>
              <a:rPr sz="2100" spc="-386" dirty="0">
                <a:solidFill>
                  <a:srgbClr val="000000"/>
                </a:solidFill>
                <a:latin typeface="Arial"/>
                <a:cs typeface="Arial"/>
              </a:rPr>
              <a:t> </a:t>
            </a:r>
            <a:r>
              <a:rPr sz="2100" spc="-8" dirty="0">
                <a:solidFill>
                  <a:srgbClr val="000000"/>
                </a:solidFill>
                <a:latin typeface="Calibri"/>
                <a:cs typeface="Calibri"/>
              </a:rPr>
              <a:t>Confidential </a:t>
            </a:r>
            <a:r>
              <a:rPr sz="2100" spc="-11" dirty="0">
                <a:solidFill>
                  <a:srgbClr val="000000"/>
                </a:solidFill>
                <a:latin typeface="Calibri"/>
                <a:cs typeface="Calibri"/>
              </a:rPr>
              <a:t>Candidate File</a:t>
            </a:r>
            <a:endParaRPr sz="2100" dirty="0">
              <a:solidFill>
                <a:srgbClr val="000000"/>
              </a:solidFill>
              <a:latin typeface="Calibri"/>
              <a:cs typeface="Calibri"/>
            </a:endParaRPr>
          </a:p>
          <a:p>
            <a:pPr marL="9525" fontAlgn="base">
              <a:spcBef>
                <a:spcPct val="0"/>
              </a:spcBef>
              <a:spcAft>
                <a:spcPct val="0"/>
              </a:spcAft>
            </a:pPr>
            <a:r>
              <a:rPr sz="2100" spc="-4" dirty="0">
                <a:solidFill>
                  <a:srgbClr val="000000"/>
                </a:solidFill>
                <a:latin typeface="Arial"/>
                <a:cs typeface="Arial"/>
              </a:rPr>
              <a:t>–</a:t>
            </a:r>
            <a:r>
              <a:rPr sz="2100" spc="-360" dirty="0">
                <a:solidFill>
                  <a:srgbClr val="000000"/>
                </a:solidFill>
                <a:latin typeface="Arial"/>
                <a:cs typeface="Arial"/>
              </a:rPr>
              <a:t> </a:t>
            </a:r>
            <a:r>
              <a:rPr sz="2100" spc="-8" dirty="0">
                <a:solidFill>
                  <a:srgbClr val="000000"/>
                </a:solidFill>
                <a:latin typeface="Calibri"/>
                <a:cs typeface="Calibri"/>
              </a:rPr>
              <a:t>Assessment Summary</a:t>
            </a:r>
            <a:endParaRPr sz="2100" dirty="0">
              <a:solidFill>
                <a:srgbClr val="000000"/>
              </a:solidFill>
              <a:latin typeface="Calibri"/>
              <a:cs typeface="Calibri"/>
            </a:endParaRPr>
          </a:p>
          <a:p>
            <a:pPr marL="9525" fontAlgn="base">
              <a:spcBef>
                <a:spcPct val="0"/>
              </a:spcBef>
              <a:spcAft>
                <a:spcPct val="0"/>
              </a:spcAft>
            </a:pPr>
            <a:r>
              <a:rPr sz="2100" spc="-4" dirty="0">
                <a:solidFill>
                  <a:srgbClr val="000000"/>
                </a:solidFill>
                <a:latin typeface="Arial"/>
                <a:cs typeface="Arial"/>
              </a:rPr>
              <a:t>–</a:t>
            </a:r>
            <a:r>
              <a:rPr sz="2100" spc="-405" dirty="0">
                <a:solidFill>
                  <a:srgbClr val="000000"/>
                </a:solidFill>
                <a:latin typeface="Arial"/>
                <a:cs typeface="Arial"/>
              </a:rPr>
              <a:t> </a:t>
            </a:r>
            <a:r>
              <a:rPr lang="en-US" sz="2100" spc="-11" dirty="0">
                <a:solidFill>
                  <a:srgbClr val="000000"/>
                </a:solidFill>
                <a:latin typeface="Calibri"/>
                <a:cs typeface="Calibri"/>
              </a:rPr>
              <a:t>Face to Face In</a:t>
            </a:r>
            <a:r>
              <a:rPr sz="2100" spc="-11" dirty="0">
                <a:solidFill>
                  <a:srgbClr val="000000"/>
                </a:solidFill>
                <a:latin typeface="Calibri"/>
                <a:cs typeface="Calibri"/>
              </a:rPr>
              <a:t>terview</a:t>
            </a:r>
            <a:endParaRPr sz="2100" dirty="0">
              <a:solidFill>
                <a:srgbClr val="000000"/>
              </a:solidFill>
              <a:latin typeface="Calibri"/>
              <a:cs typeface="Calibri"/>
            </a:endParaRPr>
          </a:p>
          <a:p>
            <a:pPr marL="9525" fontAlgn="base">
              <a:spcBef>
                <a:spcPct val="0"/>
              </a:spcBef>
              <a:spcAft>
                <a:spcPct val="0"/>
              </a:spcAft>
            </a:pPr>
            <a:r>
              <a:rPr sz="2100" spc="-4" dirty="0">
                <a:solidFill>
                  <a:srgbClr val="000000"/>
                </a:solidFill>
                <a:latin typeface="Arial"/>
                <a:cs typeface="Arial"/>
              </a:rPr>
              <a:t>–</a:t>
            </a:r>
            <a:r>
              <a:rPr sz="2100" spc="-390" dirty="0">
                <a:solidFill>
                  <a:srgbClr val="000000"/>
                </a:solidFill>
                <a:latin typeface="Arial"/>
                <a:cs typeface="Arial"/>
              </a:rPr>
              <a:t> </a:t>
            </a:r>
            <a:r>
              <a:rPr sz="2100" spc="-19" dirty="0">
                <a:solidFill>
                  <a:srgbClr val="000000"/>
                </a:solidFill>
                <a:latin typeface="Calibri"/>
                <a:cs typeface="Calibri"/>
              </a:rPr>
              <a:t>Reference </a:t>
            </a:r>
            <a:r>
              <a:rPr sz="2100" spc="-4" dirty="0">
                <a:solidFill>
                  <a:srgbClr val="000000"/>
                </a:solidFill>
                <a:latin typeface="Calibri"/>
                <a:cs typeface="Calibri"/>
              </a:rPr>
              <a:t>Check</a:t>
            </a:r>
            <a:endParaRPr sz="2100" dirty="0">
              <a:solidFill>
                <a:srgbClr val="000000"/>
              </a:solidFill>
              <a:latin typeface="Calibri"/>
              <a:cs typeface="Calibri"/>
            </a:endParaRPr>
          </a:p>
        </p:txBody>
      </p:sp>
      <p:sp>
        <p:nvSpPr>
          <p:cNvPr id="4" name="object 4"/>
          <p:cNvSpPr txBox="1"/>
          <p:nvPr/>
        </p:nvSpPr>
        <p:spPr>
          <a:xfrm>
            <a:off x="1922964" y="1562028"/>
            <a:ext cx="7660095" cy="2124556"/>
          </a:xfrm>
          <a:prstGeom prst="rect">
            <a:avLst/>
          </a:prstGeom>
        </p:spPr>
        <p:txBody>
          <a:bodyPr vert="horz" wrap="square" lIns="0" tIns="9525" rIns="0" bIns="0" rtlCol="0">
            <a:spAutoFit/>
          </a:bodyPr>
          <a:lstStyle/>
          <a:p>
            <a:pPr marL="182874" indent="-173349" fontAlgn="base">
              <a:spcBef>
                <a:spcPts val="75"/>
              </a:spcBef>
              <a:spcAft>
                <a:spcPct val="0"/>
              </a:spcAft>
              <a:buSzPct val="80303"/>
              <a:buFont typeface="Arial"/>
              <a:buChar char="•"/>
              <a:tabLst>
                <a:tab pos="183350" algn="l"/>
              </a:tabLst>
            </a:pPr>
            <a:r>
              <a:rPr lang="en-US" b="1" spc="-23" dirty="0">
                <a:solidFill>
                  <a:srgbClr val="000000"/>
                </a:solidFill>
                <a:latin typeface="Calibri"/>
                <a:cs typeface="Calibri"/>
              </a:rPr>
              <a:t> </a:t>
            </a:r>
            <a:r>
              <a:rPr b="1" spc="-23" dirty="0">
                <a:solidFill>
                  <a:srgbClr val="000000"/>
                </a:solidFill>
                <a:latin typeface="Calibri"/>
                <a:cs typeface="Calibri"/>
              </a:rPr>
              <a:t>Volunteer </a:t>
            </a:r>
            <a:r>
              <a:rPr b="1" spc="-8" dirty="0">
                <a:solidFill>
                  <a:srgbClr val="000000"/>
                </a:solidFill>
                <a:latin typeface="Calibri"/>
                <a:cs typeface="Calibri"/>
              </a:rPr>
              <a:t>Candidate</a:t>
            </a:r>
            <a:r>
              <a:rPr b="1" spc="30" dirty="0">
                <a:solidFill>
                  <a:srgbClr val="000000"/>
                </a:solidFill>
                <a:latin typeface="Calibri"/>
                <a:cs typeface="Calibri"/>
              </a:rPr>
              <a:t> </a:t>
            </a:r>
            <a:r>
              <a:rPr b="1" spc="-8" dirty="0">
                <a:solidFill>
                  <a:srgbClr val="000000"/>
                </a:solidFill>
                <a:latin typeface="Calibri"/>
                <a:cs typeface="Calibri"/>
              </a:rPr>
              <a:t>Screening</a:t>
            </a:r>
            <a:endParaRPr dirty="0">
              <a:solidFill>
                <a:srgbClr val="000000"/>
              </a:solidFill>
              <a:latin typeface="Calibri"/>
              <a:cs typeface="Calibri"/>
            </a:endParaRPr>
          </a:p>
          <a:p>
            <a:pPr marL="521476" marR="501474" lvl="1" indent="-169063" fontAlgn="base">
              <a:lnSpc>
                <a:spcPct val="70000"/>
              </a:lnSpc>
              <a:spcBef>
                <a:spcPts val="754"/>
              </a:spcBef>
              <a:spcAft>
                <a:spcPct val="0"/>
              </a:spcAft>
              <a:buFont typeface="Arial"/>
              <a:buChar char="•"/>
              <a:tabLst>
                <a:tab pos="521952" algn="l"/>
              </a:tabLst>
            </a:pPr>
            <a:r>
              <a:rPr spc="-4" dirty="0">
                <a:solidFill>
                  <a:srgbClr val="000000"/>
                </a:solidFill>
                <a:latin typeface="Calibri"/>
                <a:cs typeface="Calibri"/>
              </a:rPr>
              <a:t>The Risk </a:t>
            </a:r>
            <a:r>
              <a:rPr spc="-8" dirty="0">
                <a:solidFill>
                  <a:srgbClr val="000000"/>
                </a:solidFill>
                <a:latin typeface="Calibri"/>
                <a:cs typeface="Calibri"/>
              </a:rPr>
              <a:t>Management </a:t>
            </a:r>
            <a:r>
              <a:rPr spc="-11" dirty="0">
                <a:solidFill>
                  <a:srgbClr val="000000"/>
                </a:solidFill>
                <a:latin typeface="Calibri"/>
                <a:cs typeface="Calibri"/>
              </a:rPr>
              <a:t>Coordinator </a:t>
            </a:r>
            <a:r>
              <a:rPr spc="-4" dirty="0">
                <a:solidFill>
                  <a:srgbClr val="000000"/>
                </a:solidFill>
                <a:latin typeface="Calibri"/>
                <a:cs typeface="Calibri"/>
              </a:rPr>
              <a:t>or </a:t>
            </a:r>
            <a:r>
              <a:rPr dirty="0">
                <a:solidFill>
                  <a:srgbClr val="000000"/>
                </a:solidFill>
                <a:latin typeface="Calibri"/>
                <a:cs typeface="Calibri"/>
              </a:rPr>
              <a:t>the </a:t>
            </a:r>
            <a:r>
              <a:rPr spc="-8" dirty="0">
                <a:solidFill>
                  <a:srgbClr val="000000"/>
                </a:solidFill>
                <a:latin typeface="Calibri"/>
                <a:cs typeface="Calibri"/>
              </a:rPr>
              <a:t>Chapter President </a:t>
            </a:r>
            <a:r>
              <a:rPr dirty="0">
                <a:solidFill>
                  <a:srgbClr val="000000"/>
                </a:solidFill>
                <a:latin typeface="Calibri"/>
                <a:cs typeface="Calibri"/>
              </a:rPr>
              <a:t>(who </a:t>
            </a:r>
            <a:r>
              <a:rPr spc="-15" dirty="0">
                <a:solidFill>
                  <a:srgbClr val="000000"/>
                </a:solidFill>
                <a:latin typeface="Calibri"/>
                <a:cs typeface="Calibri"/>
              </a:rPr>
              <a:t>may </a:t>
            </a:r>
            <a:r>
              <a:rPr spc="-4" dirty="0">
                <a:solidFill>
                  <a:srgbClr val="000000"/>
                </a:solidFill>
                <a:latin typeface="Calibri"/>
                <a:cs typeface="Calibri"/>
              </a:rPr>
              <a:t>assign </a:t>
            </a:r>
            <a:r>
              <a:rPr dirty="0">
                <a:solidFill>
                  <a:srgbClr val="000000"/>
                </a:solidFill>
                <a:latin typeface="Calibri"/>
                <a:cs typeface="Calibri"/>
              </a:rPr>
              <a:t>a  </a:t>
            </a:r>
            <a:r>
              <a:rPr spc="-4" dirty="0">
                <a:solidFill>
                  <a:srgbClr val="000000"/>
                </a:solidFill>
                <a:latin typeface="Calibri"/>
                <a:cs typeface="Calibri"/>
              </a:rPr>
              <a:t>designee) </a:t>
            </a:r>
            <a:r>
              <a:rPr spc="-8" dirty="0">
                <a:solidFill>
                  <a:srgbClr val="000000"/>
                </a:solidFill>
                <a:latin typeface="Calibri"/>
                <a:cs typeface="Calibri"/>
              </a:rPr>
              <a:t>must screen </a:t>
            </a:r>
            <a:r>
              <a:rPr dirty="0">
                <a:solidFill>
                  <a:srgbClr val="000000"/>
                </a:solidFill>
                <a:latin typeface="Calibri"/>
                <a:cs typeface="Calibri"/>
              </a:rPr>
              <a:t>all</a:t>
            </a:r>
            <a:r>
              <a:rPr spc="-19" dirty="0">
                <a:solidFill>
                  <a:srgbClr val="000000"/>
                </a:solidFill>
                <a:latin typeface="Calibri"/>
                <a:cs typeface="Calibri"/>
              </a:rPr>
              <a:t> </a:t>
            </a:r>
            <a:r>
              <a:rPr spc="-11" dirty="0">
                <a:solidFill>
                  <a:srgbClr val="000000"/>
                </a:solidFill>
                <a:latin typeface="Calibri"/>
                <a:cs typeface="Calibri"/>
              </a:rPr>
              <a:t>volunteers</a:t>
            </a:r>
            <a:endParaRPr dirty="0">
              <a:solidFill>
                <a:srgbClr val="000000"/>
              </a:solidFill>
              <a:latin typeface="Calibri"/>
              <a:cs typeface="Calibri"/>
            </a:endParaRPr>
          </a:p>
          <a:p>
            <a:pPr marL="521476" marR="3810" lvl="1" indent="-169063" fontAlgn="base">
              <a:lnSpc>
                <a:spcPct val="70000"/>
              </a:lnSpc>
              <a:spcBef>
                <a:spcPts val="758"/>
              </a:spcBef>
              <a:spcAft>
                <a:spcPct val="0"/>
              </a:spcAft>
              <a:buFont typeface="Arial"/>
              <a:buChar char="•"/>
              <a:tabLst>
                <a:tab pos="521952" algn="l"/>
              </a:tabLst>
            </a:pPr>
            <a:r>
              <a:rPr spc="-4" dirty="0">
                <a:solidFill>
                  <a:srgbClr val="000000"/>
                </a:solidFill>
                <a:latin typeface="Calibri"/>
                <a:cs typeface="Calibri"/>
              </a:rPr>
              <a:t>The </a:t>
            </a:r>
            <a:r>
              <a:rPr spc="-15" dirty="0">
                <a:solidFill>
                  <a:srgbClr val="000000"/>
                </a:solidFill>
                <a:latin typeface="Calibri"/>
                <a:cs typeface="Calibri"/>
              </a:rPr>
              <a:t>Volunteer </a:t>
            </a:r>
            <a:r>
              <a:rPr spc="-8" dirty="0">
                <a:solidFill>
                  <a:srgbClr val="000000"/>
                </a:solidFill>
                <a:latin typeface="Calibri"/>
                <a:cs typeface="Calibri"/>
              </a:rPr>
              <a:t>Candidate </a:t>
            </a:r>
            <a:r>
              <a:rPr spc="-4" dirty="0">
                <a:solidFill>
                  <a:srgbClr val="000000"/>
                </a:solidFill>
                <a:latin typeface="Calibri"/>
                <a:cs typeface="Calibri"/>
              </a:rPr>
              <a:t>Screening </a:t>
            </a:r>
            <a:r>
              <a:rPr spc="-8" dirty="0">
                <a:solidFill>
                  <a:srgbClr val="000000"/>
                </a:solidFill>
                <a:latin typeface="Calibri"/>
                <a:cs typeface="Calibri"/>
              </a:rPr>
              <a:t>must </a:t>
            </a:r>
            <a:r>
              <a:rPr spc="-4" dirty="0">
                <a:solidFill>
                  <a:srgbClr val="000000"/>
                </a:solidFill>
                <a:latin typeface="Calibri"/>
                <a:cs typeface="Calibri"/>
              </a:rPr>
              <a:t>be </a:t>
            </a:r>
            <a:r>
              <a:rPr spc="-8" dirty="0">
                <a:solidFill>
                  <a:srgbClr val="000000"/>
                </a:solidFill>
                <a:latin typeface="Calibri"/>
                <a:cs typeface="Calibri"/>
              </a:rPr>
              <a:t>conducted </a:t>
            </a:r>
            <a:r>
              <a:rPr lang="en-US" spc="-8" dirty="0">
                <a:solidFill>
                  <a:srgbClr val="000000"/>
                </a:solidFill>
                <a:latin typeface="Calibri"/>
                <a:cs typeface="Calibri"/>
              </a:rPr>
              <a:t>triennially ( every 3 years)</a:t>
            </a:r>
            <a:r>
              <a:rPr lang="en-US" spc="-4" dirty="0">
                <a:solidFill>
                  <a:srgbClr val="000000"/>
                </a:solidFill>
                <a:latin typeface="Calibri"/>
                <a:cs typeface="Calibri"/>
              </a:rPr>
              <a:t>.  The criminal background check is good for three (3) years.</a:t>
            </a:r>
            <a:r>
              <a:rPr lang="en-US" altLang="en-US" b="1" dirty="0">
                <a:solidFill>
                  <a:srgbClr val="000000"/>
                </a:solidFill>
                <a:latin typeface="inherit"/>
                <a:cs typeface="Calibri" panose="020F0502020204030204" pitchFamily="34" charset="0"/>
              </a:rPr>
              <a:t> </a:t>
            </a:r>
            <a:r>
              <a:rPr lang="en-US" altLang="en-US" dirty="0">
                <a:solidFill>
                  <a:srgbClr val="000000"/>
                </a:solidFill>
                <a:latin typeface="inherit"/>
                <a:cs typeface="Calibri" panose="020F0502020204030204" pitchFamily="34" charset="0"/>
              </a:rPr>
              <a:t>However, each volunteer selected must annually sign a Confirmation of Volunteer Status and Information Update form. </a:t>
            </a:r>
            <a:endParaRPr lang="en-US" spc="-11" dirty="0">
              <a:solidFill>
                <a:srgbClr val="000000"/>
              </a:solidFill>
              <a:latin typeface="Calibri"/>
              <a:cs typeface="Calibri"/>
            </a:endParaRPr>
          </a:p>
          <a:p>
            <a:pPr marL="352413" indent="-342889" fontAlgn="base">
              <a:spcBef>
                <a:spcPts val="1466"/>
              </a:spcBef>
              <a:spcAft>
                <a:spcPct val="0"/>
              </a:spcAft>
              <a:buSzPct val="79166"/>
              <a:buFont typeface="Arial"/>
              <a:buChar char="•"/>
              <a:tabLst>
                <a:tab pos="351937" algn="l"/>
                <a:tab pos="352413" algn="l"/>
              </a:tabLst>
            </a:pPr>
            <a:r>
              <a:rPr b="1" spc="-26" dirty="0">
                <a:solidFill>
                  <a:srgbClr val="000000"/>
                </a:solidFill>
                <a:latin typeface="Calibri"/>
                <a:cs typeface="Calibri"/>
              </a:rPr>
              <a:t>Volunteer </a:t>
            </a:r>
            <a:r>
              <a:rPr b="1" spc="-11" dirty="0">
                <a:solidFill>
                  <a:srgbClr val="000000"/>
                </a:solidFill>
                <a:latin typeface="Calibri"/>
                <a:cs typeface="Calibri"/>
              </a:rPr>
              <a:t>Candidate </a:t>
            </a:r>
            <a:r>
              <a:rPr b="1" spc="-8" dirty="0">
                <a:solidFill>
                  <a:srgbClr val="000000"/>
                </a:solidFill>
                <a:latin typeface="Calibri"/>
                <a:cs typeface="Calibri"/>
              </a:rPr>
              <a:t>Screening</a:t>
            </a:r>
            <a:r>
              <a:rPr b="1" spc="56" dirty="0">
                <a:solidFill>
                  <a:srgbClr val="000000"/>
                </a:solidFill>
                <a:latin typeface="Calibri"/>
                <a:cs typeface="Calibri"/>
              </a:rPr>
              <a:t> </a:t>
            </a:r>
            <a:r>
              <a:rPr b="1" spc="-11" dirty="0">
                <a:solidFill>
                  <a:srgbClr val="000000"/>
                </a:solidFill>
                <a:latin typeface="Calibri"/>
                <a:cs typeface="Calibri"/>
              </a:rPr>
              <a:t>Procedures</a:t>
            </a:r>
            <a:endParaRPr dirty="0">
              <a:solidFill>
                <a:srgbClr val="000000"/>
              </a:solidFill>
              <a:latin typeface="Calibri"/>
              <a:cs typeface="Calibri"/>
            </a:endParaRPr>
          </a:p>
        </p:txBody>
      </p:sp>
      <p:sp>
        <p:nvSpPr>
          <p:cNvPr id="5" name="object 5"/>
          <p:cNvSpPr txBox="1">
            <a:spLocks noGrp="1"/>
          </p:cNvSpPr>
          <p:nvPr>
            <p:ph type="title"/>
          </p:nvPr>
        </p:nvSpPr>
        <p:spPr>
          <a:xfrm>
            <a:off x="4334591" y="1137620"/>
            <a:ext cx="3522821" cy="470930"/>
          </a:xfrm>
          <a:prstGeom prst="rect">
            <a:avLst/>
          </a:prstGeom>
        </p:spPr>
        <p:txBody>
          <a:bodyPr vert="horz" wrap="square" lIns="0" tIns="9049" rIns="0" bIns="0" numCol="1" rtlCol="0" anchor="b" anchorCtr="0" compatLnSpc="1">
            <a:prstTxWarp prst="textNoShape">
              <a:avLst/>
            </a:prstTxWarp>
            <a:spAutoFit/>
          </a:bodyPr>
          <a:lstStyle/>
          <a:p>
            <a:pPr marL="9525">
              <a:spcBef>
                <a:spcPts val="71"/>
              </a:spcBef>
            </a:pPr>
            <a:r>
              <a:rPr lang="en-US" sz="3001" spc="-8" dirty="0">
                <a:solidFill>
                  <a:srgbClr val="C00000"/>
                </a:solidFill>
              </a:rPr>
              <a:t>Volunteers</a:t>
            </a:r>
            <a:endParaRPr sz="3001" dirty="0">
              <a:solidFill>
                <a:srgbClr val="C00000"/>
              </a:solidFill>
            </a:endParaRPr>
          </a:p>
        </p:txBody>
      </p:sp>
      <p:sp>
        <p:nvSpPr>
          <p:cNvPr id="6" name="Slide Number Placeholder 5">
            <a:extLst>
              <a:ext uri="{FF2B5EF4-FFF2-40B4-BE49-F238E27FC236}">
                <a16:creationId xmlns:a16="http://schemas.microsoft.com/office/drawing/2014/main" id="{5293EC66-3A6C-4E99-89E2-40BCFF6BF194}"/>
              </a:ext>
            </a:extLst>
          </p:cNvPr>
          <p:cNvSpPr>
            <a:spLocks noGrp="1"/>
          </p:cNvSpPr>
          <p:nvPr>
            <p:ph type="sldNum" sz="quarter" idx="7"/>
          </p:nvPr>
        </p:nvSpPr>
        <p:spPr/>
        <p:txBody>
          <a:bodyPr/>
          <a:lstStyle/>
          <a:p>
            <a:pPr marL="90007" fontAlgn="base">
              <a:lnSpc>
                <a:spcPts val="1211"/>
              </a:lnSpc>
              <a:spcBef>
                <a:spcPct val="0"/>
              </a:spcBef>
              <a:spcAft>
                <a:spcPct val="0"/>
              </a:spcAft>
            </a:pPr>
            <a:fld id="{81D60167-4931-47E6-BA6A-407CBD079E47}" type="slidenum">
              <a:rPr lang="en-US" spc="-4">
                <a:solidFill>
                  <a:srgbClr val="000000"/>
                </a:solidFill>
                <a:latin typeface="Arial" panose="020B0604020202020204" pitchFamily="34" charset="0"/>
                <a:cs typeface="Arial" panose="020B0604020202020204" pitchFamily="34" charset="0"/>
              </a:rPr>
              <a:pPr marL="90007" fontAlgn="base">
                <a:lnSpc>
                  <a:spcPts val="1211"/>
                </a:lnSpc>
                <a:spcBef>
                  <a:spcPct val="0"/>
                </a:spcBef>
                <a:spcAft>
                  <a:spcPct val="0"/>
                </a:spcAft>
              </a:pPr>
              <a:t>18</a:t>
            </a:fld>
            <a:endParaRPr lang="en-US" spc="-4" dirty="0">
              <a:solidFill>
                <a:srgbClr val="000000"/>
              </a:solidFill>
              <a:latin typeface="Arial" panose="020B0604020202020204" pitchFamily="34" charset="0"/>
              <a:cs typeface="Arial" panose="020B0604020202020204" pitchFamily="34" charset="0"/>
            </a:endParaRPr>
          </a:p>
        </p:txBody>
      </p:sp>
      <p:sp>
        <p:nvSpPr>
          <p:cNvPr id="8" name="Slide Number Placeholder 3">
            <a:extLst>
              <a:ext uri="{FF2B5EF4-FFF2-40B4-BE49-F238E27FC236}">
                <a16:creationId xmlns:a16="http://schemas.microsoft.com/office/drawing/2014/main" id="{35DCCEAA-B8AF-4CAC-81B4-20930D3E9406}"/>
              </a:ext>
            </a:extLst>
          </p:cNvPr>
          <p:cNvSpPr>
            <a:spLocks noGrp="1"/>
          </p:cNvSpPr>
          <p:nvPr>
            <p:ph type="sldNum" sz="quarter" idx="12"/>
          </p:nvPr>
        </p:nvSpPr>
        <p:spPr>
          <a:xfrm>
            <a:off x="9697388" y="5659756"/>
            <a:ext cx="702422" cy="171495"/>
          </a:xfrm>
        </p:spPr>
        <p:txBody>
          <a:bodyPr/>
          <a:lstStyle/>
          <a:p>
            <a:pPr fontAlgn="base">
              <a:spcBef>
                <a:spcPct val="0"/>
              </a:spcBef>
              <a:spcAft>
                <a:spcPct val="0"/>
              </a:spcAft>
            </a:pPr>
            <a:fld id="{DF28FB93-0A08-4E7D-8E63-9EFA29F1E093}" type="slidenum">
              <a:rPr lang="en-US" sz="1350" b="1">
                <a:solidFill>
                  <a:srgbClr val="FFFFFF"/>
                </a:solidFill>
                <a:latin typeface="Arial" panose="020B0604020202020204" pitchFamily="34" charset="0"/>
                <a:cs typeface="Arial" panose="020B0604020202020204" pitchFamily="34" charset="0"/>
              </a:rPr>
              <a:pPr fontAlgn="base">
                <a:spcBef>
                  <a:spcPct val="0"/>
                </a:spcBef>
                <a:spcAft>
                  <a:spcPct val="0"/>
                </a:spcAft>
              </a:pPr>
              <a:t>18</a:t>
            </a:fld>
            <a:endParaRPr lang="en-US" sz="1350" b="1" dirty="0">
              <a:solidFill>
                <a:srgbClr val="FFFFFF"/>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24454C8-701B-4718-84C8-43A76FD7B216}"/>
              </a:ext>
            </a:extLst>
          </p:cNvPr>
          <p:cNvPicPr>
            <a:picLocks noChangeAspect="1"/>
          </p:cNvPicPr>
          <p:nvPr/>
        </p:nvPicPr>
        <p:blipFill>
          <a:blip r:embed="rId3"/>
          <a:stretch>
            <a:fillRect/>
          </a:stretch>
        </p:blipFill>
        <p:spPr>
          <a:xfrm>
            <a:off x="9063627" y="3227800"/>
            <a:ext cx="1336229" cy="1757820"/>
          </a:xfrm>
          <a:prstGeom prst="rect">
            <a:avLst/>
          </a:prstGeom>
        </p:spPr>
      </p:pic>
      <p:sp>
        <p:nvSpPr>
          <p:cNvPr id="10" name="Rectangle 2">
            <a:extLst>
              <a:ext uri="{FF2B5EF4-FFF2-40B4-BE49-F238E27FC236}">
                <a16:creationId xmlns:a16="http://schemas.microsoft.com/office/drawing/2014/main" id="{7F2540F9-DF27-4EA0-BBE5-ED921EF69163}"/>
              </a:ext>
            </a:extLst>
          </p:cNvPr>
          <p:cNvSpPr>
            <a:spLocks noChangeArrowheads="1"/>
          </p:cNvSpPr>
          <p:nvPr/>
        </p:nvSpPr>
        <p:spPr bwMode="auto">
          <a:xfrm>
            <a:off x="1638330" y="1073156"/>
            <a:ext cx="6412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defTabSz="685983" eaLnBrk="0" fontAlgn="base" hangingPunct="0">
              <a:spcBef>
                <a:spcPct val="0"/>
              </a:spcBef>
              <a:spcAft>
                <a:spcPct val="0"/>
              </a:spcAft>
            </a:pPr>
            <a:r>
              <a:rPr lang="en-US" altLang="en-US" sz="900" dirty="0">
                <a:solidFill>
                  <a:srgbClr val="000000"/>
                </a:solidFill>
                <a:latin typeface="inherit"/>
                <a:cs typeface="Calibri" panose="020F0502020204030204" pitchFamily="34" charset="0"/>
              </a:rPr>
              <a:t>).</a:t>
            </a:r>
            <a:endParaRPr lang="en-US" altLang="en-US" sz="1350" dirty="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701" b="1" dirty="0"/>
              <a:t>Reasons for disqualification as a volunteer</a:t>
            </a:r>
          </a:p>
          <a:p>
            <a:pPr lvl="1">
              <a:lnSpc>
                <a:spcPct val="150000"/>
              </a:lnSpc>
              <a:spcBef>
                <a:spcPts val="0"/>
              </a:spcBef>
            </a:pPr>
            <a:r>
              <a:rPr lang="en-US" dirty="0"/>
              <a:t>Failure to complete the screening process</a:t>
            </a:r>
          </a:p>
          <a:p>
            <a:pPr lvl="1">
              <a:lnSpc>
                <a:spcPct val="150000"/>
              </a:lnSpc>
              <a:spcBef>
                <a:spcPts val="0"/>
              </a:spcBef>
            </a:pPr>
            <a:r>
              <a:rPr lang="en-US" dirty="0"/>
              <a:t>History of committing abuse or neglect</a:t>
            </a:r>
          </a:p>
          <a:p>
            <a:pPr lvl="1">
              <a:lnSpc>
                <a:spcPct val="150000"/>
              </a:lnSpc>
              <a:spcBef>
                <a:spcPts val="0"/>
              </a:spcBef>
            </a:pPr>
            <a:r>
              <a:rPr lang="en-US" dirty="0"/>
              <a:t>Recent history of substance abuse (within 5 years)</a:t>
            </a:r>
          </a:p>
          <a:p>
            <a:pPr lvl="1">
              <a:lnSpc>
                <a:spcPct val="150000"/>
              </a:lnSpc>
              <a:spcBef>
                <a:spcPts val="0"/>
              </a:spcBef>
            </a:pPr>
            <a:r>
              <a:rPr lang="en-US" dirty="0"/>
              <a:t>Conviction of a drug-related offense</a:t>
            </a:r>
          </a:p>
          <a:p>
            <a:pPr lvl="1">
              <a:lnSpc>
                <a:spcPct val="150000"/>
              </a:lnSpc>
              <a:spcBef>
                <a:spcPts val="0"/>
              </a:spcBef>
            </a:pPr>
            <a:r>
              <a:rPr lang="en-US" dirty="0"/>
              <a:t>Termination from a paid or volunteer position related to misconduct with a youth</a:t>
            </a:r>
          </a:p>
          <a:p>
            <a:pPr lvl="1">
              <a:lnSpc>
                <a:spcPct val="150000"/>
              </a:lnSpc>
              <a:spcBef>
                <a:spcPts val="0"/>
              </a:spcBef>
            </a:pPr>
            <a:r>
              <a:rPr lang="en-US" dirty="0"/>
              <a:t>Conviction of any crime involving violence</a:t>
            </a:r>
          </a:p>
          <a:p>
            <a:pPr lvl="1">
              <a:lnSpc>
                <a:spcPct val="150000"/>
              </a:lnSpc>
              <a:spcBef>
                <a:spcPts val="0"/>
              </a:spcBef>
            </a:pPr>
            <a:r>
              <a:rPr lang="en-US" dirty="0"/>
              <a:t>Individuals against whom charges are pending</a:t>
            </a:r>
          </a:p>
        </p:txBody>
      </p:sp>
      <p:sp>
        <p:nvSpPr>
          <p:cNvPr id="3" name="Title 2"/>
          <p:cNvSpPr>
            <a:spLocks noGrp="1"/>
          </p:cNvSpPr>
          <p:nvPr>
            <p:ph type="title"/>
          </p:nvPr>
        </p:nvSpPr>
        <p:spPr/>
        <p:txBody>
          <a:bodyPr>
            <a:normAutofit/>
          </a:bodyPr>
          <a:lstStyle/>
          <a:p>
            <a:r>
              <a:rPr lang="en-US" dirty="0"/>
              <a:t>Red Flags</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19</a:t>
            </a:fld>
            <a:endParaRPr lang="en-US" dirty="0">
              <a:solidFill>
                <a:srgbClr val="000000"/>
              </a:solidFill>
              <a:latin typeface="Arial" panose="020B0604020202020204" pitchFamily="34" charset="0"/>
              <a:cs typeface="Arial" panose="020B0604020202020204" pitchFamily="34" charset="0"/>
            </a:endParaRPr>
          </a:p>
        </p:txBody>
      </p:sp>
      <p:pic>
        <p:nvPicPr>
          <p:cNvPr id="1026" name="Picture 2" descr="C:\Users\Bunny Cakes\AppData\Local\Microsoft\Windows\Temporary Internet Files\Content.IE5\XKY2HLNL\red_flag[1].png"/>
          <p:cNvPicPr>
            <a:picLocks noChangeAspect="1" noChangeArrowheads="1"/>
          </p:cNvPicPr>
          <p:nvPr/>
        </p:nvPicPr>
        <p:blipFill>
          <a:blip r:embed="rId3" cstate="print"/>
          <a:srcRect/>
          <a:stretch>
            <a:fillRect/>
          </a:stretch>
        </p:blipFill>
        <p:spPr bwMode="auto">
          <a:xfrm>
            <a:off x="8554090" y="2114208"/>
            <a:ext cx="1650950" cy="1584912"/>
          </a:xfrm>
          <a:prstGeom prst="rect">
            <a:avLst/>
          </a:prstGeom>
          <a:noFill/>
        </p:spPr>
      </p:pic>
    </p:spTree>
    <p:extLst>
      <p:ext uri="{BB962C8B-B14F-4D97-AF65-F5344CB8AC3E}">
        <p14:creationId xmlns:p14="http://schemas.microsoft.com/office/powerpoint/2010/main" val="418188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2</a:t>
            </a:fld>
            <a:endParaRPr lang="en-US" dirty="0">
              <a:solidFill>
                <a:srgbClr val="000000"/>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6210330" y="1828384"/>
            <a:ext cx="3327540" cy="3238984"/>
          </a:xfrm>
        </p:spPr>
        <p:txBody>
          <a:bodyPr>
            <a:noAutofit/>
          </a:bodyPr>
          <a:lstStyle/>
          <a:p>
            <a:r>
              <a:rPr lang="en-US" sz="2401" dirty="0"/>
              <a:t>Volunteers</a:t>
            </a:r>
          </a:p>
          <a:p>
            <a:pPr lvl="0"/>
            <a:r>
              <a:rPr lang="en-US" sz="2401" dirty="0"/>
              <a:t>Operational Principles</a:t>
            </a:r>
          </a:p>
          <a:p>
            <a:pPr lvl="0"/>
            <a:r>
              <a:rPr lang="en-US" sz="2401" dirty="0"/>
              <a:t>Youth Policies</a:t>
            </a:r>
          </a:p>
          <a:p>
            <a:pPr lvl="0"/>
            <a:r>
              <a:rPr lang="en-US" sz="2401" dirty="0"/>
              <a:t>Summary</a:t>
            </a:r>
          </a:p>
          <a:p>
            <a:pPr lvl="0"/>
            <a:r>
              <a:rPr lang="en-US" sz="2401" dirty="0"/>
              <a:t>Questions/Answers</a:t>
            </a:r>
          </a:p>
          <a:p>
            <a:pPr marL="0" indent="0">
              <a:buNone/>
            </a:pPr>
            <a:endParaRPr lang="en-US" sz="2251" dirty="0"/>
          </a:p>
        </p:txBody>
      </p:sp>
      <p:sp>
        <p:nvSpPr>
          <p:cNvPr id="5" name="Content Placeholder 4"/>
          <p:cNvSpPr>
            <a:spLocks noGrp="1"/>
          </p:cNvSpPr>
          <p:nvPr>
            <p:ph sz="half" idx="1"/>
          </p:nvPr>
        </p:nvSpPr>
        <p:spPr>
          <a:xfrm>
            <a:off x="2380282" y="1942713"/>
            <a:ext cx="3601388" cy="3639138"/>
          </a:xfrm>
        </p:spPr>
        <p:txBody>
          <a:bodyPr>
            <a:normAutofit/>
          </a:bodyPr>
          <a:lstStyle/>
          <a:p>
            <a:pPr lvl="0"/>
            <a:r>
              <a:rPr lang="en-US" sz="2401" dirty="0"/>
              <a:t>Introductions</a:t>
            </a:r>
          </a:p>
          <a:p>
            <a:pPr lvl="0"/>
            <a:r>
              <a:rPr lang="en-US" sz="2401" dirty="0"/>
              <a:t>Orientation Overview</a:t>
            </a:r>
          </a:p>
          <a:p>
            <a:pPr lvl="0"/>
            <a:r>
              <a:rPr lang="en-US" sz="2401" dirty="0"/>
              <a:t>What is Risk Management?</a:t>
            </a:r>
          </a:p>
          <a:p>
            <a:pPr lvl="0"/>
            <a:r>
              <a:rPr lang="en-US" sz="2401" dirty="0"/>
              <a:t>Youth Initiatives</a:t>
            </a:r>
          </a:p>
          <a:p>
            <a:pPr marL="0" indent="0">
              <a:buNone/>
            </a:pPr>
            <a:endParaRPr lang="en-US" sz="2251" dirty="0"/>
          </a:p>
        </p:txBody>
      </p:sp>
      <p:sp>
        <p:nvSpPr>
          <p:cNvPr id="6" name="Title 5"/>
          <p:cNvSpPr>
            <a:spLocks noGrp="1"/>
          </p:cNvSpPr>
          <p:nvPr>
            <p:ph type="title"/>
          </p:nvPr>
        </p:nvSpPr>
        <p:spPr>
          <a:xfrm>
            <a:off x="2666454" y="1085241"/>
            <a:ext cx="6859440" cy="571649"/>
          </a:xfrm>
        </p:spPr>
        <p:txBody>
          <a:bodyPr/>
          <a:lstStyle/>
          <a:p>
            <a:r>
              <a:rPr lang="en-US" dirty="0"/>
              <a:t>Agenda</a:t>
            </a:r>
          </a:p>
        </p:txBody>
      </p:sp>
    </p:spTree>
    <p:extLst>
      <p:ext uri="{BB962C8B-B14F-4D97-AF65-F5344CB8AC3E}">
        <p14:creationId xmlns:p14="http://schemas.microsoft.com/office/powerpoint/2010/main" val="141237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Screening Concerns</a:t>
            </a:r>
            <a:r>
              <a:rPr lang="en-US" dirty="0"/>
              <a:t>: Candidates who may be disqualified</a:t>
            </a:r>
          </a:p>
          <a:p>
            <a:pPr lvl="2">
              <a:lnSpc>
                <a:spcPct val="150000"/>
              </a:lnSpc>
              <a:spcBef>
                <a:spcPts val="0"/>
              </a:spcBef>
              <a:buFont typeface="Calibri" panose="020F0502020204030204" pitchFamily="34" charset="0"/>
              <a:buChar char="‒"/>
            </a:pPr>
            <a:r>
              <a:rPr lang="en-US" sz="2101" dirty="0"/>
              <a:t>Past history of substance abuse (over 5 years ago)</a:t>
            </a:r>
          </a:p>
          <a:p>
            <a:pPr lvl="2">
              <a:lnSpc>
                <a:spcPct val="150000"/>
              </a:lnSpc>
              <a:spcBef>
                <a:spcPts val="0"/>
              </a:spcBef>
              <a:buFont typeface="Calibri" panose="020F0502020204030204" pitchFamily="34" charset="0"/>
              <a:buChar char="‒"/>
            </a:pPr>
            <a:r>
              <a:rPr lang="en-US" sz="2101" dirty="0"/>
              <a:t>Past arms or weapons offense(s)</a:t>
            </a:r>
          </a:p>
          <a:p>
            <a:pPr lvl="2">
              <a:lnSpc>
                <a:spcPct val="150000"/>
              </a:lnSpc>
              <a:spcBef>
                <a:spcPts val="0"/>
              </a:spcBef>
              <a:buFont typeface="Calibri" panose="020F0502020204030204" pitchFamily="34" charset="0"/>
              <a:buChar char="‒"/>
            </a:pPr>
            <a:r>
              <a:rPr lang="en-US" sz="2101" dirty="0"/>
              <a:t>Conviction of driving under the influence</a:t>
            </a:r>
          </a:p>
          <a:p>
            <a:pPr lvl="2">
              <a:lnSpc>
                <a:spcPct val="150000"/>
              </a:lnSpc>
              <a:spcBef>
                <a:spcPts val="0"/>
              </a:spcBef>
              <a:buFont typeface="Calibri" panose="020F0502020204030204" pitchFamily="34" charset="0"/>
              <a:buChar char="‒"/>
            </a:pPr>
            <a:r>
              <a:rPr lang="en-US" sz="2101" dirty="0"/>
              <a:t>Past investigation for child abuse or neglect that did not result in conviction</a:t>
            </a:r>
          </a:p>
          <a:p>
            <a:pPr lvl="2">
              <a:buFont typeface="Calibri" panose="020F0502020204030204" pitchFamily="34" charset="0"/>
              <a:buChar char="‒"/>
            </a:pPr>
            <a:endParaRPr lang="en-US" sz="2401" dirty="0"/>
          </a:p>
          <a:p>
            <a:pPr lvl="2">
              <a:buFont typeface="Calibri" panose="020F0502020204030204" pitchFamily="34" charset="0"/>
              <a:buChar char="‒"/>
            </a:pPr>
            <a:endParaRPr lang="en-US" dirty="0"/>
          </a:p>
        </p:txBody>
      </p:sp>
      <p:sp>
        <p:nvSpPr>
          <p:cNvPr id="3" name="Title 2"/>
          <p:cNvSpPr>
            <a:spLocks noGrp="1"/>
          </p:cNvSpPr>
          <p:nvPr>
            <p:ph type="title"/>
          </p:nvPr>
        </p:nvSpPr>
        <p:spPr/>
        <p:txBody>
          <a:bodyPr>
            <a:normAutofit/>
          </a:bodyPr>
          <a:lstStyle/>
          <a:p>
            <a:r>
              <a:rPr lang="en-US" dirty="0"/>
              <a:t>Red Flags</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20</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14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2666108" y="2285703"/>
            <a:ext cx="6859786" cy="857473"/>
          </a:xfrm>
        </p:spPr>
        <p:txBody>
          <a:bodyPr/>
          <a:lstStyle/>
          <a:p>
            <a:pPr algn="ctr"/>
            <a:r>
              <a:rPr lang="en-US" dirty="0"/>
              <a:t>     Operational Principles</a:t>
            </a:r>
          </a:p>
        </p:txBody>
      </p:sp>
      <p:sp>
        <p:nvSpPr>
          <p:cNvPr id="4" name="Slide Number Placeholder 3"/>
          <p:cNvSpPr>
            <a:spLocks noGrp="1"/>
          </p:cNvSpPr>
          <p:nvPr>
            <p:ph type="sldNum" sz="quarter" idx="12"/>
          </p:nvPr>
        </p:nvSpPr>
        <p:spPr>
          <a:xfrm>
            <a:off x="9697388" y="5601267"/>
            <a:ext cx="702422" cy="171495"/>
          </a:xfrm>
        </p:spPr>
        <p:txBody>
          <a:bodyPr/>
          <a:lstStyle/>
          <a:p>
            <a:pPr fontAlgn="base">
              <a:spcBef>
                <a:spcPct val="0"/>
              </a:spcBef>
              <a:spcAft>
                <a:spcPct val="0"/>
              </a:spcAft>
            </a:pPr>
            <a:fld id="{DF28FB93-0A08-4E7D-8E63-9EFA29F1E093}" type="slidenum">
              <a:rPr lang="en-US" sz="1350" b="1">
                <a:solidFill>
                  <a:srgbClr val="FFFFFF"/>
                </a:solidFill>
                <a:latin typeface="Arial" panose="020B0604020202020204" pitchFamily="34" charset="0"/>
                <a:cs typeface="Arial" panose="020B0604020202020204" pitchFamily="34" charset="0"/>
              </a:rPr>
              <a:pPr fontAlgn="base">
                <a:spcBef>
                  <a:spcPct val="0"/>
                </a:spcBef>
                <a:spcAft>
                  <a:spcPct val="0"/>
                </a:spcAft>
              </a:pPr>
              <a:t>21</a:t>
            </a:fld>
            <a:endParaRPr lang="en-US" sz="135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84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697388" y="5715596"/>
            <a:ext cx="702422" cy="171495"/>
          </a:xfrm>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22</a:t>
            </a:fld>
            <a:endParaRPr lang="en-US" dirty="0">
              <a:solidFill>
                <a:srgbClr val="000000"/>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b="1" dirty="0"/>
              <a:t>Each Chapter shall have a Risk Management Coordinator</a:t>
            </a:r>
          </a:p>
          <a:p>
            <a:r>
              <a:rPr lang="en-US" b="1" dirty="0"/>
              <a:t>The Risk Management Coordinator shall oversee the Chapter’s compliance with the requirements of the Risk Management Manual</a:t>
            </a:r>
          </a:p>
          <a:p>
            <a:r>
              <a:rPr lang="en-US" b="1" dirty="0"/>
              <a:t>The Chapter President is ultimately accountable for Risk Management and must ensure Chapter compliance with all Risk Management Policies</a:t>
            </a:r>
          </a:p>
        </p:txBody>
      </p:sp>
      <p:sp>
        <p:nvSpPr>
          <p:cNvPr id="5" name="Title 4"/>
          <p:cNvSpPr>
            <a:spLocks noGrp="1"/>
          </p:cNvSpPr>
          <p:nvPr>
            <p:ph type="title"/>
          </p:nvPr>
        </p:nvSpPr>
        <p:spPr/>
        <p:txBody>
          <a:bodyPr/>
          <a:lstStyle/>
          <a:p>
            <a:r>
              <a:rPr lang="en-US" dirty="0"/>
              <a:t>Risk Management Responsibility</a:t>
            </a:r>
          </a:p>
        </p:txBody>
      </p:sp>
    </p:spTree>
    <p:extLst>
      <p:ext uri="{BB962C8B-B14F-4D97-AF65-F5344CB8AC3E}">
        <p14:creationId xmlns:p14="http://schemas.microsoft.com/office/powerpoint/2010/main" val="475124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5" y="1885548"/>
            <a:ext cx="8346073" cy="3715718"/>
          </a:xfrm>
        </p:spPr>
        <p:txBody>
          <a:bodyPr>
            <a:normAutofit fontScale="92500" lnSpcReduction="10000"/>
          </a:bodyPr>
          <a:lstStyle/>
          <a:p>
            <a:r>
              <a:rPr lang="en-US" sz="2701" b="1" dirty="0"/>
              <a:t>Abuse:  Mandatory Reporting Policy</a:t>
            </a:r>
          </a:p>
          <a:p>
            <a:pPr lvl="1"/>
            <a:r>
              <a:rPr lang="en-US" sz="2101" dirty="0"/>
              <a:t>All suspected child abuse or neglect must be reported: Delta’s Youth Initiative Code of Ethics and Mandatory Reporting Policy</a:t>
            </a:r>
          </a:p>
          <a:p>
            <a:pPr lvl="1"/>
            <a:r>
              <a:rPr lang="en-US" sz="2101" dirty="0"/>
              <a:t>State and/or local authorities notified</a:t>
            </a:r>
          </a:p>
          <a:p>
            <a:pPr lvl="1"/>
            <a:r>
              <a:rPr lang="en-US" sz="2101" dirty="0"/>
              <a:t>Chapter President notified</a:t>
            </a:r>
          </a:p>
          <a:p>
            <a:pPr lvl="1"/>
            <a:r>
              <a:rPr lang="en-US" sz="2101" dirty="0"/>
              <a:t>Regional Director notified by the Chapter President</a:t>
            </a:r>
          </a:p>
          <a:p>
            <a:pPr lvl="1"/>
            <a:r>
              <a:rPr lang="en-US" sz="2101" dirty="0"/>
              <a:t>If allegations are against volunteer, contact terminated between youth and abuser</a:t>
            </a:r>
          </a:p>
          <a:p>
            <a:pPr lvl="1"/>
            <a:r>
              <a:rPr lang="en-US" sz="2251" dirty="0"/>
              <a:t>Chapter president consults local authorities if allegations of abuse are by family member or guardian  </a:t>
            </a:r>
          </a:p>
          <a:p>
            <a:pPr lvl="2"/>
            <a:r>
              <a:rPr lang="en-US" sz="1951" dirty="0"/>
              <a:t>Decision made whether child can be released to family</a:t>
            </a:r>
          </a:p>
        </p:txBody>
      </p:sp>
      <p:sp>
        <p:nvSpPr>
          <p:cNvPr id="3" name="Title 2"/>
          <p:cNvSpPr>
            <a:spLocks noGrp="1"/>
          </p:cNvSpPr>
          <p:nvPr>
            <p:ph type="title"/>
          </p:nvPr>
        </p:nvSpPr>
        <p:spPr/>
        <p:txBody>
          <a:bodyPr>
            <a:normAutofit/>
          </a:bodyPr>
          <a:lstStyle/>
          <a:p>
            <a:r>
              <a:rPr lang="en-US"/>
              <a:t>Operational Principles</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23</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73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2666108" y="2285702"/>
            <a:ext cx="6859786" cy="1143298"/>
          </a:xfrm>
        </p:spPr>
        <p:txBody>
          <a:bodyPr>
            <a:normAutofit fontScale="90000"/>
          </a:bodyPr>
          <a:lstStyle/>
          <a:p>
            <a:pPr algn="ctr"/>
            <a:r>
              <a:rPr lang="en-US" dirty="0"/>
              <a:t>Operational Principles</a:t>
            </a:r>
            <a:br>
              <a:rPr lang="en-US" dirty="0"/>
            </a:br>
            <a:r>
              <a:rPr lang="en-US" dirty="0"/>
              <a:t>Youth Policies</a:t>
            </a:r>
          </a:p>
        </p:txBody>
      </p:sp>
      <p:sp>
        <p:nvSpPr>
          <p:cNvPr id="4" name="Slide Number Placeholder 3"/>
          <p:cNvSpPr>
            <a:spLocks noGrp="1"/>
          </p:cNvSpPr>
          <p:nvPr>
            <p:ph type="sldNum" sz="quarter" idx="12"/>
          </p:nvPr>
        </p:nvSpPr>
        <p:spPr>
          <a:xfrm>
            <a:off x="9754553" y="5659756"/>
            <a:ext cx="702422" cy="171495"/>
          </a:xfrm>
        </p:spPr>
        <p:txBody>
          <a:bodyPr/>
          <a:lstStyle/>
          <a:p>
            <a:pPr fontAlgn="base">
              <a:spcBef>
                <a:spcPct val="0"/>
              </a:spcBef>
              <a:spcAft>
                <a:spcPct val="0"/>
              </a:spcAft>
            </a:pPr>
            <a:fld id="{DF28FB93-0A08-4E7D-8E63-9EFA29F1E093}" type="slidenum">
              <a:rPr lang="en-US" sz="1350" b="1">
                <a:solidFill>
                  <a:srgbClr val="FFFFFF"/>
                </a:solidFill>
                <a:latin typeface="Arial" panose="020B0604020202020204" pitchFamily="34" charset="0"/>
                <a:cs typeface="Arial" panose="020B0604020202020204" pitchFamily="34" charset="0"/>
              </a:rPr>
              <a:pPr fontAlgn="base">
                <a:spcBef>
                  <a:spcPct val="0"/>
                </a:spcBef>
                <a:spcAft>
                  <a:spcPct val="0"/>
                </a:spcAft>
              </a:pPr>
              <a:t>24</a:t>
            </a:fld>
            <a:endParaRPr lang="en-US" sz="1350" b="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15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3" y="1885549"/>
            <a:ext cx="7488600" cy="3429893"/>
          </a:xfrm>
        </p:spPr>
        <p:txBody>
          <a:bodyPr>
            <a:noAutofit/>
          </a:bodyPr>
          <a:lstStyle/>
          <a:p>
            <a:r>
              <a:rPr lang="en-US" sz="2101" dirty="0"/>
              <a:t>Authorization from parent/guardian must be secured before photograph or video can be used in Delta-related activity</a:t>
            </a:r>
          </a:p>
          <a:p>
            <a:r>
              <a:rPr lang="en-US" sz="2101" dirty="0"/>
              <a:t>When a photograph or video of any youth is used in any printed medium, online or in materials that will be printed online, no identifying information about the youth shall be included</a:t>
            </a:r>
          </a:p>
          <a:p>
            <a:r>
              <a:rPr lang="en-US" sz="2101" dirty="0"/>
              <a:t>Photographs or videos should never be taken of a youth in any stage of undress (i.e., nude, partially nude, wearing pajamas, etc.)  </a:t>
            </a:r>
          </a:p>
          <a:p>
            <a:r>
              <a:rPr lang="en-US" sz="2101" dirty="0"/>
              <a:t>Youth should never be photographed or videoed in settings or poses that are unrelated to a Delta-sanctioned activity</a:t>
            </a:r>
          </a:p>
        </p:txBody>
      </p:sp>
      <p:sp>
        <p:nvSpPr>
          <p:cNvPr id="3" name="Title 2"/>
          <p:cNvSpPr>
            <a:spLocks noGrp="1"/>
          </p:cNvSpPr>
          <p:nvPr>
            <p:ph type="title"/>
          </p:nvPr>
        </p:nvSpPr>
        <p:spPr/>
        <p:txBody>
          <a:bodyPr>
            <a:normAutofit/>
          </a:bodyPr>
          <a:lstStyle/>
          <a:p>
            <a:r>
              <a:rPr lang="en-US" dirty="0"/>
              <a:t>Photographing Youth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3882" y="1199571"/>
            <a:ext cx="1418145" cy="1809987"/>
          </a:xfrm>
          <a:prstGeom prst="rect">
            <a:avLst/>
          </a:prstGeom>
        </p:spPr>
      </p:pic>
      <p:sp>
        <p:nvSpPr>
          <p:cNvPr id="5" name="Slide Number Placeholder 4"/>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25</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4135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26</a:t>
            </a:fld>
            <a:endParaRPr lang="en-US" dirty="0">
              <a:solidFill>
                <a:srgbClr val="000000"/>
              </a:solidFill>
              <a:latin typeface="Arial" panose="020B0604020202020204" pitchFamily="34" charset="0"/>
              <a:cs typeface="Arial" panose="020B0604020202020204" pitchFamily="34" charset="0"/>
            </a:endParaRPr>
          </a:p>
        </p:txBody>
      </p:sp>
      <p:sp>
        <p:nvSpPr>
          <p:cNvPr id="2" name="Content Placeholder 1"/>
          <p:cNvSpPr>
            <a:spLocks noGrp="1"/>
          </p:cNvSpPr>
          <p:nvPr>
            <p:ph sz="half" idx="1"/>
          </p:nvPr>
        </p:nvSpPr>
        <p:spPr>
          <a:xfrm>
            <a:off x="2666108" y="2285702"/>
            <a:ext cx="4173037" cy="3067490"/>
          </a:xfrm>
        </p:spPr>
        <p:txBody>
          <a:bodyPr>
            <a:normAutofit/>
          </a:bodyPr>
          <a:lstStyle/>
          <a:p>
            <a:r>
              <a:rPr lang="en-US" sz="2101" dirty="0"/>
              <a:t>Delta’s policy is that there shall be no contact between volunteers and youth participants outside of youth initiative activities </a:t>
            </a:r>
            <a:r>
              <a:rPr lang="en-US" sz="2101" u="sng" dirty="0"/>
              <a:t>without</a:t>
            </a:r>
            <a:r>
              <a:rPr lang="en-US" sz="2101" dirty="0"/>
              <a:t> the express written permission of the parent/guardian; or unless the parent/guardian is present during the outside contact</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Out of Program Activities</a:t>
            </a:r>
            <a:br>
              <a:rPr lang="en-US" dirty="0"/>
            </a:br>
            <a:r>
              <a:rPr lang="en-US" dirty="0"/>
              <a:t>Contact with Program Participants</a:t>
            </a:r>
          </a:p>
        </p:txBody>
      </p:sp>
      <p:pic>
        <p:nvPicPr>
          <p:cNvPr id="2051" name="Picture 3" descr="C:\Program Files (x86)\Microsoft Office\MEDIA\CAGCAT10\j0297551.wmf"/>
          <p:cNvPicPr>
            <a:picLocks noChangeAspect="1" noChangeArrowheads="1"/>
          </p:cNvPicPr>
          <p:nvPr/>
        </p:nvPicPr>
        <p:blipFill>
          <a:blip r:embed="rId3" cstate="print"/>
          <a:srcRect/>
          <a:stretch>
            <a:fillRect/>
          </a:stretch>
        </p:blipFill>
        <p:spPr bwMode="auto">
          <a:xfrm>
            <a:off x="7410793" y="2285704"/>
            <a:ext cx="2000771" cy="2529163"/>
          </a:xfrm>
          <a:prstGeom prst="rect">
            <a:avLst/>
          </a:prstGeom>
          <a:noFill/>
        </p:spPr>
      </p:pic>
    </p:spTree>
    <p:extLst>
      <p:ext uri="{BB962C8B-B14F-4D97-AF65-F5344CB8AC3E}">
        <p14:creationId xmlns:p14="http://schemas.microsoft.com/office/powerpoint/2010/main" val="1438022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prstClr val="white"/>
                </a:solidFill>
                <a:latin typeface="Calibri"/>
                <a:cs typeface="Arial" panose="020B0604020202020204" pitchFamily="34" charset="0"/>
              </a:rPr>
              <a:pPr fontAlgn="base">
                <a:spcBef>
                  <a:spcPct val="0"/>
                </a:spcBef>
                <a:spcAft>
                  <a:spcPct val="0"/>
                </a:spcAft>
              </a:pPr>
              <a:t>27</a:t>
            </a:fld>
            <a:endParaRPr lang="en-US" dirty="0">
              <a:solidFill>
                <a:prstClr val="white"/>
              </a:solidFill>
              <a:latin typeface="Calibri"/>
              <a:cs typeface="Arial" panose="020B0604020202020204" pitchFamily="34" charset="0"/>
            </a:endParaRPr>
          </a:p>
        </p:txBody>
      </p:sp>
      <p:sp>
        <p:nvSpPr>
          <p:cNvPr id="2" name="Content Placeholder 1"/>
          <p:cNvSpPr>
            <a:spLocks noGrp="1"/>
          </p:cNvSpPr>
          <p:nvPr>
            <p:ph idx="1"/>
          </p:nvPr>
        </p:nvSpPr>
        <p:spPr>
          <a:xfrm>
            <a:off x="1924051" y="1943100"/>
            <a:ext cx="8343900" cy="3086100"/>
          </a:xfrm>
        </p:spPr>
        <p:txBody>
          <a:bodyPr>
            <a:normAutofit fontScale="92500"/>
          </a:bodyPr>
          <a:lstStyle/>
          <a:p>
            <a:r>
              <a:rPr lang="en-US" sz="3300" dirty="0"/>
              <a:t>The following supervising adult to youth participant ratios are the minimum number of adults needed to supervise specific number of youth.  These supervision ratios were devised to ensure the safety and health of youth participants:</a:t>
            </a:r>
          </a:p>
          <a:p>
            <a:pPr marL="0" indent="0">
              <a:buNone/>
            </a:pPr>
            <a:endParaRPr lang="en-US" dirty="0"/>
          </a:p>
        </p:txBody>
      </p:sp>
      <p:sp>
        <p:nvSpPr>
          <p:cNvPr id="3" name="Title 2"/>
          <p:cNvSpPr>
            <a:spLocks noGrp="1"/>
          </p:cNvSpPr>
          <p:nvPr>
            <p:ph type="title"/>
          </p:nvPr>
        </p:nvSpPr>
        <p:spPr>
          <a:xfrm>
            <a:off x="1976360" y="1213776"/>
            <a:ext cx="8343900" cy="571500"/>
          </a:xfrm>
        </p:spPr>
        <p:txBody>
          <a:bodyPr>
            <a:normAutofit fontScale="90000"/>
          </a:bodyPr>
          <a:lstStyle/>
          <a:p>
            <a:r>
              <a:rPr lang="en-US" dirty="0"/>
              <a:t>SUPERVISING ADULT TO YOUTH RATIO</a:t>
            </a:r>
          </a:p>
        </p:txBody>
      </p:sp>
    </p:spTree>
    <p:extLst>
      <p:ext uri="{BB962C8B-B14F-4D97-AF65-F5344CB8AC3E}">
        <p14:creationId xmlns:p14="http://schemas.microsoft.com/office/powerpoint/2010/main" val="26721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prstClr val="white"/>
                </a:solidFill>
                <a:latin typeface="Calibri"/>
                <a:cs typeface="Arial" panose="020B0604020202020204" pitchFamily="34" charset="0"/>
              </a:rPr>
              <a:pPr fontAlgn="base">
                <a:spcBef>
                  <a:spcPct val="0"/>
                </a:spcBef>
                <a:spcAft>
                  <a:spcPct val="0"/>
                </a:spcAft>
              </a:pPr>
              <a:t>28</a:t>
            </a:fld>
            <a:endParaRPr lang="en-US" dirty="0">
              <a:solidFill>
                <a:prstClr val="white"/>
              </a:solidFill>
              <a:latin typeface="Calibri"/>
              <a:cs typeface="Arial" panose="020B0604020202020204" pitchFamily="34" charset="0"/>
            </a:endParaRPr>
          </a:p>
        </p:txBody>
      </p:sp>
      <p:sp>
        <p:nvSpPr>
          <p:cNvPr id="3" name="Title 2"/>
          <p:cNvSpPr>
            <a:spLocks noGrp="1"/>
          </p:cNvSpPr>
          <p:nvPr>
            <p:ph type="title"/>
          </p:nvPr>
        </p:nvSpPr>
        <p:spPr>
          <a:xfrm>
            <a:off x="1976360" y="1213776"/>
            <a:ext cx="8343900" cy="571500"/>
          </a:xfrm>
        </p:spPr>
        <p:txBody>
          <a:bodyPr>
            <a:normAutofit fontScale="90000"/>
          </a:bodyPr>
          <a:lstStyle/>
          <a:p>
            <a:r>
              <a:rPr lang="en-US" dirty="0"/>
              <a:t>SUPERVISING ADULT TO YOUTH RATIO</a:t>
            </a:r>
          </a:p>
        </p:txBody>
      </p:sp>
      <p:graphicFrame>
        <p:nvGraphicFramePr>
          <p:cNvPr id="9" name="Table 8">
            <a:extLst>
              <a:ext uri="{FF2B5EF4-FFF2-40B4-BE49-F238E27FC236}">
                <a16:creationId xmlns:a16="http://schemas.microsoft.com/office/drawing/2014/main" id="{A6722CE0-CDA9-47C9-A545-8A17A94D9A06}"/>
              </a:ext>
            </a:extLst>
          </p:cNvPr>
          <p:cNvGraphicFramePr>
            <a:graphicFrameLocks noGrp="1"/>
          </p:cNvGraphicFramePr>
          <p:nvPr/>
        </p:nvGraphicFramePr>
        <p:xfrm>
          <a:off x="2152651" y="1943102"/>
          <a:ext cx="8115299" cy="3317163"/>
        </p:xfrm>
        <a:graphic>
          <a:graphicData uri="http://schemas.openxmlformats.org/drawingml/2006/table">
            <a:tbl>
              <a:tblPr firstRow="1" firstCol="1" bandRow="1">
                <a:tableStyleId>{2D5ABB26-0587-4C30-8999-92F81FD0307C}</a:tableStyleId>
              </a:tblPr>
              <a:tblGrid>
                <a:gridCol w="811696">
                  <a:extLst>
                    <a:ext uri="{9D8B030D-6E8A-4147-A177-3AD203B41FA5}">
                      <a16:colId xmlns:a16="http://schemas.microsoft.com/office/drawing/2014/main" val="3966850281"/>
                    </a:ext>
                  </a:extLst>
                </a:gridCol>
                <a:gridCol w="1623391">
                  <a:extLst>
                    <a:ext uri="{9D8B030D-6E8A-4147-A177-3AD203B41FA5}">
                      <a16:colId xmlns:a16="http://schemas.microsoft.com/office/drawing/2014/main" val="1466530648"/>
                    </a:ext>
                  </a:extLst>
                </a:gridCol>
                <a:gridCol w="2029239">
                  <a:extLst>
                    <a:ext uri="{9D8B030D-6E8A-4147-A177-3AD203B41FA5}">
                      <a16:colId xmlns:a16="http://schemas.microsoft.com/office/drawing/2014/main" val="650781843"/>
                    </a:ext>
                  </a:extLst>
                </a:gridCol>
                <a:gridCol w="1623391">
                  <a:extLst>
                    <a:ext uri="{9D8B030D-6E8A-4147-A177-3AD203B41FA5}">
                      <a16:colId xmlns:a16="http://schemas.microsoft.com/office/drawing/2014/main" val="1860341494"/>
                    </a:ext>
                  </a:extLst>
                </a:gridCol>
                <a:gridCol w="2027582">
                  <a:extLst>
                    <a:ext uri="{9D8B030D-6E8A-4147-A177-3AD203B41FA5}">
                      <a16:colId xmlns:a16="http://schemas.microsoft.com/office/drawing/2014/main" val="4129515294"/>
                    </a:ext>
                  </a:extLst>
                </a:gridCol>
              </a:tblGrid>
              <a:tr h="271703">
                <a:tc>
                  <a:txBody>
                    <a:bodyPr/>
                    <a:lstStyle/>
                    <a:p>
                      <a:pPr marL="0" marR="0">
                        <a:spcBef>
                          <a:spcPts val="0"/>
                        </a:spcBef>
                        <a:spcAft>
                          <a:spcPts val="0"/>
                        </a:spcAft>
                      </a:pPr>
                      <a:r>
                        <a:rPr lang="en-US" sz="800" baseline="0">
                          <a:effectLst/>
                        </a:rPr>
                        <a:t> </a:t>
                      </a:r>
                      <a:endParaRPr lang="en-US" sz="8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R w="12700" cap="flat" cmpd="sng" algn="ctr">
                      <a:solidFill>
                        <a:schemeClr val="tx1"/>
                      </a:solidFill>
                      <a:prstDash val="solid"/>
                      <a:round/>
                      <a:headEnd type="none" w="med" len="med"/>
                      <a:tailEnd type="none" w="med" len="med"/>
                    </a:lnR>
                  </a:tcPr>
                </a:tc>
                <a:tc gridSpan="2">
                  <a:txBody>
                    <a:bodyPr/>
                    <a:lstStyle/>
                    <a:p>
                      <a:pPr marL="0" marR="0" algn="ctr">
                        <a:spcBef>
                          <a:spcPts val="0"/>
                        </a:spcBef>
                        <a:spcAft>
                          <a:spcPts val="0"/>
                        </a:spcAft>
                      </a:pPr>
                      <a:r>
                        <a:rPr lang="en-US" sz="1200" b="1" baseline="0" dirty="0">
                          <a:effectLst/>
                        </a:rPr>
                        <a:t>Regular Meeting Venues</a:t>
                      </a:r>
                      <a:endParaRPr lang="en-US" sz="1200" b="1"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baseline="0" dirty="0">
                          <a:effectLst/>
                        </a:rPr>
                        <a:t>Off-Site Events or Travel</a:t>
                      </a:r>
                      <a:endParaRPr lang="en-US" sz="1200" b="1"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806202359"/>
                  </a:ext>
                </a:extLst>
              </a:tr>
              <a:tr h="640247">
                <a:tc>
                  <a:txBody>
                    <a:bodyPr/>
                    <a:lstStyle/>
                    <a:p>
                      <a:pPr marL="0" marR="0">
                        <a:spcBef>
                          <a:spcPts val="0"/>
                        </a:spcBef>
                        <a:spcAft>
                          <a:spcPts val="0"/>
                        </a:spcAft>
                      </a:pPr>
                      <a:r>
                        <a:rPr lang="en-US" sz="800" baseline="0" dirty="0">
                          <a:effectLst/>
                        </a:rPr>
                        <a:t> </a:t>
                      </a:r>
                      <a:endParaRPr lang="en-US" sz="8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b="1" baseline="0" dirty="0">
                          <a:effectLst/>
                        </a:rPr>
                        <a:t>Two supervising adults for this number of participating youths:</a:t>
                      </a:r>
                      <a:endParaRPr lang="en-US" sz="1100" b="1"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b="1" baseline="0" dirty="0">
                          <a:effectLst/>
                        </a:rPr>
                        <a:t>Plus one additional supervising adult for each additional number of this many participating youths:</a:t>
                      </a:r>
                      <a:endParaRPr lang="en-US" sz="1100" b="1"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b="1" baseline="0" dirty="0">
                          <a:effectLst/>
                        </a:rPr>
                        <a:t>Two supervising adults for this number of participating youths:</a:t>
                      </a:r>
                      <a:endParaRPr lang="en-US" sz="1100" b="1"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100" b="1" baseline="0" dirty="0">
                          <a:effectLst/>
                        </a:rPr>
                        <a:t>Plus one additional supervising adult for each additional number of this many participating youths:</a:t>
                      </a:r>
                      <a:endParaRPr lang="en-US" sz="1100" b="1"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1755332"/>
                  </a:ext>
                </a:extLst>
              </a:tr>
              <a:tr h="450692">
                <a:tc>
                  <a:txBody>
                    <a:bodyPr/>
                    <a:lstStyle/>
                    <a:p>
                      <a:pPr marL="0" marR="47625" algn="just">
                        <a:lnSpc>
                          <a:spcPts val="1080"/>
                        </a:lnSpc>
                        <a:spcBef>
                          <a:spcPts val="0"/>
                        </a:spcBef>
                        <a:spcAft>
                          <a:spcPts val="0"/>
                        </a:spcAft>
                      </a:pPr>
                      <a:r>
                        <a:rPr lang="en-US" sz="1100" b="1" baseline="0">
                          <a:effectLst/>
                        </a:rPr>
                        <a:t> </a:t>
                      </a:r>
                    </a:p>
                    <a:p>
                      <a:pPr marL="0" marR="0">
                        <a:spcBef>
                          <a:spcPts val="0"/>
                        </a:spcBef>
                        <a:spcAft>
                          <a:spcPts val="0"/>
                        </a:spcAft>
                      </a:pPr>
                      <a:r>
                        <a:rPr lang="en-US" sz="1100" b="1" baseline="0">
                          <a:effectLst/>
                        </a:rPr>
                        <a:t>Grades K -1</a:t>
                      </a:r>
                      <a:endParaRPr lang="en-US" sz="1100" b="1"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12</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1-6</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6</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1-4</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2166993"/>
                  </a:ext>
                </a:extLst>
              </a:tr>
              <a:tr h="450692">
                <a:tc>
                  <a:txBody>
                    <a:bodyPr/>
                    <a:lstStyle/>
                    <a:p>
                      <a:pPr marL="0" marR="47625" algn="just">
                        <a:lnSpc>
                          <a:spcPts val="1080"/>
                        </a:lnSpc>
                        <a:spcBef>
                          <a:spcPts val="0"/>
                        </a:spcBef>
                        <a:spcAft>
                          <a:spcPts val="0"/>
                        </a:spcAft>
                      </a:pPr>
                      <a:r>
                        <a:rPr lang="en-US" sz="1100" b="1" baseline="0">
                          <a:effectLst/>
                        </a:rPr>
                        <a:t> </a:t>
                      </a:r>
                    </a:p>
                    <a:p>
                      <a:pPr marL="0" marR="0">
                        <a:spcBef>
                          <a:spcPts val="0"/>
                        </a:spcBef>
                        <a:spcAft>
                          <a:spcPts val="0"/>
                        </a:spcAft>
                      </a:pPr>
                      <a:r>
                        <a:rPr lang="en-US" sz="1100" b="1" baseline="0">
                          <a:effectLst/>
                        </a:rPr>
                        <a:t>Grades 2 -3</a:t>
                      </a:r>
                      <a:endParaRPr lang="en-US" sz="1100" b="1"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20</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1-8</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12</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1-6</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1811621"/>
                  </a:ext>
                </a:extLst>
              </a:tr>
              <a:tr h="450692">
                <a:tc>
                  <a:txBody>
                    <a:bodyPr/>
                    <a:lstStyle/>
                    <a:p>
                      <a:pPr marL="0" marR="47625" algn="just">
                        <a:lnSpc>
                          <a:spcPts val="1080"/>
                        </a:lnSpc>
                        <a:spcBef>
                          <a:spcPts val="0"/>
                        </a:spcBef>
                        <a:spcAft>
                          <a:spcPts val="0"/>
                        </a:spcAft>
                      </a:pPr>
                      <a:r>
                        <a:rPr lang="en-US" sz="1100" b="1" baseline="0">
                          <a:effectLst/>
                        </a:rPr>
                        <a:t> </a:t>
                      </a:r>
                    </a:p>
                    <a:p>
                      <a:pPr marL="0" marR="0">
                        <a:spcBef>
                          <a:spcPts val="0"/>
                        </a:spcBef>
                        <a:spcAft>
                          <a:spcPts val="0"/>
                        </a:spcAft>
                      </a:pPr>
                      <a:r>
                        <a:rPr lang="en-US" sz="1100" b="1" baseline="0">
                          <a:effectLst/>
                        </a:rPr>
                        <a:t>Grades 4 -5</a:t>
                      </a:r>
                      <a:endParaRPr lang="en-US" sz="1100" b="1"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25</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1-10</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16</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1-8</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881743"/>
                  </a:ext>
                </a:extLst>
              </a:tr>
              <a:tr h="450692">
                <a:tc>
                  <a:txBody>
                    <a:bodyPr/>
                    <a:lstStyle/>
                    <a:p>
                      <a:pPr marL="0" marR="47625" algn="just">
                        <a:lnSpc>
                          <a:spcPts val="1080"/>
                        </a:lnSpc>
                        <a:spcBef>
                          <a:spcPts val="0"/>
                        </a:spcBef>
                        <a:spcAft>
                          <a:spcPts val="0"/>
                        </a:spcAft>
                      </a:pPr>
                      <a:r>
                        <a:rPr lang="en-US" sz="1100" b="1" baseline="0">
                          <a:effectLst/>
                        </a:rPr>
                        <a:t> </a:t>
                      </a:r>
                    </a:p>
                    <a:p>
                      <a:pPr marL="0" marR="0">
                        <a:spcBef>
                          <a:spcPts val="0"/>
                        </a:spcBef>
                        <a:spcAft>
                          <a:spcPts val="0"/>
                        </a:spcAft>
                      </a:pPr>
                      <a:r>
                        <a:rPr lang="en-US" sz="1100" b="1" baseline="0">
                          <a:effectLst/>
                        </a:rPr>
                        <a:t>Grades 6 -8</a:t>
                      </a:r>
                      <a:endParaRPr lang="en-US" sz="1100" b="1"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25</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1-12</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20</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1-10</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2745840"/>
                  </a:ext>
                </a:extLst>
              </a:tr>
              <a:tr h="450692">
                <a:tc>
                  <a:txBody>
                    <a:bodyPr/>
                    <a:lstStyle/>
                    <a:p>
                      <a:pPr marL="0" marR="47625" algn="just">
                        <a:lnSpc>
                          <a:spcPts val="1080"/>
                        </a:lnSpc>
                        <a:spcBef>
                          <a:spcPts val="0"/>
                        </a:spcBef>
                        <a:spcAft>
                          <a:spcPts val="0"/>
                        </a:spcAft>
                      </a:pPr>
                      <a:r>
                        <a:rPr lang="en-US" sz="1100" b="1" baseline="0" dirty="0">
                          <a:effectLst/>
                        </a:rPr>
                        <a:t> </a:t>
                      </a:r>
                    </a:p>
                    <a:p>
                      <a:pPr marL="0" marR="0">
                        <a:spcBef>
                          <a:spcPts val="0"/>
                        </a:spcBef>
                        <a:spcAft>
                          <a:spcPts val="0"/>
                        </a:spcAft>
                      </a:pPr>
                      <a:r>
                        <a:rPr lang="en-US" sz="1100" b="1" baseline="0" dirty="0">
                          <a:effectLst/>
                        </a:rPr>
                        <a:t>Grades 9-12</a:t>
                      </a:r>
                      <a:endParaRPr lang="en-US" sz="1100" b="1"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a:effectLst/>
                        </a:rPr>
                        <a:t> </a:t>
                      </a:r>
                    </a:p>
                    <a:p>
                      <a:pPr marL="0" marR="0" algn="ctr">
                        <a:spcBef>
                          <a:spcPts val="0"/>
                        </a:spcBef>
                        <a:spcAft>
                          <a:spcPts val="0"/>
                        </a:spcAft>
                      </a:pPr>
                      <a:r>
                        <a:rPr lang="en-US" sz="1200" baseline="0">
                          <a:effectLst/>
                        </a:rPr>
                        <a:t>30</a:t>
                      </a:r>
                      <a:endParaRPr lang="en-US" sz="12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1-15</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7625" algn="ctr">
                        <a:lnSpc>
                          <a:spcPts val="1080"/>
                        </a:lnSpc>
                        <a:spcBef>
                          <a:spcPts val="0"/>
                        </a:spcBef>
                        <a:spcAft>
                          <a:spcPts val="0"/>
                        </a:spcAft>
                      </a:pPr>
                      <a:r>
                        <a:rPr lang="en-US" sz="1200" baseline="0" dirty="0">
                          <a:effectLst/>
                        </a:rPr>
                        <a:t> </a:t>
                      </a:r>
                    </a:p>
                    <a:p>
                      <a:pPr marL="0" marR="0" algn="ctr">
                        <a:spcBef>
                          <a:spcPts val="0"/>
                        </a:spcBef>
                        <a:spcAft>
                          <a:spcPts val="0"/>
                        </a:spcAft>
                      </a:pPr>
                      <a:r>
                        <a:rPr lang="en-US" sz="1200" baseline="0" dirty="0">
                          <a:effectLst/>
                        </a:rPr>
                        <a:t>24</a:t>
                      </a:r>
                      <a:endParaRPr lang="en-US" sz="12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200" kern="1200" baseline="0" dirty="0">
                          <a:solidFill>
                            <a:schemeClr val="tx1"/>
                          </a:solidFill>
                          <a:effectLst/>
                          <a:latin typeface="+mn-lt"/>
                          <a:ea typeface="+mn-ea"/>
                          <a:cs typeface="+mn-cs"/>
                        </a:rPr>
                        <a:t> 1-12 </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3601097"/>
                  </a:ext>
                </a:extLst>
              </a:tr>
            </a:tbl>
          </a:graphicData>
        </a:graphic>
      </p:graphicFrame>
    </p:spTree>
    <p:extLst>
      <p:ext uri="{BB962C8B-B14F-4D97-AF65-F5344CB8AC3E}">
        <p14:creationId xmlns:p14="http://schemas.microsoft.com/office/powerpoint/2010/main" val="313263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1470" y="1706432"/>
            <a:ext cx="8689063" cy="3887212"/>
          </a:xfrm>
        </p:spPr>
        <p:txBody>
          <a:bodyPr>
            <a:normAutofit fontScale="85000" lnSpcReduction="20000"/>
          </a:bodyPr>
          <a:lstStyle/>
          <a:p>
            <a:r>
              <a:rPr lang="en-US" dirty="0"/>
              <a:t>Motor Vehicles:  Individual families are responsible for transporting youth to program activities</a:t>
            </a:r>
          </a:p>
          <a:p>
            <a:r>
              <a:rPr lang="en-US" dirty="0"/>
              <a:t> A volunteer may transport a youth participant to an on-site or off- site activity</a:t>
            </a:r>
          </a:p>
          <a:p>
            <a:pPr lvl="1"/>
            <a:r>
              <a:rPr lang="en-US" sz="2101" dirty="0"/>
              <a:t>Parent/guardian </a:t>
            </a:r>
            <a:r>
              <a:rPr lang="en-US" sz="2101" u="sng" dirty="0"/>
              <a:t>must</a:t>
            </a:r>
            <a:r>
              <a:rPr lang="en-US" sz="2101" dirty="0"/>
              <a:t> execute a Waiver and Permission to Transport Youth form</a:t>
            </a:r>
          </a:p>
          <a:p>
            <a:r>
              <a:rPr lang="en-US" dirty="0"/>
              <a:t>Commercial Carriers: Contract can be made with a commercial transportation carrier to transport youth participants to a program or event</a:t>
            </a:r>
          </a:p>
          <a:p>
            <a:pPr lvl="1"/>
            <a:r>
              <a:rPr lang="en-US" sz="2101" dirty="0"/>
              <a:t>Off-site Permission Form: Submitted for each participant to be transported to/from the program or event on chapter provided transportation</a:t>
            </a:r>
          </a:p>
          <a:p>
            <a:pPr lvl="1"/>
            <a:endParaRPr lang="en-US" dirty="0"/>
          </a:p>
        </p:txBody>
      </p:sp>
      <p:sp>
        <p:nvSpPr>
          <p:cNvPr id="3" name="Title 2"/>
          <p:cNvSpPr>
            <a:spLocks noGrp="1"/>
          </p:cNvSpPr>
          <p:nvPr>
            <p:ph type="title"/>
          </p:nvPr>
        </p:nvSpPr>
        <p:spPr>
          <a:xfrm>
            <a:off x="1922965" y="1066186"/>
            <a:ext cx="8346073" cy="571649"/>
          </a:xfrm>
        </p:spPr>
        <p:txBody>
          <a:bodyPr/>
          <a:lstStyle/>
          <a:p>
            <a:r>
              <a:rPr lang="en-US" dirty="0"/>
              <a:t>Transportation</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29</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988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583059" y="5658431"/>
            <a:ext cx="702422" cy="171495"/>
          </a:xfrm>
        </p:spPr>
        <p:txBody>
          <a:bodyPr/>
          <a:lstStyle/>
          <a:p>
            <a:pPr fontAlgn="base">
              <a:spcBef>
                <a:spcPct val="0"/>
              </a:spcBef>
              <a:spcAft>
                <a:spcPct val="0"/>
              </a:spcAft>
            </a:pPr>
            <a:fld id="{DF28FB93-0A08-4E7D-8E63-9EFA29F1E093}" type="slidenum">
              <a:rPr lang="en-US" sz="1350">
                <a:solidFill>
                  <a:srgbClr val="FFFFFF"/>
                </a:solidFill>
                <a:latin typeface="Arial" panose="020B0604020202020204" pitchFamily="34" charset="0"/>
                <a:cs typeface="Arial" panose="020B0604020202020204" pitchFamily="34" charset="0"/>
              </a:rPr>
              <a:pPr fontAlgn="base">
                <a:spcBef>
                  <a:spcPct val="0"/>
                </a:spcBef>
                <a:spcAft>
                  <a:spcPct val="0"/>
                </a:spcAft>
              </a:pPr>
              <a:t>3</a:t>
            </a:fld>
            <a:endParaRPr lang="en-US" sz="1350" dirty="0">
              <a:solidFill>
                <a:srgbClr val="FFFFFF"/>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2687885" y="2547029"/>
            <a:ext cx="6859786" cy="857473"/>
          </a:xfrm>
        </p:spPr>
        <p:txBody>
          <a:bodyPr/>
          <a:lstStyle/>
          <a:p>
            <a:r>
              <a:rPr lang="en-US"/>
              <a:t>Expectations and Ground Rules</a:t>
            </a:r>
            <a:endParaRPr lang="en-US" dirty="0"/>
          </a:p>
        </p:txBody>
      </p:sp>
    </p:spTree>
    <p:extLst>
      <p:ext uri="{BB962C8B-B14F-4D97-AF65-F5344CB8AC3E}">
        <p14:creationId xmlns:p14="http://schemas.microsoft.com/office/powerpoint/2010/main" val="291547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5" y="1656890"/>
            <a:ext cx="8346073" cy="3830047"/>
          </a:xfrm>
        </p:spPr>
        <p:txBody>
          <a:bodyPr>
            <a:normAutofit fontScale="92500"/>
          </a:bodyPr>
          <a:lstStyle/>
          <a:p>
            <a:r>
              <a:rPr lang="en-US" sz="2101" dirty="0"/>
              <a:t>Delta Youth Initiative Enrichment Programs:  Youth participants in GEMS, EMBODI and Delta Academy, are not allowed to participate in fundraising activities to support their programs or other chapter programs</a:t>
            </a:r>
          </a:p>
          <a:p>
            <a:r>
              <a:rPr lang="en-US" sz="2101" dirty="0"/>
              <a:t>Jabberwock Cotillion and other similar events involving youth:  Chapters must adhere to the general principles and policies included in the Risk Management Manual; however, these youth are not prohibited from fundraising activities</a:t>
            </a:r>
          </a:p>
          <a:p>
            <a:r>
              <a:rPr lang="en-US" sz="2101" dirty="0"/>
              <a:t>At no time should the youth be allowed to solicit funds without being accompanied by an adult </a:t>
            </a:r>
          </a:p>
          <a:p>
            <a:r>
              <a:rPr lang="en-US" sz="2101" dirty="0"/>
              <a:t>No youth participant or parent/guardian may raise money using internet crowd-funding sites without prior approval of the Chapter President </a:t>
            </a:r>
          </a:p>
          <a:p>
            <a:endParaRPr lang="en-US" dirty="0"/>
          </a:p>
        </p:txBody>
      </p:sp>
      <p:sp>
        <p:nvSpPr>
          <p:cNvPr id="3" name="Title 2"/>
          <p:cNvSpPr>
            <a:spLocks noGrp="1"/>
          </p:cNvSpPr>
          <p:nvPr>
            <p:ph type="title"/>
          </p:nvPr>
        </p:nvSpPr>
        <p:spPr>
          <a:xfrm>
            <a:off x="1922965" y="1085240"/>
            <a:ext cx="8346073" cy="514484"/>
          </a:xfrm>
        </p:spPr>
        <p:txBody>
          <a:bodyPr>
            <a:normAutofit fontScale="90000"/>
          </a:bodyPr>
          <a:lstStyle/>
          <a:p>
            <a:r>
              <a:rPr lang="en-US" dirty="0"/>
              <a:t>Fundraising</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30</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694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5" y="1999878"/>
            <a:ext cx="8346073" cy="3487058"/>
          </a:xfrm>
        </p:spPr>
        <p:txBody>
          <a:bodyPr>
            <a:normAutofit/>
          </a:bodyPr>
          <a:lstStyle/>
          <a:p>
            <a:r>
              <a:rPr lang="en-US" sz="2701" dirty="0"/>
              <a:t>Orientation Objectives</a:t>
            </a:r>
          </a:p>
          <a:p>
            <a:pPr lvl="1">
              <a:lnSpc>
                <a:spcPct val="110000"/>
              </a:lnSpc>
              <a:spcBef>
                <a:spcPts val="0"/>
              </a:spcBef>
              <a:buFont typeface="Symbol" pitchFamily="18" charset="2"/>
              <a:buChar char="Ö"/>
            </a:pPr>
            <a:r>
              <a:rPr lang="en-US" sz="2401" dirty="0"/>
              <a:t> How risk management plays a role in Delta’s youth programs </a:t>
            </a:r>
          </a:p>
          <a:p>
            <a:pPr lvl="1">
              <a:lnSpc>
                <a:spcPct val="110000"/>
              </a:lnSpc>
              <a:spcBef>
                <a:spcPts val="0"/>
              </a:spcBef>
              <a:buFont typeface="Symbol" pitchFamily="18" charset="2"/>
              <a:buChar char="Ö"/>
            </a:pPr>
            <a:r>
              <a:rPr lang="en-US" sz="2401" dirty="0"/>
              <a:t> Chapter Orientation vs. Volunteer Training</a:t>
            </a:r>
          </a:p>
          <a:p>
            <a:pPr lvl="1">
              <a:lnSpc>
                <a:spcPct val="110000"/>
              </a:lnSpc>
              <a:spcBef>
                <a:spcPts val="0"/>
              </a:spcBef>
              <a:buFont typeface="Symbol" pitchFamily="18" charset="2"/>
              <a:buChar char="Ö"/>
            </a:pPr>
            <a:r>
              <a:rPr lang="en-US" sz="2401" dirty="0"/>
              <a:t> Delta’s Risk Management principles and policies</a:t>
            </a:r>
          </a:p>
          <a:p>
            <a:pPr lvl="1">
              <a:lnSpc>
                <a:spcPct val="110000"/>
              </a:lnSpc>
              <a:spcBef>
                <a:spcPts val="0"/>
              </a:spcBef>
              <a:buFont typeface="Symbol" pitchFamily="18" charset="2"/>
              <a:buChar char="Ö"/>
            </a:pPr>
            <a:r>
              <a:rPr lang="en-US" sz="2401" dirty="0"/>
              <a:t> Risk Management requirements for becoming a volunteer</a:t>
            </a:r>
          </a:p>
          <a:p>
            <a:pPr lvl="1">
              <a:lnSpc>
                <a:spcPct val="110000"/>
              </a:lnSpc>
              <a:spcBef>
                <a:spcPts val="0"/>
              </a:spcBef>
              <a:buFont typeface="Symbol" pitchFamily="18" charset="2"/>
              <a:buChar char="Ö"/>
            </a:pPr>
            <a:r>
              <a:rPr lang="en-US" sz="2401" dirty="0"/>
              <a:t> Child abuse and mandatory reporting</a:t>
            </a:r>
          </a:p>
          <a:p>
            <a:pPr lvl="1">
              <a:spcAft>
                <a:spcPts val="900"/>
              </a:spcAft>
              <a:buNone/>
            </a:pPr>
            <a:endParaRPr lang="en-US" sz="2401" dirty="0"/>
          </a:p>
        </p:txBody>
      </p:sp>
      <p:sp>
        <p:nvSpPr>
          <p:cNvPr id="3" name="Title 2"/>
          <p:cNvSpPr>
            <a:spLocks noGrp="1"/>
          </p:cNvSpPr>
          <p:nvPr>
            <p:ph type="title"/>
          </p:nvPr>
        </p:nvSpPr>
        <p:spPr/>
        <p:txBody>
          <a:bodyPr>
            <a:normAutofit/>
          </a:bodyPr>
          <a:lstStyle/>
          <a:p>
            <a:r>
              <a:rPr lang="en-US" dirty="0"/>
              <a:t>Summary</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31</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50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5" y="1371065"/>
            <a:ext cx="8346073" cy="3944377"/>
          </a:xfrm>
        </p:spPr>
        <p:txBody>
          <a:bodyPr/>
          <a:lstStyle/>
          <a:p>
            <a:pPr algn="ctr"/>
            <a:endParaRPr lang="en-US" dirty="0"/>
          </a:p>
          <a:p>
            <a:pPr algn="ctr"/>
            <a:endParaRPr lang="en-US" dirty="0"/>
          </a:p>
          <a:p>
            <a:pPr marL="0" indent="0" algn="ctr">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32</a:t>
            </a:fld>
            <a:endParaRPr lang="en-US" dirty="0">
              <a:solidFill>
                <a:srgbClr val="000000"/>
              </a:solidFill>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2548" y="1999878"/>
            <a:ext cx="3211952" cy="3211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0327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53613" y="2051725"/>
            <a:ext cx="8346073" cy="1943606"/>
          </a:xfrm>
        </p:spPr>
        <p:txBody>
          <a:bodyPr/>
          <a:lstStyle/>
          <a:p>
            <a:endParaRPr lang="en-US" dirty="0"/>
          </a:p>
          <a:p>
            <a:pPr marL="0" indent="0">
              <a:buNone/>
            </a:pPr>
            <a:r>
              <a:rPr lang="en-US" sz="2401" dirty="0"/>
              <a:t>Delta Sigma Theta Sorority, Inc. </a:t>
            </a:r>
            <a:r>
              <a:rPr lang="en-US" sz="2401" i="1" dirty="0"/>
              <a:t>Risk Management Manual. </a:t>
            </a:r>
            <a:r>
              <a:rPr lang="en-US" sz="2401" i="1"/>
              <a:t>February, 2019.</a:t>
            </a:r>
            <a:endParaRPr lang="en-US" sz="2401" i="1" dirty="0"/>
          </a:p>
          <a:p>
            <a:endParaRPr lang="en-US" dirty="0"/>
          </a:p>
          <a:p>
            <a:endParaRPr lang="en-US" i="1" dirty="0"/>
          </a:p>
        </p:txBody>
      </p:sp>
      <p:sp>
        <p:nvSpPr>
          <p:cNvPr id="3" name="Title 2"/>
          <p:cNvSpPr>
            <a:spLocks noGrp="1"/>
          </p:cNvSpPr>
          <p:nvPr>
            <p:ph type="title"/>
          </p:nvPr>
        </p:nvSpPr>
        <p:spPr>
          <a:xfrm>
            <a:off x="1865800" y="2057044"/>
            <a:ext cx="8346073" cy="571649"/>
          </a:xfrm>
        </p:spPr>
        <p:txBody>
          <a:bodyPr>
            <a:normAutofit fontScale="90000"/>
          </a:bodyPr>
          <a:lstStyle/>
          <a:p>
            <a:r>
              <a:rPr lang="en-US" dirty="0"/>
              <a:t>Reference</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33</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239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9354" y="1210075"/>
            <a:ext cx="7796029" cy="623454"/>
          </a:xfrm>
        </p:spPr>
        <p:txBody>
          <a:bodyPr>
            <a:normAutofit fontScale="90000"/>
          </a:bodyPr>
          <a:lstStyle/>
          <a:p>
            <a:r>
              <a:rPr lang="en-US" sz="2100" b="1" dirty="0">
                <a:solidFill>
                  <a:srgbClr val="C00000"/>
                </a:solidFill>
                <a:latin typeface="Georgia" panose="02040502050405020303" pitchFamily="18" charset="0"/>
              </a:rPr>
              <a:t>National Program Planning &amp; Development Committee</a:t>
            </a:r>
            <a:br>
              <a:rPr lang="en-US" sz="2100" b="1" dirty="0">
                <a:latin typeface="Georgia" panose="02040502050405020303" pitchFamily="18" charset="0"/>
              </a:rPr>
            </a:br>
            <a:r>
              <a:rPr lang="en-US" sz="2025" b="1" dirty="0">
                <a:solidFill>
                  <a:schemeClr val="tx1"/>
                </a:solidFill>
                <a:latin typeface="Georgia" panose="02040502050405020303" pitchFamily="18" charset="0"/>
              </a:rPr>
              <a:t>Andria M. Jeffries, </a:t>
            </a:r>
            <a:r>
              <a:rPr lang="en-US" sz="2025" b="1" i="1" dirty="0">
                <a:solidFill>
                  <a:schemeClr val="tx1"/>
                </a:solidFill>
                <a:latin typeface="Georgia" panose="02040502050405020303" pitchFamily="18" charset="0"/>
              </a:rPr>
              <a:t>Chair</a:t>
            </a:r>
            <a:br>
              <a:rPr lang="en-US" sz="2025" b="1" i="1" dirty="0">
                <a:solidFill>
                  <a:schemeClr val="tx1"/>
                </a:solidFill>
                <a:latin typeface="Georgia" panose="02040502050405020303" pitchFamily="18" charset="0"/>
              </a:rPr>
            </a:br>
            <a:r>
              <a:rPr lang="en-US" sz="1500" dirty="0">
                <a:solidFill>
                  <a:schemeClr val="tx1"/>
                </a:solidFill>
                <a:latin typeface="Georgia" panose="02040502050405020303" pitchFamily="18" charset="0"/>
              </a:rPr>
              <a:t>South Atlantic Region, Orangeburg Alumnae</a:t>
            </a:r>
            <a:endParaRPr lang="en-US" sz="2100" b="1" dirty="0">
              <a:solidFill>
                <a:schemeClr val="tx1"/>
              </a:solidFill>
              <a:latin typeface="Georgia" panose="02040502050405020303" pitchFamily="18" charset="0"/>
            </a:endParaRPr>
          </a:p>
        </p:txBody>
      </p:sp>
      <p:sp>
        <p:nvSpPr>
          <p:cNvPr id="3" name="Text Placeholder 2"/>
          <p:cNvSpPr>
            <a:spLocks noGrp="1"/>
          </p:cNvSpPr>
          <p:nvPr>
            <p:ph type="body" idx="1"/>
          </p:nvPr>
        </p:nvSpPr>
        <p:spPr>
          <a:xfrm>
            <a:off x="1713041" y="1889692"/>
            <a:ext cx="2809911" cy="249656"/>
          </a:xfrm>
          <a:ln/>
        </p:spPr>
        <p:style>
          <a:lnRef idx="2">
            <a:schemeClr val="accent2"/>
          </a:lnRef>
          <a:fillRef idx="1">
            <a:schemeClr val="lt1"/>
          </a:fillRef>
          <a:effectRef idx="0">
            <a:schemeClr val="accent2"/>
          </a:effectRef>
          <a:fontRef idx="minor">
            <a:schemeClr val="dk1"/>
          </a:fontRef>
        </p:style>
        <p:txBody>
          <a:bodyPr anchor="ctr"/>
          <a:lstStyle/>
          <a:p>
            <a:r>
              <a:rPr lang="en-US" sz="1050" b="1" dirty="0">
                <a:solidFill>
                  <a:srgbClr val="C00000"/>
                </a:solidFill>
                <a:latin typeface="Georgia" panose="02040502050405020303" pitchFamily="18" charset="0"/>
              </a:rPr>
              <a:t>Delta Emergency Response Team</a:t>
            </a:r>
          </a:p>
        </p:txBody>
      </p:sp>
      <p:sp>
        <p:nvSpPr>
          <p:cNvPr id="4" name="Text Placeholder 3"/>
          <p:cNvSpPr>
            <a:spLocks noGrp="1"/>
          </p:cNvSpPr>
          <p:nvPr>
            <p:ph type="body" sz="half" idx="15"/>
          </p:nvPr>
        </p:nvSpPr>
        <p:spPr>
          <a:xfrm>
            <a:off x="1713041" y="2225410"/>
            <a:ext cx="2809911" cy="2916161"/>
          </a:xfrm>
          <a:ln>
            <a:noFill/>
          </a:ln>
        </p:spPr>
        <p:txBody>
          <a:bodyPr>
            <a:noAutofit/>
          </a:bodyPr>
          <a:lstStyle/>
          <a:p>
            <a:pPr algn="l">
              <a:spcBef>
                <a:spcPts val="0"/>
              </a:spcBef>
              <a:buClr>
                <a:srgbClr val="C00000"/>
              </a:buClr>
              <a:buSzPct val="100000"/>
              <a:buFont typeface="Times New Roman" panose="02020603050405020304" pitchFamily="18" charset="0"/>
              <a:buChar char="▲"/>
              <a:defRPr/>
            </a:pPr>
            <a:r>
              <a:rPr lang="en-US" sz="900" dirty="0">
                <a:latin typeface="Georgia" panose="02040502050405020303" pitchFamily="18" charset="0"/>
              </a:rPr>
              <a:t>  </a:t>
            </a:r>
            <a:r>
              <a:rPr lang="en-US" b="1" cap="none" dirty="0">
                <a:latin typeface="Georgia" panose="02040502050405020303" pitchFamily="18" charset="0"/>
              </a:rPr>
              <a:t>Dr. Cheryl R. Yates-Catchings, </a:t>
            </a:r>
            <a:r>
              <a:rPr lang="en-US" b="1" i="1" cap="none" dirty="0">
                <a:latin typeface="Georgia" panose="02040502050405020303" pitchFamily="18" charset="0"/>
              </a:rPr>
              <a:t>Chair</a:t>
            </a:r>
            <a:endParaRPr lang="en-US" b="1" cap="none" dirty="0">
              <a:latin typeface="Georgia" panose="02040502050405020303" pitchFamily="18" charset="0"/>
            </a:endParaRP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Marietta-Roswell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Meloyde R. Batten-Mickens</a:t>
            </a:r>
          </a:p>
          <a:p>
            <a:pPr algn="l">
              <a:spcBef>
                <a:spcPts val="0"/>
              </a:spcBef>
              <a:buClr>
                <a:srgbClr val="C00000"/>
              </a:buClr>
              <a:defRPr/>
            </a:pPr>
            <a:r>
              <a:rPr lang="en-US" cap="none" dirty="0">
                <a:latin typeface="Georgia" panose="02040502050405020303" pitchFamily="18" charset="0"/>
              </a:rPr>
              <a:t>      Eastern Region</a:t>
            </a:r>
          </a:p>
          <a:p>
            <a:pPr algn="l">
              <a:spcBef>
                <a:spcPts val="0"/>
              </a:spcBef>
              <a:buClr>
                <a:srgbClr val="C00000"/>
              </a:buClr>
              <a:defRPr/>
            </a:pPr>
            <a:r>
              <a:rPr lang="en-US" cap="none" dirty="0">
                <a:latin typeface="Georgia" panose="02040502050405020303" pitchFamily="18" charset="0"/>
              </a:rPr>
              <a:t>      Prince George’s County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Sharon A. Cannon</a:t>
            </a:r>
          </a:p>
          <a:p>
            <a:pPr algn="l">
              <a:spcBef>
                <a:spcPts val="0"/>
              </a:spcBef>
              <a:buClr>
                <a:srgbClr val="C00000"/>
              </a:buClr>
              <a:defRPr/>
            </a:pPr>
            <a:r>
              <a:rPr lang="en-US" cap="none" dirty="0">
                <a:latin typeface="Georgia" panose="02040502050405020303" pitchFamily="18" charset="0"/>
              </a:rPr>
              <a:t>      Southwest Region</a:t>
            </a:r>
          </a:p>
          <a:p>
            <a:pPr algn="l">
              <a:spcBef>
                <a:spcPts val="0"/>
              </a:spcBef>
              <a:buClr>
                <a:srgbClr val="C00000"/>
              </a:buClr>
              <a:defRPr/>
            </a:pPr>
            <a:r>
              <a:rPr lang="en-US" cap="none" dirty="0">
                <a:latin typeface="Georgia" panose="02040502050405020303" pitchFamily="18" charset="0"/>
              </a:rPr>
              <a:t>      New Orleans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Angelia M. Elgin</a:t>
            </a:r>
          </a:p>
          <a:p>
            <a:pPr algn="l">
              <a:spcBef>
                <a:spcPts val="0"/>
              </a:spcBef>
              <a:buClr>
                <a:srgbClr val="C00000"/>
              </a:buClr>
              <a:defRPr/>
            </a:pPr>
            <a:r>
              <a:rPr lang="en-US" cap="none" dirty="0">
                <a:latin typeface="Georgia" panose="02040502050405020303" pitchFamily="18" charset="0"/>
              </a:rPr>
              <a:t>      Central Region</a:t>
            </a:r>
          </a:p>
          <a:p>
            <a:pPr algn="l">
              <a:spcBef>
                <a:spcPts val="0"/>
              </a:spcBef>
              <a:buClr>
                <a:srgbClr val="C00000"/>
              </a:buClr>
              <a:defRPr/>
            </a:pPr>
            <a:r>
              <a:rPr lang="en-US" cap="none" dirty="0">
                <a:latin typeface="Georgia" panose="02040502050405020303" pitchFamily="18" charset="0"/>
              </a:rPr>
              <a:t>      Saint Louis Metropolitan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Audrey L. Frison-Robinson</a:t>
            </a:r>
          </a:p>
          <a:p>
            <a:pPr algn="l">
              <a:spcBef>
                <a:spcPts val="0"/>
              </a:spcBef>
              <a:buClr>
                <a:srgbClr val="C00000"/>
              </a:buClr>
              <a:defRPr/>
            </a:pPr>
            <a:r>
              <a:rPr lang="en-US" cap="none" dirty="0">
                <a:latin typeface="Georgia" panose="02040502050405020303" pitchFamily="18" charset="0"/>
              </a:rPr>
              <a:t>      Midwest Region</a:t>
            </a:r>
          </a:p>
          <a:p>
            <a:pPr algn="l">
              <a:spcBef>
                <a:spcPts val="0"/>
              </a:spcBef>
              <a:buClr>
                <a:srgbClr val="C00000"/>
              </a:buClr>
              <a:defRPr/>
            </a:pPr>
            <a:r>
              <a:rPr lang="en-US" cap="none" dirty="0">
                <a:latin typeface="Georgia" panose="02040502050405020303" pitchFamily="18" charset="0"/>
              </a:rPr>
              <a:t>      Fort Wayne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Regina M. Milteer-Rock</a:t>
            </a:r>
          </a:p>
          <a:p>
            <a:pPr algn="l">
              <a:spcBef>
                <a:spcPts val="0"/>
              </a:spcBef>
              <a:buClr>
                <a:srgbClr val="C00000"/>
              </a:buClr>
              <a:defRPr/>
            </a:pPr>
            <a:r>
              <a:rPr lang="en-US" cap="none" dirty="0">
                <a:latin typeface="Georgia" panose="02040502050405020303" pitchFamily="18" charset="0"/>
              </a:rPr>
              <a:t>      South Atlantic Region</a:t>
            </a:r>
          </a:p>
          <a:p>
            <a:pPr algn="l">
              <a:spcBef>
                <a:spcPts val="0"/>
              </a:spcBef>
              <a:buClr>
                <a:srgbClr val="C00000"/>
              </a:buClr>
              <a:defRPr/>
            </a:pPr>
            <a:r>
              <a:rPr lang="en-US" cap="none" dirty="0">
                <a:latin typeface="Georgia" panose="02040502050405020303" pitchFamily="18" charset="0"/>
              </a:rPr>
              <a:t>      Fairfax County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Rochelle Dene Purnell</a:t>
            </a:r>
          </a:p>
          <a:p>
            <a:pPr algn="l">
              <a:spcBef>
                <a:spcPts val="0"/>
              </a:spcBef>
              <a:buClr>
                <a:srgbClr val="C00000"/>
              </a:buClr>
              <a:defRPr/>
            </a:pPr>
            <a:r>
              <a:rPr lang="en-US" cap="none" dirty="0">
                <a:latin typeface="Georgia" panose="02040502050405020303" pitchFamily="18" charset="0"/>
              </a:rPr>
              <a:t>      Eastern Region</a:t>
            </a:r>
          </a:p>
          <a:p>
            <a:pPr algn="l">
              <a:spcBef>
                <a:spcPts val="0"/>
              </a:spcBef>
              <a:buClr>
                <a:srgbClr val="C00000"/>
              </a:buClr>
              <a:defRPr/>
            </a:pPr>
            <a:r>
              <a:rPr lang="en-US" cap="none" dirty="0">
                <a:latin typeface="Georgia" panose="02040502050405020303" pitchFamily="18" charset="0"/>
              </a:rPr>
              <a:t>      Baltimore Alumnae</a:t>
            </a:r>
          </a:p>
        </p:txBody>
      </p:sp>
      <p:sp>
        <p:nvSpPr>
          <p:cNvPr id="5" name="Text Placeholder 4"/>
          <p:cNvSpPr>
            <a:spLocks noGrp="1"/>
          </p:cNvSpPr>
          <p:nvPr>
            <p:ph type="body" sz="quarter" idx="3"/>
          </p:nvPr>
        </p:nvSpPr>
        <p:spPr>
          <a:xfrm>
            <a:off x="4657460" y="1889691"/>
            <a:ext cx="2559816" cy="249656"/>
          </a:xfrm>
          <a:ln/>
        </p:spPr>
        <p:style>
          <a:lnRef idx="2">
            <a:schemeClr val="accent2"/>
          </a:lnRef>
          <a:fillRef idx="1">
            <a:schemeClr val="lt1"/>
          </a:fillRef>
          <a:effectRef idx="0">
            <a:schemeClr val="accent2"/>
          </a:effectRef>
          <a:fontRef idx="minor">
            <a:schemeClr val="dk1"/>
          </a:fontRef>
        </p:style>
        <p:txBody>
          <a:bodyPr anchor="ctr"/>
          <a:lstStyle/>
          <a:p>
            <a:r>
              <a:rPr lang="en-US" sz="1050" b="1" dirty="0">
                <a:solidFill>
                  <a:srgbClr val="C00000"/>
                </a:solidFill>
                <a:latin typeface="Georgia" panose="02040502050405020303" pitchFamily="18" charset="0"/>
              </a:rPr>
              <a:t>ECONOMIC DEVELOPMENT</a:t>
            </a:r>
          </a:p>
        </p:txBody>
      </p:sp>
      <p:sp>
        <p:nvSpPr>
          <p:cNvPr id="6" name="Text Placeholder 5"/>
          <p:cNvSpPr>
            <a:spLocks noGrp="1"/>
          </p:cNvSpPr>
          <p:nvPr>
            <p:ph type="body" sz="half" idx="16"/>
          </p:nvPr>
        </p:nvSpPr>
        <p:spPr>
          <a:xfrm>
            <a:off x="4657460" y="2251672"/>
            <a:ext cx="2559816" cy="2916161"/>
          </a:xfrm>
          <a:ln>
            <a:noFill/>
          </a:ln>
        </p:spPr>
        <p:txBody>
          <a:bodyPr>
            <a:noAutofit/>
          </a:bodyPr>
          <a:lstStyle/>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Carmen R. McClendon, </a:t>
            </a:r>
            <a:r>
              <a:rPr lang="en-US" b="1" i="1" cap="none" dirty="0">
                <a:latin typeface="Georgia" panose="02040502050405020303" pitchFamily="18" charset="0"/>
              </a:rPr>
              <a:t>Chair</a:t>
            </a:r>
            <a:endParaRPr lang="en-US" b="1" cap="none" dirty="0">
              <a:latin typeface="Georgia" panose="02040502050405020303" pitchFamily="18" charset="0"/>
            </a:endParaRPr>
          </a:p>
          <a:p>
            <a:pPr algn="l">
              <a:spcBef>
                <a:spcPts val="0"/>
              </a:spcBef>
              <a:buClr>
                <a:srgbClr val="C00000"/>
              </a:buClr>
              <a:defRPr/>
            </a:pPr>
            <a:r>
              <a:rPr lang="en-US" cap="none" dirty="0">
                <a:latin typeface="Georgia" panose="02040502050405020303" pitchFamily="18" charset="0"/>
              </a:rPr>
              <a:t>      Southwest Region</a:t>
            </a:r>
          </a:p>
          <a:p>
            <a:pPr algn="l">
              <a:spcBef>
                <a:spcPts val="0"/>
              </a:spcBef>
              <a:buClr>
                <a:srgbClr val="C00000"/>
              </a:buClr>
              <a:defRPr/>
            </a:pPr>
            <a:r>
              <a:rPr lang="en-US" cap="none" dirty="0">
                <a:latin typeface="Georgia" panose="02040502050405020303" pitchFamily="18" charset="0"/>
              </a:rPr>
              <a:t>      Dallas Alumnae</a:t>
            </a:r>
          </a:p>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Michelle B. Dutton</a:t>
            </a:r>
          </a:p>
          <a:p>
            <a:pPr algn="l">
              <a:spcBef>
                <a:spcPts val="0"/>
              </a:spcBef>
              <a:buClr>
                <a:srgbClr val="C00000"/>
              </a:buClr>
              <a:defRPr/>
            </a:pPr>
            <a:r>
              <a:rPr lang="en-US" cap="none" dirty="0">
                <a:latin typeface="Georgia" panose="02040502050405020303" pitchFamily="18" charset="0"/>
              </a:rPr>
              <a:t>      Eastern Region</a:t>
            </a:r>
          </a:p>
          <a:p>
            <a:pPr algn="l">
              <a:spcBef>
                <a:spcPts val="0"/>
              </a:spcBef>
              <a:buClr>
                <a:srgbClr val="C00000"/>
              </a:buClr>
              <a:defRPr/>
            </a:pPr>
            <a:r>
              <a:rPr lang="en-US" cap="none" dirty="0">
                <a:latin typeface="Georgia" panose="02040502050405020303" pitchFamily="18" charset="0"/>
              </a:rPr>
              <a:t>      Central Jersey Alumnae</a:t>
            </a:r>
          </a:p>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Tonya Muraguri</a:t>
            </a:r>
          </a:p>
          <a:p>
            <a:pPr algn="l">
              <a:spcBef>
                <a:spcPts val="0"/>
              </a:spcBef>
              <a:buClr>
                <a:srgbClr val="C00000"/>
              </a:buClr>
              <a:defRPr/>
            </a:pPr>
            <a:r>
              <a:rPr lang="en-US" cap="none" dirty="0">
                <a:latin typeface="Georgia" panose="02040502050405020303" pitchFamily="18" charset="0"/>
              </a:rPr>
              <a:t>      Southwest Region</a:t>
            </a:r>
          </a:p>
          <a:p>
            <a:pPr algn="l">
              <a:spcBef>
                <a:spcPts val="0"/>
              </a:spcBef>
              <a:buClr>
                <a:srgbClr val="C00000"/>
              </a:buClr>
              <a:defRPr/>
            </a:pPr>
            <a:r>
              <a:rPr lang="en-US" cap="none" dirty="0">
                <a:latin typeface="Georgia" panose="02040502050405020303" pitchFamily="18" charset="0"/>
              </a:rPr>
              <a:t>      Metropolitan Dallas Alumnae</a:t>
            </a:r>
          </a:p>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Jameece Pinckney</a:t>
            </a:r>
          </a:p>
          <a:p>
            <a:pPr algn="l">
              <a:spcBef>
                <a:spcPts val="0"/>
              </a:spcBef>
              <a:buClr>
                <a:srgbClr val="C00000"/>
              </a:buClr>
              <a:defRPr/>
            </a:pPr>
            <a:r>
              <a:rPr lang="en-US" cap="none" dirty="0">
                <a:latin typeface="Georgia" panose="02040502050405020303" pitchFamily="18" charset="0"/>
              </a:rPr>
              <a:t>      South Atlantic Region</a:t>
            </a:r>
          </a:p>
          <a:p>
            <a:pPr algn="l">
              <a:spcBef>
                <a:spcPts val="0"/>
              </a:spcBef>
              <a:buClr>
                <a:srgbClr val="C00000"/>
              </a:buClr>
              <a:defRPr/>
            </a:pPr>
            <a:r>
              <a:rPr lang="en-US" cap="none" dirty="0">
                <a:latin typeface="Georgia" panose="02040502050405020303" pitchFamily="18" charset="0"/>
              </a:rPr>
              <a:t>      Northern Virginia Alumnae</a:t>
            </a:r>
          </a:p>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Dr. Karen Eley Sanders</a:t>
            </a:r>
          </a:p>
          <a:p>
            <a:pPr algn="l">
              <a:spcBef>
                <a:spcPts val="0"/>
              </a:spcBef>
              <a:buClr>
                <a:srgbClr val="C00000"/>
              </a:buClr>
              <a:defRPr/>
            </a:pPr>
            <a:r>
              <a:rPr lang="en-US" cap="none" dirty="0">
                <a:latin typeface="Georgia" panose="02040502050405020303" pitchFamily="18" charset="0"/>
              </a:rPr>
              <a:t>      South Atlantic Region</a:t>
            </a:r>
          </a:p>
          <a:p>
            <a:pPr algn="l">
              <a:spcBef>
                <a:spcPts val="0"/>
              </a:spcBef>
              <a:buClr>
                <a:srgbClr val="C00000"/>
              </a:buClr>
              <a:defRPr/>
            </a:pPr>
            <a:r>
              <a:rPr lang="en-US" cap="none" dirty="0">
                <a:latin typeface="Georgia" panose="02040502050405020303" pitchFamily="18" charset="0"/>
              </a:rPr>
              <a:t>      Blacksburg Alumnae</a:t>
            </a:r>
          </a:p>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Danita L. Wimbush</a:t>
            </a:r>
          </a:p>
          <a:p>
            <a:pPr algn="l">
              <a:spcBef>
                <a:spcPts val="0"/>
              </a:spcBef>
              <a:buClr>
                <a:srgbClr val="C00000"/>
              </a:buClr>
              <a:defRPr/>
            </a:pPr>
            <a:r>
              <a:rPr lang="en-US" cap="none" dirty="0">
                <a:latin typeface="Georgia" panose="02040502050405020303" pitchFamily="18" charset="0"/>
              </a:rPr>
              <a:t>      Midwest Region</a:t>
            </a:r>
          </a:p>
          <a:p>
            <a:pPr algn="l">
              <a:spcBef>
                <a:spcPts val="0"/>
              </a:spcBef>
              <a:buClr>
                <a:srgbClr val="C00000"/>
              </a:buClr>
              <a:defRPr/>
            </a:pPr>
            <a:r>
              <a:rPr lang="en-US" cap="none" dirty="0">
                <a:latin typeface="Georgia" panose="02040502050405020303" pitchFamily="18" charset="0"/>
              </a:rPr>
              <a:t>      Southfield Alumnae</a:t>
            </a:r>
          </a:p>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Latabia Woodward</a:t>
            </a: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Gwinnett County Alumnae</a:t>
            </a:r>
          </a:p>
        </p:txBody>
      </p:sp>
      <p:sp>
        <p:nvSpPr>
          <p:cNvPr id="7" name="Text Placeholder 6"/>
          <p:cNvSpPr>
            <a:spLocks noGrp="1"/>
          </p:cNvSpPr>
          <p:nvPr>
            <p:ph type="body" sz="quarter" idx="13"/>
          </p:nvPr>
        </p:nvSpPr>
        <p:spPr>
          <a:xfrm>
            <a:off x="7467602" y="1889691"/>
            <a:ext cx="2744715" cy="249656"/>
          </a:xfrm>
          <a:ln/>
        </p:spPr>
        <p:style>
          <a:lnRef idx="2">
            <a:schemeClr val="accent2"/>
          </a:lnRef>
          <a:fillRef idx="1">
            <a:schemeClr val="lt1"/>
          </a:fillRef>
          <a:effectRef idx="0">
            <a:schemeClr val="accent2"/>
          </a:effectRef>
          <a:fontRef idx="minor">
            <a:schemeClr val="dk1"/>
          </a:fontRef>
        </p:style>
        <p:txBody>
          <a:bodyPr anchor="ctr"/>
          <a:lstStyle/>
          <a:p>
            <a:r>
              <a:rPr lang="en-US" sz="900" b="1" dirty="0">
                <a:solidFill>
                  <a:srgbClr val="C00000"/>
                </a:solidFill>
                <a:latin typeface="Georgia" panose="02040502050405020303" pitchFamily="18" charset="0"/>
              </a:rPr>
              <a:t>EDUCATIONAL DEVELOPMENT</a:t>
            </a:r>
          </a:p>
        </p:txBody>
      </p:sp>
      <p:sp>
        <p:nvSpPr>
          <p:cNvPr id="8" name="Text Placeholder 7"/>
          <p:cNvSpPr>
            <a:spLocks noGrp="1"/>
          </p:cNvSpPr>
          <p:nvPr>
            <p:ph type="body" sz="half" idx="17"/>
          </p:nvPr>
        </p:nvSpPr>
        <p:spPr>
          <a:xfrm>
            <a:off x="7581901" y="2225410"/>
            <a:ext cx="2744715" cy="3069691"/>
          </a:xfrm>
          <a:ln>
            <a:noFill/>
          </a:ln>
        </p:spPr>
        <p:txBody>
          <a:bodyPr>
            <a:noAutofit/>
          </a:bodyPr>
          <a:lstStyle/>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Pamela E. Smith, </a:t>
            </a:r>
            <a:r>
              <a:rPr lang="en-US" b="1" i="1" cap="none" dirty="0">
                <a:latin typeface="Georgia" panose="02040502050405020303" pitchFamily="18" charset="0"/>
              </a:rPr>
              <a:t>Chair</a:t>
            </a:r>
            <a:endParaRPr lang="en-US" b="1" cap="none" dirty="0">
              <a:latin typeface="Georgia" panose="02040502050405020303" pitchFamily="18" charset="0"/>
            </a:endParaRPr>
          </a:p>
          <a:p>
            <a:pPr algn="l">
              <a:spcBef>
                <a:spcPts val="0"/>
              </a:spcBef>
              <a:buClr>
                <a:srgbClr val="C00000"/>
              </a:buClr>
              <a:defRPr/>
            </a:pPr>
            <a:r>
              <a:rPr lang="en-US" cap="none" dirty="0">
                <a:latin typeface="Georgia" panose="02040502050405020303" pitchFamily="18" charset="0"/>
              </a:rPr>
              <a:t>      Midwest Region</a:t>
            </a:r>
          </a:p>
          <a:p>
            <a:pPr algn="l">
              <a:spcBef>
                <a:spcPts val="0"/>
              </a:spcBef>
              <a:buClr>
                <a:srgbClr val="C00000"/>
              </a:buClr>
              <a:defRPr/>
            </a:pPr>
            <a:r>
              <a:rPr lang="en-US" cap="none" dirty="0">
                <a:latin typeface="Georgia" panose="02040502050405020303" pitchFamily="18" charset="0"/>
              </a:rPr>
              <a:t>      Greater Cleveland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Constance Turner Ewing</a:t>
            </a:r>
          </a:p>
          <a:p>
            <a:pPr algn="l">
              <a:spcBef>
                <a:spcPts val="0"/>
              </a:spcBef>
              <a:buClr>
                <a:srgbClr val="C00000"/>
              </a:buClr>
              <a:defRPr/>
            </a:pPr>
            <a:r>
              <a:rPr lang="en-US" cap="none" dirty="0">
                <a:latin typeface="Georgia" panose="02040502050405020303" pitchFamily="18" charset="0"/>
              </a:rPr>
              <a:t>      Farwest Region</a:t>
            </a:r>
          </a:p>
          <a:p>
            <a:pPr algn="l">
              <a:spcBef>
                <a:spcPts val="0"/>
              </a:spcBef>
              <a:buClr>
                <a:srgbClr val="C00000"/>
              </a:buClr>
              <a:defRPr/>
            </a:pPr>
            <a:r>
              <a:rPr lang="en-US" cap="none" dirty="0">
                <a:latin typeface="Georgia" panose="02040502050405020303" pitchFamily="18" charset="0"/>
              </a:rPr>
              <a:t>      Las Vegas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Terri A. Johnson</a:t>
            </a:r>
          </a:p>
          <a:p>
            <a:pPr algn="l">
              <a:spcBef>
                <a:spcPts val="0"/>
              </a:spcBef>
              <a:buClr>
                <a:srgbClr val="C00000"/>
              </a:buClr>
              <a:defRPr/>
            </a:pPr>
            <a:r>
              <a:rPr lang="en-US" cap="none" dirty="0">
                <a:latin typeface="Georgia" panose="02040502050405020303" pitchFamily="18" charset="0"/>
              </a:rPr>
              <a:t>      Eastern Region</a:t>
            </a:r>
          </a:p>
          <a:p>
            <a:pPr algn="l">
              <a:spcBef>
                <a:spcPts val="0"/>
              </a:spcBef>
              <a:buClr>
                <a:srgbClr val="C00000"/>
              </a:buClr>
              <a:defRPr/>
            </a:pPr>
            <a:r>
              <a:rPr lang="en-US" cap="none" dirty="0">
                <a:latin typeface="Georgia" panose="02040502050405020303" pitchFamily="18" charset="0"/>
              </a:rPr>
              <a:t>      Federal City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Katryna Lowery-Kinn</a:t>
            </a: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Mobile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Jennifer C. Stimpson</a:t>
            </a:r>
          </a:p>
          <a:p>
            <a:pPr algn="l">
              <a:spcBef>
                <a:spcPts val="0"/>
              </a:spcBef>
              <a:buClr>
                <a:srgbClr val="C00000"/>
              </a:buClr>
              <a:defRPr/>
            </a:pPr>
            <a:r>
              <a:rPr lang="en-US" cap="none" dirty="0">
                <a:latin typeface="Georgia" panose="02040502050405020303" pitchFamily="18" charset="0"/>
              </a:rPr>
              <a:t>      Southwest Region</a:t>
            </a:r>
          </a:p>
          <a:p>
            <a:pPr algn="l">
              <a:spcBef>
                <a:spcPts val="0"/>
              </a:spcBef>
              <a:buClr>
                <a:srgbClr val="C00000"/>
              </a:buClr>
              <a:defRPr/>
            </a:pPr>
            <a:r>
              <a:rPr lang="en-US" cap="none" dirty="0">
                <a:latin typeface="Georgia" panose="02040502050405020303" pitchFamily="18" charset="0"/>
              </a:rPr>
              <a:t>      Dallas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LaShawn H. Williams</a:t>
            </a:r>
          </a:p>
          <a:p>
            <a:pPr algn="l">
              <a:spcBef>
                <a:spcPts val="0"/>
              </a:spcBef>
              <a:buClr>
                <a:srgbClr val="C00000"/>
              </a:buClr>
              <a:defRPr/>
            </a:pPr>
            <a:r>
              <a:rPr lang="en-US" cap="none" dirty="0">
                <a:latin typeface="Georgia" panose="02040502050405020303" pitchFamily="18" charset="0"/>
              </a:rPr>
              <a:t>      South Atlantic Region</a:t>
            </a:r>
          </a:p>
          <a:p>
            <a:pPr algn="l">
              <a:spcBef>
                <a:spcPts val="0"/>
              </a:spcBef>
              <a:buClr>
                <a:srgbClr val="C00000"/>
              </a:buClr>
              <a:defRPr/>
            </a:pPr>
            <a:r>
              <a:rPr lang="en-US" cap="none" dirty="0">
                <a:latin typeface="Georgia" panose="02040502050405020303" pitchFamily="18" charset="0"/>
              </a:rPr>
              <a:t>      Northern Virginia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Renee T. Willis</a:t>
            </a:r>
          </a:p>
          <a:p>
            <a:pPr algn="l">
              <a:spcBef>
                <a:spcPts val="0"/>
              </a:spcBef>
              <a:buClr>
                <a:srgbClr val="C00000"/>
              </a:buClr>
              <a:defRPr/>
            </a:pPr>
            <a:r>
              <a:rPr lang="en-US" cap="none" dirty="0">
                <a:latin typeface="Georgia" panose="02040502050405020303" pitchFamily="18" charset="0"/>
              </a:rPr>
              <a:t>      Midwest Region</a:t>
            </a:r>
          </a:p>
          <a:p>
            <a:pPr algn="l">
              <a:spcBef>
                <a:spcPts val="0"/>
              </a:spcBef>
              <a:buClr>
                <a:srgbClr val="C00000"/>
              </a:buClr>
              <a:defRPr/>
            </a:pPr>
            <a:r>
              <a:rPr lang="en-US" cap="none" dirty="0">
                <a:latin typeface="Georgia" panose="02040502050405020303" pitchFamily="18" charset="0"/>
              </a:rPr>
              <a:t>      Greater Cleveland Alumnae</a:t>
            </a:r>
          </a:p>
        </p:txBody>
      </p:sp>
      <p:sp>
        <p:nvSpPr>
          <p:cNvPr id="9" name="Slide Number Placeholder 8">
            <a:extLst>
              <a:ext uri="{FF2B5EF4-FFF2-40B4-BE49-F238E27FC236}">
                <a16:creationId xmlns:a16="http://schemas.microsoft.com/office/drawing/2014/main" id="{2CD4B875-D193-47CD-834C-BD05DCBE07CE}"/>
              </a:ext>
            </a:extLst>
          </p:cNvPr>
          <p:cNvSpPr>
            <a:spLocks noGrp="1"/>
          </p:cNvSpPr>
          <p:nvPr>
            <p:ph type="sldNum" sz="quarter" idx="12"/>
          </p:nvPr>
        </p:nvSpPr>
        <p:spPr/>
        <p:txBody>
          <a:bodyPr/>
          <a:lstStyle/>
          <a:p>
            <a:pPr fontAlgn="base">
              <a:spcBef>
                <a:spcPct val="0"/>
              </a:spcBef>
              <a:spcAft>
                <a:spcPct val="0"/>
              </a:spcAft>
            </a:pPr>
            <a:fld id="{6D22F896-40B5-4ADD-8801-0D06FADFA095}"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34</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329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352" y="1131726"/>
            <a:ext cx="7796029" cy="623454"/>
          </a:xfrm>
        </p:spPr>
        <p:txBody>
          <a:bodyPr>
            <a:normAutofit/>
          </a:bodyPr>
          <a:lstStyle/>
          <a:p>
            <a:r>
              <a:rPr lang="en-US" sz="2100" b="1" dirty="0">
                <a:solidFill>
                  <a:srgbClr val="C00000"/>
                </a:solidFill>
                <a:latin typeface="Georgia" panose="02040502050405020303" pitchFamily="18" charset="0"/>
              </a:rPr>
              <a:t>National Program Planning &amp; Development Committee</a:t>
            </a:r>
            <a:br>
              <a:rPr lang="en-US" sz="2100" b="1" dirty="0">
                <a:latin typeface="Georgia" panose="02040502050405020303" pitchFamily="18" charset="0"/>
              </a:rPr>
            </a:br>
            <a:r>
              <a:rPr lang="en-US" sz="1350" b="1" i="1" dirty="0">
                <a:latin typeface="Georgia" panose="02040502050405020303" pitchFamily="18" charset="0"/>
              </a:rPr>
              <a:t>(continued)</a:t>
            </a:r>
            <a:endParaRPr lang="en-US" sz="2100" b="1" i="1" dirty="0">
              <a:solidFill>
                <a:schemeClr val="tx1"/>
              </a:solidFill>
              <a:latin typeface="Georgia" panose="02040502050405020303" pitchFamily="18" charset="0"/>
            </a:endParaRPr>
          </a:p>
        </p:txBody>
      </p:sp>
      <p:sp>
        <p:nvSpPr>
          <p:cNvPr id="3" name="Text Placeholder 2"/>
          <p:cNvSpPr>
            <a:spLocks noGrp="1"/>
          </p:cNvSpPr>
          <p:nvPr>
            <p:ph type="body" idx="1"/>
          </p:nvPr>
        </p:nvSpPr>
        <p:spPr>
          <a:xfrm>
            <a:off x="1655726" y="1884393"/>
            <a:ext cx="2872295" cy="249656"/>
          </a:xfrm>
          <a:ln/>
        </p:spPr>
        <p:style>
          <a:lnRef idx="2">
            <a:schemeClr val="accent2"/>
          </a:lnRef>
          <a:fillRef idx="1">
            <a:schemeClr val="lt1"/>
          </a:fillRef>
          <a:effectRef idx="0">
            <a:schemeClr val="accent2"/>
          </a:effectRef>
          <a:fontRef idx="minor">
            <a:schemeClr val="dk1"/>
          </a:fontRef>
        </p:style>
        <p:txBody>
          <a:bodyPr anchor="ctr"/>
          <a:lstStyle/>
          <a:p>
            <a:r>
              <a:rPr lang="en-US" sz="1050" b="1" dirty="0">
                <a:solidFill>
                  <a:srgbClr val="C00000"/>
                </a:solidFill>
                <a:latin typeface="Georgia" panose="02040502050405020303" pitchFamily="18" charset="0"/>
              </a:rPr>
              <a:t>International Awareness &amp; Involvement</a:t>
            </a:r>
          </a:p>
        </p:txBody>
      </p:sp>
      <p:sp>
        <p:nvSpPr>
          <p:cNvPr id="4" name="Text Placeholder 3"/>
          <p:cNvSpPr>
            <a:spLocks noGrp="1"/>
          </p:cNvSpPr>
          <p:nvPr>
            <p:ph type="body" sz="half" idx="15"/>
          </p:nvPr>
        </p:nvSpPr>
        <p:spPr>
          <a:xfrm>
            <a:off x="1713041" y="2228851"/>
            <a:ext cx="2809911" cy="2916161"/>
          </a:xfrm>
          <a:ln>
            <a:noFill/>
          </a:ln>
        </p:spPr>
        <p:txBody>
          <a:bodyPr>
            <a:noAutofit/>
          </a:bodyPr>
          <a:lstStyle/>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Carol Johnson, </a:t>
            </a:r>
            <a:r>
              <a:rPr lang="en-US" b="1" i="1" cap="none" dirty="0">
                <a:latin typeface="Georgia" panose="02040502050405020303" pitchFamily="18" charset="0"/>
              </a:rPr>
              <a:t>Chair</a:t>
            </a:r>
          </a:p>
          <a:p>
            <a:pPr algn="l">
              <a:spcBef>
                <a:spcPts val="0"/>
              </a:spcBef>
              <a:buClr>
                <a:srgbClr val="C00000"/>
              </a:buClr>
              <a:defRPr/>
            </a:pPr>
            <a:r>
              <a:rPr lang="en-US" cap="none" dirty="0">
                <a:latin typeface="Georgia" panose="02040502050405020303" pitchFamily="18" charset="0"/>
              </a:rPr>
              <a:t>      Southwest Region</a:t>
            </a:r>
          </a:p>
          <a:p>
            <a:pPr algn="l">
              <a:spcBef>
                <a:spcPts val="0"/>
              </a:spcBef>
              <a:buClr>
                <a:srgbClr val="C00000"/>
              </a:buClr>
              <a:defRPr/>
            </a:pPr>
            <a:r>
              <a:rPr lang="en-US" cap="none" dirty="0">
                <a:latin typeface="Georgia" panose="02040502050405020303" pitchFamily="18" charset="0"/>
              </a:rPr>
              <a:t>      Dallas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Carol Ann Dexter</a:t>
            </a:r>
          </a:p>
          <a:p>
            <a:pPr algn="l">
              <a:spcBef>
                <a:spcPts val="0"/>
              </a:spcBef>
              <a:buClr>
                <a:srgbClr val="C00000"/>
              </a:buClr>
              <a:defRPr/>
            </a:pPr>
            <a:r>
              <a:rPr lang="en-US" cap="none" dirty="0">
                <a:latin typeface="Georgia" panose="02040502050405020303" pitchFamily="18" charset="0"/>
              </a:rPr>
              <a:t>      Southwest Region</a:t>
            </a:r>
          </a:p>
          <a:p>
            <a:pPr algn="l">
              <a:spcBef>
                <a:spcPts val="0"/>
              </a:spcBef>
              <a:buClr>
                <a:srgbClr val="C00000"/>
              </a:buClr>
              <a:defRPr/>
            </a:pPr>
            <a:r>
              <a:rPr lang="en-US" cap="none" dirty="0">
                <a:latin typeface="Georgia" panose="02040502050405020303" pitchFamily="18" charset="0"/>
              </a:rPr>
              <a:t>      Jamaica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Christina Danielle Love</a:t>
            </a:r>
          </a:p>
          <a:p>
            <a:pPr algn="l">
              <a:spcBef>
                <a:spcPts val="0"/>
              </a:spcBef>
              <a:buClr>
                <a:srgbClr val="C00000"/>
              </a:buClr>
              <a:defRPr/>
            </a:pPr>
            <a:r>
              <a:rPr lang="en-US" cap="none" dirty="0">
                <a:latin typeface="Georgia" panose="02040502050405020303" pitchFamily="18" charset="0"/>
              </a:rPr>
              <a:t>      Central Region</a:t>
            </a:r>
          </a:p>
          <a:p>
            <a:pPr algn="l">
              <a:spcBef>
                <a:spcPts val="0"/>
              </a:spcBef>
              <a:buClr>
                <a:srgbClr val="C00000"/>
              </a:buClr>
              <a:defRPr/>
            </a:pPr>
            <a:r>
              <a:rPr lang="en-US" cap="none" dirty="0">
                <a:latin typeface="Georgia" panose="02040502050405020303" pitchFamily="18" charset="0"/>
              </a:rPr>
              <a:t>      Fort Leavenworth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Claudia Nelson</a:t>
            </a: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Marietta-Roswell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Paula V. Snowden</a:t>
            </a: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East Point/College Park Alumnae</a:t>
            </a:r>
          </a:p>
        </p:txBody>
      </p:sp>
      <p:sp>
        <p:nvSpPr>
          <p:cNvPr id="5" name="Text Placeholder 4"/>
          <p:cNvSpPr>
            <a:spLocks noGrp="1"/>
          </p:cNvSpPr>
          <p:nvPr>
            <p:ph type="body" sz="quarter" idx="3"/>
          </p:nvPr>
        </p:nvSpPr>
        <p:spPr>
          <a:xfrm>
            <a:off x="4816093" y="1881795"/>
            <a:ext cx="2559816" cy="249656"/>
          </a:xfrm>
          <a:ln/>
        </p:spPr>
        <p:style>
          <a:lnRef idx="2">
            <a:schemeClr val="accent2"/>
          </a:lnRef>
          <a:fillRef idx="1">
            <a:schemeClr val="lt1"/>
          </a:fillRef>
          <a:effectRef idx="0">
            <a:schemeClr val="accent2"/>
          </a:effectRef>
          <a:fontRef idx="minor">
            <a:schemeClr val="dk1"/>
          </a:fontRef>
        </p:style>
        <p:txBody>
          <a:bodyPr anchor="ctr"/>
          <a:lstStyle/>
          <a:p>
            <a:r>
              <a:rPr lang="en-US" sz="1050" b="1" dirty="0">
                <a:solidFill>
                  <a:srgbClr val="C00000"/>
                </a:solidFill>
                <a:latin typeface="Georgia" panose="02040502050405020303" pitchFamily="18" charset="0"/>
              </a:rPr>
              <a:t>Physical &amp; Mental Health</a:t>
            </a:r>
          </a:p>
        </p:txBody>
      </p:sp>
      <p:sp>
        <p:nvSpPr>
          <p:cNvPr id="6" name="Text Placeholder 5"/>
          <p:cNvSpPr>
            <a:spLocks noGrp="1"/>
          </p:cNvSpPr>
          <p:nvPr>
            <p:ph type="body" sz="half" idx="16"/>
          </p:nvPr>
        </p:nvSpPr>
        <p:spPr>
          <a:xfrm>
            <a:off x="4691046" y="2232446"/>
            <a:ext cx="2809910" cy="2916161"/>
          </a:xfrm>
          <a:ln>
            <a:noFill/>
          </a:ln>
        </p:spPr>
        <p:txBody>
          <a:bodyPr>
            <a:noAutofit/>
          </a:bodyPr>
          <a:lstStyle/>
          <a:p>
            <a:pPr algn="l">
              <a:spcBef>
                <a:spcPts val="0"/>
              </a:spcBef>
              <a:buClr>
                <a:srgbClr val="C00000"/>
              </a:buClr>
              <a:buSzPct val="100000"/>
              <a:buFont typeface="Times New Roman" panose="02020603050405020304" pitchFamily="18" charset="0"/>
              <a:buChar char="▲"/>
              <a:defRPr/>
            </a:pPr>
            <a:r>
              <a:rPr lang="en-US" b="1" cap="none" dirty="0">
                <a:latin typeface="Georgia" panose="02040502050405020303" pitchFamily="18" charset="0"/>
              </a:rPr>
              <a:t>  Dr. Markesha McWilliams Henderson</a:t>
            </a: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Marietta-Roswell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Tyffani Monford Dent</a:t>
            </a:r>
          </a:p>
          <a:p>
            <a:pPr algn="l">
              <a:spcBef>
                <a:spcPts val="0"/>
              </a:spcBef>
              <a:buClr>
                <a:srgbClr val="C00000"/>
              </a:buClr>
              <a:defRPr/>
            </a:pPr>
            <a:r>
              <a:rPr lang="en-US" cap="none" dirty="0">
                <a:latin typeface="Georgia" panose="02040502050405020303" pitchFamily="18" charset="0"/>
              </a:rPr>
              <a:t>      Midwest Region</a:t>
            </a:r>
          </a:p>
          <a:p>
            <a:pPr algn="l">
              <a:spcBef>
                <a:spcPts val="0"/>
              </a:spcBef>
              <a:buClr>
                <a:srgbClr val="C00000"/>
              </a:buClr>
              <a:defRPr/>
            </a:pPr>
            <a:r>
              <a:rPr lang="en-US" cap="none" dirty="0">
                <a:latin typeface="Georgia" panose="02040502050405020303" pitchFamily="18" charset="0"/>
              </a:rPr>
              <a:t>      Greater Cleveland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Charlotte M. Freeman</a:t>
            </a: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Memphis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Sophia L. McIntyre-Daniel</a:t>
            </a:r>
          </a:p>
          <a:p>
            <a:pPr algn="l">
              <a:spcBef>
                <a:spcPts val="0"/>
              </a:spcBef>
              <a:buClr>
                <a:srgbClr val="C00000"/>
              </a:buClr>
              <a:defRPr/>
            </a:pPr>
            <a:r>
              <a:rPr lang="en-US" cap="none" dirty="0">
                <a:latin typeface="Georgia" panose="02040502050405020303" pitchFamily="18" charset="0"/>
              </a:rPr>
              <a:t>      Eastern Region</a:t>
            </a:r>
          </a:p>
          <a:p>
            <a:pPr algn="l">
              <a:spcBef>
                <a:spcPts val="0"/>
              </a:spcBef>
              <a:buClr>
                <a:srgbClr val="C00000"/>
              </a:buClr>
              <a:defRPr/>
            </a:pPr>
            <a:r>
              <a:rPr lang="en-US" cap="none" dirty="0">
                <a:latin typeface="Georgia" panose="02040502050405020303" pitchFamily="18" charset="0"/>
              </a:rPr>
              <a:t>      Mid-Hudson Valley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Natalie Renee’ Pennywell</a:t>
            </a:r>
          </a:p>
          <a:p>
            <a:pPr algn="l">
              <a:spcBef>
                <a:spcPts val="0"/>
              </a:spcBef>
              <a:buClr>
                <a:srgbClr val="C00000"/>
              </a:buClr>
              <a:defRPr/>
            </a:pPr>
            <a:r>
              <a:rPr lang="en-US" cap="none" dirty="0">
                <a:latin typeface="Georgia" panose="02040502050405020303" pitchFamily="18" charset="0"/>
              </a:rPr>
              <a:t>      South Atlantic Region</a:t>
            </a:r>
          </a:p>
          <a:p>
            <a:pPr algn="l">
              <a:spcBef>
                <a:spcPts val="0"/>
              </a:spcBef>
              <a:buClr>
                <a:srgbClr val="C00000"/>
              </a:buClr>
              <a:defRPr/>
            </a:pPr>
            <a:r>
              <a:rPr lang="en-US" cap="none" dirty="0">
                <a:latin typeface="Georgia" panose="02040502050405020303" pitchFamily="18" charset="0"/>
              </a:rPr>
              <a:t>      Petersburg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Verna J. Stringer</a:t>
            </a:r>
          </a:p>
          <a:p>
            <a:pPr algn="l">
              <a:spcBef>
                <a:spcPts val="0"/>
              </a:spcBef>
              <a:buClr>
                <a:srgbClr val="C00000"/>
              </a:buClr>
              <a:defRPr/>
            </a:pPr>
            <a:r>
              <a:rPr lang="en-US" cap="none" dirty="0">
                <a:latin typeface="Georgia" panose="02040502050405020303" pitchFamily="18" charset="0"/>
              </a:rPr>
              <a:t>      Farwest Region</a:t>
            </a:r>
          </a:p>
          <a:p>
            <a:pPr algn="l">
              <a:spcBef>
                <a:spcPts val="0"/>
              </a:spcBef>
              <a:buClr>
                <a:srgbClr val="C00000"/>
              </a:buClr>
              <a:defRPr/>
            </a:pPr>
            <a:r>
              <a:rPr lang="en-US" cap="none" dirty="0">
                <a:latin typeface="Georgia" panose="02040502050405020303" pitchFamily="18" charset="0"/>
              </a:rPr>
              <a:t>      Las Vegas Alumnae</a:t>
            </a:r>
          </a:p>
          <a:p>
            <a:pPr algn="l">
              <a:spcBef>
                <a:spcPts val="0"/>
              </a:spcBef>
              <a:buClr>
                <a:srgbClr val="C00000"/>
              </a:buClr>
              <a:buSzPct val="100000"/>
              <a:buFont typeface="Times New Roman" panose="02020603050405020304" pitchFamily="18" charset="0"/>
              <a:buChar char="▲"/>
              <a:defRPr/>
            </a:pPr>
            <a:r>
              <a:rPr lang="en-US" cap="none" dirty="0">
                <a:latin typeface="Georgia" panose="02040502050405020303" pitchFamily="18" charset="0"/>
              </a:rPr>
              <a:t>  </a:t>
            </a:r>
            <a:r>
              <a:rPr lang="en-US" b="1" cap="none" dirty="0">
                <a:latin typeface="Georgia" panose="02040502050405020303" pitchFamily="18" charset="0"/>
              </a:rPr>
              <a:t>Dr. Jackie E. Williams</a:t>
            </a:r>
          </a:p>
          <a:p>
            <a:pPr algn="l">
              <a:spcBef>
                <a:spcPts val="0"/>
              </a:spcBef>
              <a:buClr>
                <a:srgbClr val="C00000"/>
              </a:buClr>
              <a:defRPr/>
            </a:pPr>
            <a:r>
              <a:rPr lang="en-US" cap="none" dirty="0">
                <a:latin typeface="Georgia" panose="02040502050405020303" pitchFamily="18" charset="0"/>
              </a:rPr>
              <a:t>      Southern Region</a:t>
            </a:r>
          </a:p>
          <a:p>
            <a:pPr algn="l">
              <a:spcBef>
                <a:spcPts val="0"/>
              </a:spcBef>
              <a:buClr>
                <a:srgbClr val="C00000"/>
              </a:buClr>
              <a:defRPr/>
            </a:pPr>
            <a:r>
              <a:rPr lang="en-US" cap="none" dirty="0">
                <a:latin typeface="Georgia" panose="02040502050405020303" pitchFamily="18" charset="0"/>
              </a:rPr>
              <a:t>      Atlanta Suburban Alumnae</a:t>
            </a:r>
          </a:p>
        </p:txBody>
      </p:sp>
      <p:sp>
        <p:nvSpPr>
          <p:cNvPr id="7" name="Text Placeholder 6"/>
          <p:cNvSpPr>
            <a:spLocks noGrp="1"/>
          </p:cNvSpPr>
          <p:nvPr>
            <p:ph type="body" sz="quarter" idx="13"/>
          </p:nvPr>
        </p:nvSpPr>
        <p:spPr>
          <a:xfrm>
            <a:off x="7735303" y="1881795"/>
            <a:ext cx="2744715" cy="249656"/>
          </a:xfrm>
          <a:ln/>
        </p:spPr>
        <p:style>
          <a:lnRef idx="2">
            <a:schemeClr val="accent2"/>
          </a:lnRef>
          <a:fillRef idx="1">
            <a:schemeClr val="lt1"/>
          </a:fillRef>
          <a:effectRef idx="0">
            <a:schemeClr val="accent2"/>
          </a:effectRef>
          <a:fontRef idx="minor">
            <a:schemeClr val="dk1"/>
          </a:fontRef>
        </p:style>
        <p:txBody>
          <a:bodyPr anchor="ctr"/>
          <a:lstStyle/>
          <a:p>
            <a:r>
              <a:rPr lang="en-US" sz="1050" b="1" dirty="0">
                <a:solidFill>
                  <a:srgbClr val="C00000"/>
                </a:solidFill>
                <a:latin typeface="Georgia" panose="02040502050405020303" pitchFamily="18" charset="0"/>
              </a:rPr>
              <a:t>Risk Management</a:t>
            </a:r>
          </a:p>
        </p:txBody>
      </p:sp>
      <p:sp>
        <p:nvSpPr>
          <p:cNvPr id="8" name="Text Placeholder 7"/>
          <p:cNvSpPr>
            <a:spLocks noGrp="1"/>
          </p:cNvSpPr>
          <p:nvPr>
            <p:ph type="body" sz="half" idx="17"/>
          </p:nvPr>
        </p:nvSpPr>
        <p:spPr>
          <a:xfrm>
            <a:off x="7716510" y="2203026"/>
            <a:ext cx="2744715" cy="3111924"/>
          </a:xfrm>
          <a:ln>
            <a:noFill/>
          </a:ln>
        </p:spPr>
        <p:txBody>
          <a:bodyPr>
            <a:normAutofit/>
          </a:bodyPr>
          <a:lstStyle/>
          <a:p>
            <a:pPr algn="l">
              <a:spcBef>
                <a:spcPts val="0"/>
              </a:spcBef>
              <a:buClr>
                <a:srgbClr val="C00000"/>
              </a:buClr>
              <a:buSzPct val="100000"/>
              <a:buFont typeface="Times New Roman" panose="02020603050405020304" pitchFamily="18" charset="0"/>
              <a:buChar char="▲"/>
            </a:pPr>
            <a:r>
              <a:rPr lang="en-US" sz="900" dirty="0">
                <a:latin typeface="Georgia" panose="02040502050405020303" pitchFamily="18" charset="0"/>
              </a:rPr>
              <a:t>  </a:t>
            </a:r>
            <a:r>
              <a:rPr lang="en-US" b="1" cap="none" dirty="0">
                <a:latin typeface="Georgia" panose="02040502050405020303" pitchFamily="18" charset="0"/>
              </a:rPr>
              <a:t>Dr. Sybil Knight-Burney</a:t>
            </a:r>
          </a:p>
          <a:p>
            <a:pPr algn="l">
              <a:spcBef>
                <a:spcPts val="0"/>
              </a:spcBef>
              <a:buClr>
                <a:srgbClr val="C00000"/>
              </a:buClr>
              <a:buSzPct val="100000"/>
            </a:pPr>
            <a:r>
              <a:rPr lang="en-US" cap="none" dirty="0">
                <a:latin typeface="Georgia" panose="02040502050405020303" pitchFamily="18" charset="0"/>
              </a:rPr>
              <a:t>      Eastern Region</a:t>
            </a:r>
          </a:p>
          <a:p>
            <a:pPr algn="l">
              <a:spcBef>
                <a:spcPts val="0"/>
              </a:spcBef>
              <a:buClr>
                <a:srgbClr val="C00000"/>
              </a:buClr>
              <a:buSzPct val="100000"/>
            </a:pPr>
            <a:r>
              <a:rPr lang="en-US" cap="none" dirty="0">
                <a:latin typeface="Georgia" panose="02040502050405020303" pitchFamily="18" charset="0"/>
              </a:rPr>
              <a:t>      Harrisburg Alumnae</a:t>
            </a:r>
          </a:p>
          <a:p>
            <a:pPr algn="l">
              <a:spcBef>
                <a:spcPts val="0"/>
              </a:spcBef>
              <a:buClr>
                <a:srgbClr val="C00000"/>
              </a:buClr>
              <a:buSzPct val="100000"/>
              <a:buFont typeface="Times New Roman" panose="02020603050405020304" pitchFamily="18" charset="0"/>
              <a:buChar char="▲"/>
            </a:pPr>
            <a:r>
              <a:rPr lang="en-US" cap="none" dirty="0">
                <a:latin typeface="Georgia" panose="02040502050405020303" pitchFamily="18" charset="0"/>
              </a:rPr>
              <a:t>  </a:t>
            </a:r>
            <a:r>
              <a:rPr lang="en-US" b="1" cap="none" dirty="0">
                <a:latin typeface="Georgia" panose="02040502050405020303" pitchFamily="18" charset="0"/>
              </a:rPr>
              <a:t>Billie F. Coachman</a:t>
            </a:r>
          </a:p>
          <a:p>
            <a:pPr algn="l">
              <a:spcBef>
                <a:spcPts val="0"/>
              </a:spcBef>
              <a:buClr>
                <a:srgbClr val="C00000"/>
              </a:buClr>
              <a:buSzPct val="100000"/>
            </a:pPr>
            <a:r>
              <a:rPr lang="en-US" cap="none" dirty="0">
                <a:latin typeface="Georgia" panose="02040502050405020303" pitchFamily="18" charset="0"/>
              </a:rPr>
              <a:t>      Central Region</a:t>
            </a:r>
          </a:p>
          <a:p>
            <a:pPr algn="l">
              <a:spcBef>
                <a:spcPts val="0"/>
              </a:spcBef>
              <a:buClr>
                <a:srgbClr val="C00000"/>
              </a:buClr>
              <a:buSzPct val="100000"/>
            </a:pPr>
            <a:r>
              <a:rPr lang="en-US" cap="none" dirty="0">
                <a:latin typeface="Georgia" panose="02040502050405020303" pitchFamily="18" charset="0"/>
              </a:rPr>
              <a:t>      Columbia (MO) Alumnae</a:t>
            </a:r>
          </a:p>
          <a:p>
            <a:pPr algn="l">
              <a:spcBef>
                <a:spcPts val="0"/>
              </a:spcBef>
              <a:buClr>
                <a:srgbClr val="C00000"/>
              </a:buClr>
              <a:buSzPct val="100000"/>
              <a:buFont typeface="Times New Roman" panose="02020603050405020304" pitchFamily="18" charset="0"/>
              <a:buChar char="▲"/>
            </a:pPr>
            <a:r>
              <a:rPr lang="en-US" cap="none" dirty="0">
                <a:latin typeface="Georgia" panose="02040502050405020303" pitchFamily="18" charset="0"/>
              </a:rPr>
              <a:t>  </a:t>
            </a:r>
            <a:r>
              <a:rPr lang="en-US" b="1" cap="none" dirty="0">
                <a:latin typeface="Georgia" panose="02040502050405020303" pitchFamily="18" charset="0"/>
              </a:rPr>
              <a:t>Hon. Dorothy W. Colom, J.D.</a:t>
            </a:r>
          </a:p>
          <a:p>
            <a:pPr algn="l">
              <a:spcBef>
                <a:spcPts val="0"/>
              </a:spcBef>
              <a:buClr>
                <a:srgbClr val="C00000"/>
              </a:buClr>
              <a:buSzPct val="100000"/>
            </a:pPr>
            <a:r>
              <a:rPr lang="en-US" cap="none" dirty="0">
                <a:latin typeface="Georgia" panose="02040502050405020303" pitchFamily="18" charset="0"/>
              </a:rPr>
              <a:t>      Southern Region</a:t>
            </a:r>
          </a:p>
          <a:p>
            <a:pPr algn="l">
              <a:spcBef>
                <a:spcPts val="0"/>
              </a:spcBef>
              <a:buClr>
                <a:srgbClr val="C00000"/>
              </a:buClr>
              <a:buSzPct val="100000"/>
            </a:pPr>
            <a:r>
              <a:rPr lang="en-US" cap="none" dirty="0">
                <a:latin typeface="Georgia" panose="02040502050405020303" pitchFamily="18" charset="0"/>
              </a:rPr>
              <a:t>      Columbus/Lowndes County Alumnae</a:t>
            </a:r>
          </a:p>
          <a:p>
            <a:pPr algn="l">
              <a:spcBef>
                <a:spcPts val="0"/>
              </a:spcBef>
              <a:buClr>
                <a:srgbClr val="C00000"/>
              </a:buClr>
              <a:buSzPct val="100000"/>
              <a:buFont typeface="Times New Roman" panose="02020603050405020304" pitchFamily="18" charset="0"/>
              <a:buChar char="▲"/>
            </a:pPr>
            <a:r>
              <a:rPr lang="en-US" cap="none" dirty="0">
                <a:latin typeface="Georgia" panose="02040502050405020303" pitchFamily="18" charset="0"/>
              </a:rPr>
              <a:t>  </a:t>
            </a:r>
            <a:r>
              <a:rPr lang="en-US" b="1" cap="none" dirty="0">
                <a:latin typeface="Georgia" panose="02040502050405020303" pitchFamily="18" charset="0"/>
              </a:rPr>
              <a:t>Audrey L. Gaskins-Williams</a:t>
            </a:r>
          </a:p>
          <a:p>
            <a:pPr algn="l">
              <a:spcBef>
                <a:spcPts val="0"/>
              </a:spcBef>
              <a:buClr>
                <a:srgbClr val="C00000"/>
              </a:buClr>
              <a:buSzPct val="100000"/>
            </a:pPr>
            <a:r>
              <a:rPr lang="en-US" cap="none" dirty="0">
                <a:latin typeface="Georgia" panose="02040502050405020303" pitchFamily="18" charset="0"/>
              </a:rPr>
              <a:t>      Southern Region</a:t>
            </a:r>
          </a:p>
          <a:p>
            <a:pPr algn="l">
              <a:spcBef>
                <a:spcPts val="0"/>
              </a:spcBef>
              <a:buClr>
                <a:srgbClr val="C00000"/>
              </a:buClr>
              <a:buSzPct val="100000"/>
            </a:pPr>
            <a:r>
              <a:rPr lang="en-US" cap="none" dirty="0">
                <a:latin typeface="Georgia" panose="02040502050405020303" pitchFamily="18" charset="0"/>
              </a:rPr>
              <a:t>      Brevard County Alumnae</a:t>
            </a:r>
          </a:p>
          <a:p>
            <a:pPr algn="l">
              <a:spcBef>
                <a:spcPts val="0"/>
              </a:spcBef>
              <a:buClr>
                <a:srgbClr val="C00000"/>
              </a:buClr>
              <a:buSzPct val="100000"/>
              <a:buFont typeface="Times New Roman" panose="02020603050405020304" pitchFamily="18" charset="0"/>
              <a:buChar char="▲"/>
            </a:pPr>
            <a:r>
              <a:rPr lang="en-US" cap="none" dirty="0">
                <a:latin typeface="Georgia" panose="02040502050405020303" pitchFamily="18" charset="0"/>
              </a:rPr>
              <a:t>  </a:t>
            </a:r>
            <a:r>
              <a:rPr lang="en-US" b="1" cap="none" dirty="0">
                <a:latin typeface="Georgia" panose="02040502050405020303" pitchFamily="18" charset="0"/>
              </a:rPr>
              <a:t>Norva L. McGee</a:t>
            </a:r>
          </a:p>
          <a:p>
            <a:pPr algn="l">
              <a:spcBef>
                <a:spcPts val="0"/>
              </a:spcBef>
              <a:buClr>
                <a:srgbClr val="C00000"/>
              </a:buClr>
              <a:buSzPct val="100000"/>
            </a:pPr>
            <a:r>
              <a:rPr lang="en-US" cap="none" dirty="0">
                <a:latin typeface="Georgia" panose="02040502050405020303" pitchFamily="18" charset="0"/>
              </a:rPr>
              <a:t>      South Atlantic Region</a:t>
            </a:r>
          </a:p>
          <a:p>
            <a:pPr algn="l">
              <a:spcBef>
                <a:spcPts val="0"/>
              </a:spcBef>
              <a:buClr>
                <a:srgbClr val="C00000"/>
              </a:buClr>
              <a:buSzPct val="100000"/>
            </a:pPr>
            <a:r>
              <a:rPr lang="en-US" cap="none" dirty="0">
                <a:latin typeface="Georgia" panose="02040502050405020303" pitchFamily="18" charset="0"/>
              </a:rPr>
              <a:t>      Charlotte Alumnae</a:t>
            </a:r>
          </a:p>
          <a:p>
            <a:pPr algn="l">
              <a:spcBef>
                <a:spcPts val="0"/>
              </a:spcBef>
              <a:buClr>
                <a:srgbClr val="C00000"/>
              </a:buClr>
              <a:buSzPct val="100000"/>
              <a:buFont typeface="Times New Roman" panose="02020603050405020304" pitchFamily="18" charset="0"/>
              <a:buChar char="▲"/>
            </a:pPr>
            <a:r>
              <a:rPr lang="en-US" cap="none" dirty="0">
                <a:latin typeface="Georgia" panose="02040502050405020303" pitchFamily="18" charset="0"/>
              </a:rPr>
              <a:t>  </a:t>
            </a:r>
            <a:r>
              <a:rPr lang="en-US" b="1" cap="none" dirty="0">
                <a:latin typeface="Georgia" panose="02040502050405020303" pitchFamily="18" charset="0"/>
              </a:rPr>
              <a:t>DeJeanette R. Williams</a:t>
            </a:r>
          </a:p>
          <a:p>
            <a:pPr algn="l">
              <a:spcBef>
                <a:spcPts val="0"/>
              </a:spcBef>
              <a:buClr>
                <a:srgbClr val="C00000"/>
              </a:buClr>
              <a:buSzPct val="100000"/>
            </a:pPr>
            <a:r>
              <a:rPr lang="en-US" cap="none" dirty="0">
                <a:latin typeface="Georgia" panose="02040502050405020303" pitchFamily="18" charset="0"/>
              </a:rPr>
              <a:t>      Central Region</a:t>
            </a:r>
          </a:p>
          <a:p>
            <a:pPr algn="l">
              <a:spcBef>
                <a:spcPts val="0"/>
              </a:spcBef>
              <a:buClr>
                <a:srgbClr val="C00000"/>
              </a:buClr>
              <a:buSzPct val="100000"/>
            </a:pPr>
            <a:r>
              <a:rPr lang="en-US" cap="none" dirty="0">
                <a:latin typeface="Georgia" panose="02040502050405020303" pitchFamily="18" charset="0"/>
              </a:rPr>
              <a:t>      Saint Louis Alumnae</a:t>
            </a:r>
          </a:p>
          <a:p>
            <a:pPr algn="l"/>
            <a:endParaRPr lang="en-US" sz="900" dirty="0">
              <a:latin typeface="Georgia" panose="02040502050405020303" pitchFamily="18" charset="0"/>
            </a:endParaRPr>
          </a:p>
        </p:txBody>
      </p:sp>
      <p:sp>
        <p:nvSpPr>
          <p:cNvPr id="9" name="Slide Number Placeholder 8">
            <a:extLst>
              <a:ext uri="{FF2B5EF4-FFF2-40B4-BE49-F238E27FC236}">
                <a16:creationId xmlns:a16="http://schemas.microsoft.com/office/drawing/2014/main" id="{97FB5206-B3D0-4339-9DB6-1645065871C5}"/>
              </a:ext>
            </a:extLst>
          </p:cNvPr>
          <p:cNvSpPr>
            <a:spLocks noGrp="1"/>
          </p:cNvSpPr>
          <p:nvPr>
            <p:ph type="sldNum" sz="quarter" idx="12"/>
          </p:nvPr>
        </p:nvSpPr>
        <p:spPr/>
        <p:txBody>
          <a:bodyPr/>
          <a:lstStyle/>
          <a:p>
            <a:pPr fontAlgn="base">
              <a:spcBef>
                <a:spcPct val="0"/>
              </a:spcBef>
              <a:spcAft>
                <a:spcPct val="0"/>
              </a:spcAft>
            </a:pPr>
            <a:fld id="{6D22F896-40B5-4ADD-8801-0D06FADFA095}"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35</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51674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A51DDE-7648-434F-B864-5779C55E9B4F}"/>
              </a:ext>
            </a:extLst>
          </p:cNvPr>
          <p:cNvSpPr>
            <a:spLocks noGrp="1"/>
          </p:cNvSpPr>
          <p:nvPr>
            <p:ph type="dt" sz="half" idx="10"/>
          </p:nvPr>
        </p:nvSpPr>
        <p:spPr/>
        <p:txBody>
          <a:bodyPr/>
          <a:lstStyle/>
          <a:p>
            <a:pPr fontAlgn="base">
              <a:spcBef>
                <a:spcPct val="0"/>
              </a:spcBef>
              <a:spcAft>
                <a:spcPct val="0"/>
              </a:spcAft>
            </a:pPr>
            <a:fld id="{4F7DD548-F667-4B79-A9A0-0416DA126779}" type="datetime1">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10/16/2019</a:t>
            </a:fld>
            <a:endParaRPr lang="en-US" dirty="0">
              <a:solidFill>
                <a:srgbClr val="000000"/>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2B72A82-ECE8-4F42-A535-0629F56720F8}"/>
              </a:ext>
            </a:extLst>
          </p:cNvPr>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36</a:t>
            </a:fld>
            <a:endParaRPr lang="en-US" dirty="0">
              <a:solidFill>
                <a:srgbClr val="000000"/>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39E050C0-95D2-4796-B8BD-BF4451BC8E47}"/>
              </a:ext>
            </a:extLst>
          </p:cNvPr>
          <p:cNvSpPr>
            <a:spLocks noGrp="1"/>
          </p:cNvSpPr>
          <p:nvPr>
            <p:ph idx="1"/>
          </p:nvPr>
        </p:nvSpPr>
        <p:spPr>
          <a:xfrm>
            <a:off x="2037293" y="2457197"/>
            <a:ext cx="8231744" cy="2858244"/>
          </a:xfrm>
        </p:spPr>
        <p:txBody>
          <a:bodyPr>
            <a:normAutofit fontScale="92500" lnSpcReduction="20000"/>
          </a:bodyPr>
          <a:lstStyle/>
          <a:p>
            <a:endParaRPr lang="en-US" dirty="0"/>
          </a:p>
          <a:p>
            <a:r>
              <a:rPr lang="en-US" b="1" dirty="0"/>
              <a:t>NATIONAL HEADQUARTERS STAFF</a:t>
            </a:r>
            <a:endParaRPr lang="en-US" dirty="0"/>
          </a:p>
          <a:p>
            <a:r>
              <a:rPr lang="en-US" dirty="0"/>
              <a:t>▲Carolyn McCrea, Director, Programs and Communications</a:t>
            </a:r>
          </a:p>
          <a:p>
            <a:r>
              <a:rPr lang="en-US" dirty="0"/>
              <a:t>▲E. Missy </a:t>
            </a:r>
            <a:r>
              <a:rPr lang="en-US" dirty="0" err="1"/>
              <a:t>Daniels,Program</a:t>
            </a:r>
            <a:r>
              <a:rPr lang="en-US" dirty="0"/>
              <a:t> Coordinator</a:t>
            </a:r>
          </a:p>
          <a:p>
            <a:r>
              <a:rPr lang="en-US" dirty="0"/>
              <a:t>▲Lakeisha Scott, Program Specialist </a:t>
            </a:r>
          </a:p>
          <a:p>
            <a:pPr marL="0" indent="0">
              <a:buNone/>
            </a:pPr>
            <a:endParaRPr lang="en-US" dirty="0"/>
          </a:p>
        </p:txBody>
      </p:sp>
      <p:sp>
        <p:nvSpPr>
          <p:cNvPr id="5" name="Title 4">
            <a:extLst>
              <a:ext uri="{FF2B5EF4-FFF2-40B4-BE49-F238E27FC236}">
                <a16:creationId xmlns:a16="http://schemas.microsoft.com/office/drawing/2014/main" id="{05CBE253-65EE-44EE-A0DA-841AA6EB2D56}"/>
              </a:ext>
            </a:extLst>
          </p:cNvPr>
          <p:cNvSpPr>
            <a:spLocks noGrp="1"/>
          </p:cNvSpPr>
          <p:nvPr>
            <p:ph type="title"/>
          </p:nvPr>
        </p:nvSpPr>
        <p:spPr>
          <a:xfrm>
            <a:off x="1808635" y="1142405"/>
            <a:ext cx="8460403" cy="1086133"/>
          </a:xfrm>
        </p:spPr>
        <p:txBody>
          <a:bodyPr>
            <a:normAutofit fontScale="90000"/>
          </a:bodyPr>
          <a:lstStyle/>
          <a:p>
            <a:r>
              <a:rPr lang="en-US" b="1"/>
              <a:t>National Program Planning &amp; Development Committee</a:t>
            </a:r>
            <a:endParaRPr lang="en-US" dirty="0"/>
          </a:p>
        </p:txBody>
      </p:sp>
    </p:spTree>
    <p:extLst>
      <p:ext uri="{BB962C8B-B14F-4D97-AF65-F5344CB8AC3E}">
        <p14:creationId xmlns:p14="http://schemas.microsoft.com/office/powerpoint/2010/main" val="1924159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583059" y="5658431"/>
            <a:ext cx="702422" cy="171495"/>
          </a:xfrm>
        </p:spPr>
        <p:txBody>
          <a:bodyPr/>
          <a:lstStyle/>
          <a:p>
            <a:pPr fontAlgn="base">
              <a:spcBef>
                <a:spcPct val="0"/>
              </a:spcBef>
              <a:spcAft>
                <a:spcPct val="0"/>
              </a:spcAft>
            </a:pPr>
            <a:fld id="{DF28FB93-0A08-4E7D-8E63-9EFA29F1E093}" type="slidenum">
              <a:rPr lang="en-US" sz="1350">
                <a:solidFill>
                  <a:srgbClr val="FFFFFF"/>
                </a:solidFill>
                <a:latin typeface="Arial" panose="020B0604020202020204" pitchFamily="34" charset="0"/>
                <a:cs typeface="Arial" panose="020B0604020202020204" pitchFamily="34" charset="0"/>
              </a:rPr>
              <a:pPr fontAlgn="base">
                <a:spcBef>
                  <a:spcPct val="0"/>
                </a:spcBef>
                <a:spcAft>
                  <a:spcPct val="0"/>
                </a:spcAft>
              </a:pPr>
              <a:t>4</a:t>
            </a:fld>
            <a:endParaRPr lang="en-US" sz="1350" dirty="0">
              <a:solidFill>
                <a:srgbClr val="FFFFFF"/>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2687885" y="2547029"/>
            <a:ext cx="6859786" cy="857473"/>
          </a:xfrm>
        </p:spPr>
        <p:txBody>
          <a:bodyPr/>
          <a:lstStyle/>
          <a:p>
            <a:pPr algn="ctr"/>
            <a:r>
              <a:rPr lang="en-US" dirty="0"/>
              <a:t>Orientation Overview</a:t>
            </a:r>
          </a:p>
        </p:txBody>
      </p:sp>
    </p:spTree>
    <p:extLst>
      <p:ext uri="{BB962C8B-B14F-4D97-AF65-F5344CB8AC3E}">
        <p14:creationId xmlns:p14="http://schemas.microsoft.com/office/powerpoint/2010/main" val="2974149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5" y="1999879"/>
            <a:ext cx="8346073" cy="3315563"/>
          </a:xfrm>
        </p:spPr>
        <p:txBody>
          <a:bodyPr>
            <a:normAutofit/>
          </a:bodyPr>
          <a:lstStyle/>
          <a:p>
            <a:r>
              <a:rPr lang="en-US" sz="2701" b="1" dirty="0"/>
              <a:t>Chapter Orientation is:</a:t>
            </a:r>
          </a:p>
          <a:p>
            <a:pPr lvl="1"/>
            <a:r>
              <a:rPr lang="en-US" sz="2401" dirty="0"/>
              <a:t>The mechanism used to ensure that Chapter members are aware of Delta’s Risk Management policies</a:t>
            </a:r>
          </a:p>
          <a:p>
            <a:pPr lvl="1"/>
            <a:r>
              <a:rPr lang="en-US" sz="2401" dirty="0"/>
              <a:t>Intended for Chapter members and all members should be encouraged to attend</a:t>
            </a:r>
          </a:p>
          <a:p>
            <a:pPr lvl="1"/>
            <a:r>
              <a:rPr lang="en-US" sz="2401" dirty="0"/>
              <a:t>Does not satisfy the requirements of volunteer training</a:t>
            </a:r>
          </a:p>
          <a:p>
            <a:pPr lvl="1"/>
            <a:r>
              <a:rPr lang="en-US" sz="2401" dirty="0"/>
              <a:t>Shall be conducted annually </a:t>
            </a:r>
          </a:p>
        </p:txBody>
      </p:sp>
      <p:sp>
        <p:nvSpPr>
          <p:cNvPr id="3" name="Title 2"/>
          <p:cNvSpPr>
            <a:spLocks noGrp="1"/>
          </p:cNvSpPr>
          <p:nvPr>
            <p:ph type="title"/>
          </p:nvPr>
        </p:nvSpPr>
        <p:spPr/>
        <p:txBody>
          <a:bodyPr>
            <a:normAutofit/>
          </a:bodyPr>
          <a:lstStyle/>
          <a:p>
            <a:r>
              <a:rPr lang="en-US" dirty="0"/>
              <a:t>Chapter Orientation </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5</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049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5" y="1999879"/>
            <a:ext cx="8346073" cy="3315563"/>
          </a:xfrm>
        </p:spPr>
        <p:txBody>
          <a:bodyPr>
            <a:normAutofit fontScale="92500"/>
          </a:bodyPr>
          <a:lstStyle/>
          <a:p>
            <a:r>
              <a:rPr lang="en-US" sz="2701" b="1" dirty="0"/>
              <a:t>Today’s session will focus on the following major concepts:</a:t>
            </a:r>
          </a:p>
          <a:p>
            <a:pPr lvl="1"/>
            <a:r>
              <a:rPr lang="en-US" sz="2401" dirty="0"/>
              <a:t>Preventive risk management for all Delta’s youth initiatives</a:t>
            </a:r>
          </a:p>
          <a:p>
            <a:pPr lvl="1"/>
            <a:r>
              <a:rPr lang="en-US" sz="2401" dirty="0"/>
              <a:t>Guidelines for becoming a volunteer </a:t>
            </a:r>
          </a:p>
          <a:p>
            <a:pPr lvl="1"/>
            <a:r>
              <a:rPr lang="en-US" sz="2401" dirty="0"/>
              <a:t>Volunteer screening</a:t>
            </a:r>
          </a:p>
          <a:p>
            <a:pPr lvl="1"/>
            <a:r>
              <a:rPr lang="en-US" sz="2401" dirty="0"/>
              <a:t>Delta’s policies, procedures and guidelines governing youth initiatives</a:t>
            </a:r>
          </a:p>
          <a:p>
            <a:pPr lvl="1"/>
            <a:r>
              <a:rPr lang="en-US" sz="2401" dirty="0"/>
              <a:t>Response to child abuse or neglect</a:t>
            </a:r>
          </a:p>
        </p:txBody>
      </p:sp>
      <p:sp>
        <p:nvSpPr>
          <p:cNvPr id="3" name="Title 2"/>
          <p:cNvSpPr>
            <a:spLocks noGrp="1"/>
          </p:cNvSpPr>
          <p:nvPr>
            <p:ph type="title"/>
          </p:nvPr>
        </p:nvSpPr>
        <p:spPr/>
        <p:txBody>
          <a:bodyPr>
            <a:normAutofit/>
          </a:bodyPr>
          <a:lstStyle/>
          <a:p>
            <a:r>
              <a:rPr lang="en-US" dirty="0"/>
              <a:t>Orientation Session</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6</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34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549" y="1885549"/>
            <a:ext cx="5087675" cy="3429893"/>
          </a:xfrm>
        </p:spPr>
        <p:txBody>
          <a:bodyPr/>
          <a:lstStyle/>
          <a:p>
            <a:pPr>
              <a:lnSpc>
                <a:spcPct val="150000"/>
              </a:lnSpc>
              <a:spcBef>
                <a:spcPts val="0"/>
              </a:spcBef>
              <a:spcAft>
                <a:spcPts val="1350"/>
              </a:spcAft>
            </a:pPr>
            <a:r>
              <a:rPr lang="en-US" dirty="0"/>
              <a:t>The goal for today’s session is to introduce you to the risk management requirements for participating in Delta’s youth development programs</a:t>
            </a:r>
          </a:p>
          <a:p>
            <a:pPr marL="240094" lvl="1" indent="0">
              <a:buNone/>
            </a:pPr>
            <a:endParaRPr lang="en-US" dirty="0"/>
          </a:p>
        </p:txBody>
      </p:sp>
      <p:sp>
        <p:nvSpPr>
          <p:cNvPr id="3" name="Title 2"/>
          <p:cNvSpPr>
            <a:spLocks noGrp="1"/>
          </p:cNvSpPr>
          <p:nvPr>
            <p:ph type="title"/>
          </p:nvPr>
        </p:nvSpPr>
        <p:spPr/>
        <p:txBody>
          <a:bodyPr>
            <a:normAutofit/>
          </a:bodyPr>
          <a:lstStyle/>
          <a:p>
            <a:r>
              <a:rPr lang="en-US" dirty="0"/>
              <a:t>Goal</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2964" y="1999878"/>
            <a:ext cx="2115101" cy="2572420"/>
          </a:xfrm>
          <a:prstGeom prst="rect">
            <a:avLst/>
          </a:prstGeom>
        </p:spPr>
      </p:pic>
      <p:sp>
        <p:nvSpPr>
          <p:cNvPr id="5" name="Slide Number Placeholder 4"/>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7</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22965" y="1999878"/>
            <a:ext cx="8346073" cy="3487058"/>
          </a:xfrm>
        </p:spPr>
        <p:txBody>
          <a:bodyPr>
            <a:normAutofit fontScale="92500"/>
          </a:bodyPr>
          <a:lstStyle/>
          <a:p>
            <a:r>
              <a:rPr lang="en-US" sz="2701" b="1" dirty="0"/>
              <a:t>At the end of this session, participants will understand:</a:t>
            </a:r>
          </a:p>
          <a:p>
            <a:pPr lvl="1">
              <a:lnSpc>
                <a:spcPct val="110000"/>
              </a:lnSpc>
              <a:spcBef>
                <a:spcPts val="0"/>
              </a:spcBef>
            </a:pPr>
            <a:r>
              <a:rPr lang="en-US" sz="2401" dirty="0"/>
              <a:t>How risk management plays a role in Delta’s youth programs </a:t>
            </a:r>
          </a:p>
          <a:p>
            <a:pPr lvl="1">
              <a:lnSpc>
                <a:spcPct val="110000"/>
              </a:lnSpc>
              <a:spcBef>
                <a:spcPts val="0"/>
              </a:spcBef>
            </a:pPr>
            <a:r>
              <a:rPr lang="en-US" sz="2401" dirty="0"/>
              <a:t>Chapter Orientation vs. Volunteer Training</a:t>
            </a:r>
          </a:p>
          <a:p>
            <a:pPr lvl="1">
              <a:lnSpc>
                <a:spcPct val="110000"/>
              </a:lnSpc>
              <a:spcBef>
                <a:spcPts val="0"/>
              </a:spcBef>
            </a:pPr>
            <a:r>
              <a:rPr lang="en-US" sz="2401" dirty="0"/>
              <a:t>Delta’s Risk Management Principles and Youth Policies</a:t>
            </a:r>
          </a:p>
          <a:p>
            <a:pPr lvl="1">
              <a:lnSpc>
                <a:spcPct val="110000"/>
              </a:lnSpc>
              <a:spcBef>
                <a:spcPts val="0"/>
              </a:spcBef>
            </a:pPr>
            <a:r>
              <a:rPr lang="en-US" sz="2401" dirty="0"/>
              <a:t>Risk Management requirements for becoming a volunteer</a:t>
            </a:r>
          </a:p>
          <a:p>
            <a:pPr lvl="1">
              <a:lnSpc>
                <a:spcPct val="110000"/>
              </a:lnSpc>
              <a:spcBef>
                <a:spcPts val="0"/>
              </a:spcBef>
            </a:pPr>
            <a:r>
              <a:rPr lang="en-US" sz="2401" dirty="0"/>
              <a:t>Mandatory reporting requirements for suspected child abuse</a:t>
            </a:r>
          </a:p>
          <a:p>
            <a:pPr lvl="1">
              <a:spcAft>
                <a:spcPts val="900"/>
              </a:spcAft>
              <a:buNone/>
            </a:pPr>
            <a:endParaRPr lang="en-US" sz="2401" dirty="0"/>
          </a:p>
        </p:txBody>
      </p:sp>
      <p:sp>
        <p:nvSpPr>
          <p:cNvPr id="3" name="Title 2"/>
          <p:cNvSpPr>
            <a:spLocks noGrp="1"/>
          </p:cNvSpPr>
          <p:nvPr>
            <p:ph type="title"/>
          </p:nvPr>
        </p:nvSpPr>
        <p:spPr/>
        <p:txBody>
          <a:bodyPr>
            <a:normAutofit/>
          </a:bodyPr>
          <a:lstStyle/>
          <a:p>
            <a:r>
              <a:rPr lang="en-US" dirty="0"/>
              <a:t>Objectives</a:t>
            </a:r>
          </a:p>
        </p:txBody>
      </p:sp>
      <p:sp>
        <p:nvSpPr>
          <p:cNvPr id="4" name="Slide Number Placeholder 3"/>
          <p:cNvSpPr>
            <a:spLocks noGrp="1"/>
          </p:cNvSpPr>
          <p:nvPr>
            <p:ph type="sldNum" sz="quarter" idx="12"/>
          </p:nvPr>
        </p:nvSpPr>
        <p:spPr/>
        <p:txBody>
          <a:bodyPr/>
          <a:lstStyle/>
          <a:p>
            <a:pPr fontAlgn="base">
              <a:spcBef>
                <a:spcPct val="0"/>
              </a:spcBef>
              <a:spcAft>
                <a:spcPct val="0"/>
              </a:spcAft>
            </a:pPr>
            <a:fld id="{DF28FB93-0A08-4E7D-8E63-9EFA29F1E093}" type="slidenum">
              <a:rPr lang="en-US">
                <a:solidFill>
                  <a:srgbClr val="000000"/>
                </a:solidFill>
                <a:latin typeface="Arial" panose="020B0604020202020204" pitchFamily="34" charset="0"/>
                <a:cs typeface="Arial" panose="020B0604020202020204" pitchFamily="34" charset="0"/>
              </a:rPr>
              <a:pPr fontAlgn="base">
                <a:spcBef>
                  <a:spcPct val="0"/>
                </a:spcBef>
                <a:spcAft>
                  <a:spcPct val="0"/>
                </a:spcAft>
              </a:pPr>
              <a:t>8</a:t>
            </a:fld>
            <a:endParaRPr 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72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525894" y="5601267"/>
            <a:ext cx="702422" cy="171495"/>
          </a:xfrm>
        </p:spPr>
        <p:txBody>
          <a:bodyPr/>
          <a:lstStyle/>
          <a:p>
            <a:pPr fontAlgn="base">
              <a:spcBef>
                <a:spcPct val="0"/>
              </a:spcBef>
              <a:spcAft>
                <a:spcPct val="0"/>
              </a:spcAft>
            </a:pPr>
            <a:fld id="{DF28FB93-0A08-4E7D-8E63-9EFA29F1E093}" type="slidenum">
              <a:rPr lang="en-US" sz="1200" b="1">
                <a:solidFill>
                  <a:srgbClr val="FFFFFF"/>
                </a:solidFill>
                <a:latin typeface="Arial" panose="020B0604020202020204" pitchFamily="34" charset="0"/>
                <a:cs typeface="Arial" panose="020B0604020202020204" pitchFamily="34" charset="0"/>
              </a:rPr>
              <a:pPr fontAlgn="base">
                <a:spcBef>
                  <a:spcPct val="0"/>
                </a:spcBef>
                <a:spcAft>
                  <a:spcPct val="0"/>
                </a:spcAft>
              </a:pPr>
              <a:t>9</a:t>
            </a:fld>
            <a:endParaRPr lang="en-US" sz="1200" b="1" dirty="0">
              <a:solidFill>
                <a:srgbClr val="FFFFFF"/>
              </a:solidFill>
              <a:latin typeface="Arial" panose="020B0604020202020204" pitchFamily="34" charset="0"/>
              <a:cs typeface="Arial" panose="020B0604020202020204" pitchFamily="34" charset="0"/>
            </a:endParaRPr>
          </a:p>
        </p:txBody>
      </p:sp>
      <p:sp>
        <p:nvSpPr>
          <p:cNvPr id="5" name="Title 4"/>
          <p:cNvSpPr>
            <a:spLocks noGrp="1"/>
          </p:cNvSpPr>
          <p:nvPr>
            <p:ph type="title"/>
          </p:nvPr>
        </p:nvSpPr>
        <p:spPr>
          <a:xfrm>
            <a:off x="2687885" y="2547029"/>
            <a:ext cx="6859786" cy="857473"/>
          </a:xfrm>
        </p:spPr>
        <p:txBody>
          <a:bodyPr/>
          <a:lstStyle/>
          <a:p>
            <a:pPr algn="ctr"/>
            <a:r>
              <a:rPr lang="en-US" dirty="0"/>
              <a:t>Risk Management</a:t>
            </a:r>
          </a:p>
        </p:txBody>
      </p:sp>
    </p:spTree>
    <p:extLst>
      <p:ext uri="{BB962C8B-B14F-4D97-AF65-F5344CB8AC3E}">
        <p14:creationId xmlns:p14="http://schemas.microsoft.com/office/powerpoint/2010/main" val="3123568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4023</Words>
  <Application>Microsoft Office PowerPoint</Application>
  <PresentationFormat>Widescreen</PresentationFormat>
  <Paragraphs>627</Paragraphs>
  <Slides>36</Slides>
  <Notes>36</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Book Antiqua</vt:lpstr>
      <vt:lpstr>Calibri</vt:lpstr>
      <vt:lpstr>Georgia</vt:lpstr>
      <vt:lpstr>Impact</vt:lpstr>
      <vt:lpstr>inherit</vt:lpstr>
      <vt:lpstr>Symbol</vt:lpstr>
      <vt:lpstr>Times New Roman</vt:lpstr>
      <vt:lpstr>Diseño predeterminado</vt:lpstr>
      <vt:lpstr>Risk Management Chapter Orientation</vt:lpstr>
      <vt:lpstr>Agenda</vt:lpstr>
      <vt:lpstr>Expectations and Ground Rules</vt:lpstr>
      <vt:lpstr>Orientation Overview</vt:lpstr>
      <vt:lpstr>Chapter Orientation </vt:lpstr>
      <vt:lpstr>Orientation Session</vt:lpstr>
      <vt:lpstr>Goal</vt:lpstr>
      <vt:lpstr>Objectives</vt:lpstr>
      <vt:lpstr>Risk Management</vt:lpstr>
      <vt:lpstr>What is Risk Management?</vt:lpstr>
      <vt:lpstr>Why Do We Need A  Risk Management Program?</vt:lpstr>
      <vt:lpstr>Risk Management Manual</vt:lpstr>
      <vt:lpstr>Youth Initiatives</vt:lpstr>
      <vt:lpstr>Delta’s Youth Initiatives</vt:lpstr>
      <vt:lpstr>Foundational Principle</vt:lpstr>
      <vt:lpstr>Volunteers</vt:lpstr>
      <vt:lpstr>Volunteers</vt:lpstr>
      <vt:lpstr>Volunteers</vt:lpstr>
      <vt:lpstr>Red Flags</vt:lpstr>
      <vt:lpstr>Red Flags</vt:lpstr>
      <vt:lpstr>     Operational Principles</vt:lpstr>
      <vt:lpstr>Risk Management Responsibility</vt:lpstr>
      <vt:lpstr>Operational Principles</vt:lpstr>
      <vt:lpstr>Operational Principles Youth Policies</vt:lpstr>
      <vt:lpstr>Photographing Youth</vt:lpstr>
      <vt:lpstr>Out of Program Activities Contact with Program Participants</vt:lpstr>
      <vt:lpstr>SUPERVISING ADULT TO YOUTH RATIO</vt:lpstr>
      <vt:lpstr>SUPERVISING ADULT TO YOUTH RATIO</vt:lpstr>
      <vt:lpstr>Transportation</vt:lpstr>
      <vt:lpstr>Fundraising</vt:lpstr>
      <vt:lpstr>Summary</vt:lpstr>
      <vt:lpstr>PowerPoint Presentation</vt:lpstr>
      <vt:lpstr>Reference</vt:lpstr>
      <vt:lpstr>National Program Planning &amp; Development Committee Andria M. Jeffries, Chair South Atlantic Region, Orangeburg Alumnae</vt:lpstr>
      <vt:lpstr>National Program Planning &amp; Development Committee (continued)</vt:lpstr>
      <vt:lpstr>National Program Planning &amp; Development 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Chapter Orientation</dc:title>
  <dc:creator>Alicia Warren</dc:creator>
  <cp:lastModifiedBy>Alicia Warren</cp:lastModifiedBy>
  <cp:revision>1</cp:revision>
  <dcterms:created xsi:type="dcterms:W3CDTF">2019-10-16T23:57:46Z</dcterms:created>
  <dcterms:modified xsi:type="dcterms:W3CDTF">2019-10-16T23:58:31Z</dcterms:modified>
</cp:coreProperties>
</file>