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82479"/>
  </p:normalViewPr>
  <p:slideViewPr>
    <p:cSldViewPr snapToGrid="0" snapToObjects="1">
      <p:cViewPr>
        <p:scale>
          <a:sx n="70" d="100"/>
          <a:sy n="70" d="100"/>
        </p:scale>
        <p:origin x="1936" y="496"/>
      </p:cViewPr>
      <p:guideLst/>
    </p:cSldViewPr>
  </p:slideViewPr>
  <p:notesTextViewPr>
    <p:cViewPr>
      <p:scale>
        <a:sx n="1" d="1"/>
        <a:sy n="1" d="1"/>
      </p:scale>
      <p:origin x="0" y="-4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aas.ac.uk/usso/reevalconfs/" TargetMode="External"/><Relationship Id="rId1" Type="http://schemas.openxmlformats.org/officeDocument/2006/relationships/image" Target="../media/image1.jpeg"/><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hyperlink" Target="http://tex.stackexchange.com/questions/146653/calendar-symbol"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aas.ac.uk/usso/reevalconfs/" TargetMode="External"/><Relationship Id="rId1" Type="http://schemas.openxmlformats.org/officeDocument/2006/relationships/image" Target="../media/image1.jpeg"/><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hyperlink" Target="http://tex.stackexchange.com/questions/146653/calendar-symbol"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706444-DE9C-40F6-BDBE-6D12BE152BB9}"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1FC50E30-B9B1-4E88-A83F-5314052B6BD0}">
      <dgm:prSet/>
      <dgm:spPr/>
      <dgm:t>
        <a:bodyPr/>
        <a:lstStyle/>
        <a:p>
          <a:r>
            <a:rPr lang="en-US" dirty="0"/>
            <a:t>Ensure transition from Collegiate to Alumnae Chapters</a:t>
          </a:r>
        </a:p>
      </dgm:t>
    </dgm:pt>
    <dgm:pt modelId="{19B1D167-ABA6-46ED-977D-AD79D8D759B5}" type="parTrans" cxnId="{0579DB55-9FEB-4B9F-8995-E22BAFBB6419}">
      <dgm:prSet/>
      <dgm:spPr/>
      <dgm:t>
        <a:bodyPr/>
        <a:lstStyle/>
        <a:p>
          <a:endParaRPr lang="en-US"/>
        </a:p>
      </dgm:t>
    </dgm:pt>
    <dgm:pt modelId="{EEB11F47-7164-410E-948A-49364D992AA8}" type="sibTrans" cxnId="{0579DB55-9FEB-4B9F-8995-E22BAFBB6419}">
      <dgm:prSet/>
      <dgm:spPr/>
      <dgm:t>
        <a:bodyPr/>
        <a:lstStyle/>
        <a:p>
          <a:endParaRPr lang="en-US"/>
        </a:p>
      </dgm:t>
    </dgm:pt>
    <dgm:pt modelId="{B8ABA103-0D12-4CED-AE57-36F9F6F3C9ED}">
      <dgm:prSet/>
      <dgm:spPr/>
      <dgm:t>
        <a:bodyPr/>
        <a:lstStyle/>
        <a:p>
          <a:r>
            <a:rPr lang="en-US" dirty="0"/>
            <a:t>Help Sorors build relationships and remain active post-transition</a:t>
          </a:r>
        </a:p>
      </dgm:t>
    </dgm:pt>
    <dgm:pt modelId="{60FDDA39-513D-4AE8-86AF-E9E7426A9211}" type="parTrans" cxnId="{0255BE33-FEBA-4DBF-B0B2-8CA48121B43F}">
      <dgm:prSet/>
      <dgm:spPr/>
      <dgm:t>
        <a:bodyPr/>
        <a:lstStyle/>
        <a:p>
          <a:endParaRPr lang="en-US"/>
        </a:p>
      </dgm:t>
    </dgm:pt>
    <dgm:pt modelId="{ED8EFEB7-A9B0-4E29-B9BE-D6056CC88A0C}" type="sibTrans" cxnId="{0255BE33-FEBA-4DBF-B0B2-8CA48121B43F}">
      <dgm:prSet/>
      <dgm:spPr/>
      <dgm:t>
        <a:bodyPr/>
        <a:lstStyle/>
        <a:p>
          <a:endParaRPr lang="en-US"/>
        </a:p>
      </dgm:t>
    </dgm:pt>
    <dgm:pt modelId="{7C357907-8B7C-8641-9190-C89407022E3C}" type="pres">
      <dgm:prSet presAssocID="{15706444-DE9C-40F6-BDBE-6D12BE152BB9}" presName="hierChild1" presStyleCnt="0">
        <dgm:presLayoutVars>
          <dgm:chPref val="1"/>
          <dgm:dir/>
          <dgm:animOne val="branch"/>
          <dgm:animLvl val="lvl"/>
          <dgm:resizeHandles/>
        </dgm:presLayoutVars>
      </dgm:prSet>
      <dgm:spPr/>
    </dgm:pt>
    <dgm:pt modelId="{223BBD03-4FDD-2E45-819D-D5821DF3D992}" type="pres">
      <dgm:prSet presAssocID="{1FC50E30-B9B1-4E88-A83F-5314052B6BD0}" presName="hierRoot1" presStyleCnt="0"/>
      <dgm:spPr/>
    </dgm:pt>
    <dgm:pt modelId="{82A7A80D-5CCA-6146-9F70-76FED4292C7A}" type="pres">
      <dgm:prSet presAssocID="{1FC50E30-B9B1-4E88-A83F-5314052B6BD0}" presName="composite" presStyleCnt="0"/>
      <dgm:spPr/>
    </dgm:pt>
    <dgm:pt modelId="{645EA151-323C-0940-B5C3-2BA5131C6833}" type="pres">
      <dgm:prSet presAssocID="{1FC50E30-B9B1-4E88-A83F-5314052B6BD0}" presName="background" presStyleLbl="node0" presStyleIdx="0" presStyleCnt="2"/>
      <dgm:spPr/>
    </dgm:pt>
    <dgm:pt modelId="{782A7276-2371-954D-A03F-92E7782476C3}" type="pres">
      <dgm:prSet presAssocID="{1FC50E30-B9B1-4E88-A83F-5314052B6BD0}" presName="text" presStyleLbl="fgAcc0" presStyleIdx="0" presStyleCnt="2">
        <dgm:presLayoutVars>
          <dgm:chPref val="3"/>
        </dgm:presLayoutVars>
      </dgm:prSet>
      <dgm:spPr/>
    </dgm:pt>
    <dgm:pt modelId="{EF9D5ECC-6718-244B-B6FE-7D74FA18425D}" type="pres">
      <dgm:prSet presAssocID="{1FC50E30-B9B1-4E88-A83F-5314052B6BD0}" presName="hierChild2" presStyleCnt="0"/>
      <dgm:spPr/>
    </dgm:pt>
    <dgm:pt modelId="{D7B74C35-B1FF-D246-9AAC-BE0E0D28AA1B}" type="pres">
      <dgm:prSet presAssocID="{B8ABA103-0D12-4CED-AE57-36F9F6F3C9ED}" presName="hierRoot1" presStyleCnt="0"/>
      <dgm:spPr/>
    </dgm:pt>
    <dgm:pt modelId="{37DC2B0A-D8D5-BF4B-B3CE-2938A8B97E9B}" type="pres">
      <dgm:prSet presAssocID="{B8ABA103-0D12-4CED-AE57-36F9F6F3C9ED}" presName="composite" presStyleCnt="0"/>
      <dgm:spPr/>
    </dgm:pt>
    <dgm:pt modelId="{9FAD2D79-458D-E348-8621-639F35281F77}" type="pres">
      <dgm:prSet presAssocID="{B8ABA103-0D12-4CED-AE57-36F9F6F3C9ED}" presName="background" presStyleLbl="node0" presStyleIdx="1" presStyleCnt="2"/>
      <dgm:spPr/>
    </dgm:pt>
    <dgm:pt modelId="{0151C98D-F96C-7B45-A786-AA93290ECF9B}" type="pres">
      <dgm:prSet presAssocID="{B8ABA103-0D12-4CED-AE57-36F9F6F3C9ED}" presName="text" presStyleLbl="fgAcc0" presStyleIdx="1" presStyleCnt="2">
        <dgm:presLayoutVars>
          <dgm:chPref val="3"/>
        </dgm:presLayoutVars>
      </dgm:prSet>
      <dgm:spPr/>
    </dgm:pt>
    <dgm:pt modelId="{A0D050CC-61D8-694D-A924-90BF8488F05C}" type="pres">
      <dgm:prSet presAssocID="{B8ABA103-0D12-4CED-AE57-36F9F6F3C9ED}" presName="hierChild2" presStyleCnt="0"/>
      <dgm:spPr/>
    </dgm:pt>
  </dgm:ptLst>
  <dgm:cxnLst>
    <dgm:cxn modelId="{0255BE33-FEBA-4DBF-B0B2-8CA48121B43F}" srcId="{15706444-DE9C-40F6-BDBE-6D12BE152BB9}" destId="{B8ABA103-0D12-4CED-AE57-36F9F6F3C9ED}" srcOrd="1" destOrd="0" parTransId="{60FDDA39-513D-4AE8-86AF-E9E7426A9211}" sibTransId="{ED8EFEB7-A9B0-4E29-B9BE-D6056CC88A0C}"/>
    <dgm:cxn modelId="{0579DB55-9FEB-4B9F-8995-E22BAFBB6419}" srcId="{15706444-DE9C-40F6-BDBE-6D12BE152BB9}" destId="{1FC50E30-B9B1-4E88-A83F-5314052B6BD0}" srcOrd="0" destOrd="0" parTransId="{19B1D167-ABA6-46ED-977D-AD79D8D759B5}" sibTransId="{EEB11F47-7164-410E-948A-49364D992AA8}"/>
    <dgm:cxn modelId="{A1DDB071-9391-D14C-842D-4AD1BE2E28BA}" type="presOf" srcId="{B8ABA103-0D12-4CED-AE57-36F9F6F3C9ED}" destId="{0151C98D-F96C-7B45-A786-AA93290ECF9B}" srcOrd="0" destOrd="0" presId="urn:microsoft.com/office/officeart/2005/8/layout/hierarchy1"/>
    <dgm:cxn modelId="{CA81347B-6CE1-D14E-9943-609EAADD9CFC}" type="presOf" srcId="{1FC50E30-B9B1-4E88-A83F-5314052B6BD0}" destId="{782A7276-2371-954D-A03F-92E7782476C3}" srcOrd="0" destOrd="0" presId="urn:microsoft.com/office/officeart/2005/8/layout/hierarchy1"/>
    <dgm:cxn modelId="{72B79FE7-AD38-4D47-AA36-F22CB7CDACF3}" type="presOf" srcId="{15706444-DE9C-40F6-BDBE-6D12BE152BB9}" destId="{7C357907-8B7C-8641-9190-C89407022E3C}" srcOrd="0" destOrd="0" presId="urn:microsoft.com/office/officeart/2005/8/layout/hierarchy1"/>
    <dgm:cxn modelId="{BDD6BDB9-08D0-0242-8243-6410C6CC5D02}" type="presParOf" srcId="{7C357907-8B7C-8641-9190-C89407022E3C}" destId="{223BBD03-4FDD-2E45-819D-D5821DF3D992}" srcOrd="0" destOrd="0" presId="urn:microsoft.com/office/officeart/2005/8/layout/hierarchy1"/>
    <dgm:cxn modelId="{F803844A-776C-4D45-BA75-1CAED1B9D6BE}" type="presParOf" srcId="{223BBD03-4FDD-2E45-819D-D5821DF3D992}" destId="{82A7A80D-5CCA-6146-9F70-76FED4292C7A}" srcOrd="0" destOrd="0" presId="urn:microsoft.com/office/officeart/2005/8/layout/hierarchy1"/>
    <dgm:cxn modelId="{CAFF0D0F-48C3-7445-B824-2E9D71D43F86}" type="presParOf" srcId="{82A7A80D-5CCA-6146-9F70-76FED4292C7A}" destId="{645EA151-323C-0940-B5C3-2BA5131C6833}" srcOrd="0" destOrd="0" presId="urn:microsoft.com/office/officeart/2005/8/layout/hierarchy1"/>
    <dgm:cxn modelId="{F908EA01-93C5-4C46-8A2A-1D255117B4B6}" type="presParOf" srcId="{82A7A80D-5CCA-6146-9F70-76FED4292C7A}" destId="{782A7276-2371-954D-A03F-92E7782476C3}" srcOrd="1" destOrd="0" presId="urn:microsoft.com/office/officeart/2005/8/layout/hierarchy1"/>
    <dgm:cxn modelId="{E22B6917-2826-7145-A4BA-DEF85D840B26}" type="presParOf" srcId="{223BBD03-4FDD-2E45-819D-D5821DF3D992}" destId="{EF9D5ECC-6718-244B-B6FE-7D74FA18425D}" srcOrd="1" destOrd="0" presId="urn:microsoft.com/office/officeart/2005/8/layout/hierarchy1"/>
    <dgm:cxn modelId="{AB54E013-7B93-4246-88FA-028DAF701753}" type="presParOf" srcId="{7C357907-8B7C-8641-9190-C89407022E3C}" destId="{D7B74C35-B1FF-D246-9AAC-BE0E0D28AA1B}" srcOrd="1" destOrd="0" presId="urn:microsoft.com/office/officeart/2005/8/layout/hierarchy1"/>
    <dgm:cxn modelId="{37CD2A4E-DAC9-F145-B0E7-3D7426D2BA2C}" type="presParOf" srcId="{D7B74C35-B1FF-D246-9AAC-BE0E0D28AA1B}" destId="{37DC2B0A-D8D5-BF4B-B3CE-2938A8B97E9B}" srcOrd="0" destOrd="0" presId="urn:microsoft.com/office/officeart/2005/8/layout/hierarchy1"/>
    <dgm:cxn modelId="{98B9B7E9-3010-6145-B8E4-05A47DE2A9E0}" type="presParOf" srcId="{37DC2B0A-D8D5-BF4B-B3CE-2938A8B97E9B}" destId="{9FAD2D79-458D-E348-8621-639F35281F77}" srcOrd="0" destOrd="0" presId="urn:microsoft.com/office/officeart/2005/8/layout/hierarchy1"/>
    <dgm:cxn modelId="{84E0E3D1-B9B8-414C-BCAD-8C0E9679BA79}" type="presParOf" srcId="{37DC2B0A-D8D5-BF4B-B3CE-2938A8B97E9B}" destId="{0151C98D-F96C-7B45-A786-AA93290ECF9B}" srcOrd="1" destOrd="0" presId="urn:microsoft.com/office/officeart/2005/8/layout/hierarchy1"/>
    <dgm:cxn modelId="{5A591F70-FC9C-B741-B580-7B6C3FBC589A}" type="presParOf" srcId="{D7B74C35-B1FF-D246-9AAC-BE0E0D28AA1B}" destId="{A0D050CC-61D8-694D-A924-90BF8488F05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8B75E1-64BE-5746-89FD-017AB493FD0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D767B30-0854-6044-A807-072EE4960313}">
      <dgm:prSet phldrT="[Text]"/>
      <dgm:spPr/>
      <dgm:t>
        <a:bodyPr/>
        <a:lstStyle/>
        <a:p>
          <a:pPr>
            <a:lnSpc>
              <a:spcPct val="100000"/>
            </a:lnSpc>
          </a:pPr>
          <a:r>
            <a:rPr lang="en-US"/>
            <a:t>First Meeting</a:t>
          </a:r>
        </a:p>
      </dgm:t>
    </dgm:pt>
    <dgm:pt modelId="{393F7B3C-5B5A-C146-8A15-A483AFD11202}" type="parTrans" cxnId="{F1D07C6C-9FEF-B548-8EF3-449822B305AB}">
      <dgm:prSet/>
      <dgm:spPr/>
      <dgm:t>
        <a:bodyPr/>
        <a:lstStyle/>
        <a:p>
          <a:endParaRPr lang="en-US"/>
        </a:p>
      </dgm:t>
    </dgm:pt>
    <dgm:pt modelId="{12982E3D-D627-A942-A1BE-A9AEF1A3BE3D}" type="sibTrans" cxnId="{F1D07C6C-9FEF-B548-8EF3-449822B305AB}">
      <dgm:prSet/>
      <dgm:spPr/>
      <dgm:t>
        <a:bodyPr/>
        <a:lstStyle/>
        <a:p>
          <a:endParaRPr lang="en-US"/>
        </a:p>
      </dgm:t>
    </dgm:pt>
    <dgm:pt modelId="{9FFDBF7C-4CAF-344B-A423-867322C0AFC0}">
      <dgm:prSet phldrT="[Text]"/>
      <dgm:spPr/>
      <dgm:t>
        <a:bodyPr/>
        <a:lstStyle/>
        <a:p>
          <a:pPr>
            <a:lnSpc>
              <a:spcPct val="100000"/>
            </a:lnSpc>
          </a:pPr>
          <a:r>
            <a:rPr lang="en-US" dirty="0"/>
            <a:t>Provide TA Welcome Packet</a:t>
          </a:r>
        </a:p>
      </dgm:t>
    </dgm:pt>
    <dgm:pt modelId="{226E985C-F120-354B-B06B-FC74C852D229}" type="parTrans" cxnId="{5630CA35-7A0C-9643-A8F9-614B1E7E722A}">
      <dgm:prSet/>
      <dgm:spPr/>
      <dgm:t>
        <a:bodyPr/>
        <a:lstStyle/>
        <a:p>
          <a:endParaRPr lang="en-US"/>
        </a:p>
      </dgm:t>
    </dgm:pt>
    <dgm:pt modelId="{E9BF52B8-1024-BB43-9FA6-66EBAE10652F}" type="sibTrans" cxnId="{5630CA35-7A0C-9643-A8F9-614B1E7E722A}">
      <dgm:prSet/>
      <dgm:spPr/>
      <dgm:t>
        <a:bodyPr/>
        <a:lstStyle/>
        <a:p>
          <a:endParaRPr lang="en-US"/>
        </a:p>
      </dgm:t>
    </dgm:pt>
    <dgm:pt modelId="{1EFB2208-D4E0-A946-AAA9-5E2B405063D5}">
      <dgm:prSet phldrT="[Text]"/>
      <dgm:spPr/>
      <dgm:t>
        <a:bodyPr/>
        <a:lstStyle/>
        <a:p>
          <a:pPr>
            <a:lnSpc>
              <a:spcPct val="100000"/>
            </a:lnSpc>
          </a:pPr>
          <a:r>
            <a:rPr lang="en-US"/>
            <a:t>Sign up for next TA 101 session</a:t>
          </a:r>
        </a:p>
      </dgm:t>
    </dgm:pt>
    <dgm:pt modelId="{88DA04C9-A94F-6641-B6BF-0C635D94F15F}" type="parTrans" cxnId="{7B92F3CD-3275-1145-9B1C-2AD4BEEFA659}">
      <dgm:prSet/>
      <dgm:spPr/>
      <dgm:t>
        <a:bodyPr/>
        <a:lstStyle/>
        <a:p>
          <a:endParaRPr lang="en-US"/>
        </a:p>
      </dgm:t>
    </dgm:pt>
    <dgm:pt modelId="{88651074-2CED-F444-96D1-B44D585A8B5D}" type="sibTrans" cxnId="{7B92F3CD-3275-1145-9B1C-2AD4BEEFA659}">
      <dgm:prSet/>
      <dgm:spPr/>
      <dgm:t>
        <a:bodyPr/>
        <a:lstStyle/>
        <a:p>
          <a:endParaRPr lang="en-US"/>
        </a:p>
      </dgm:t>
    </dgm:pt>
    <dgm:pt modelId="{5A9613C6-B9CD-6D4A-87DD-FF62C6DB3ABA}">
      <dgm:prSet phldrT="[Text]"/>
      <dgm:spPr/>
      <dgm:t>
        <a:bodyPr/>
        <a:lstStyle/>
        <a:p>
          <a:pPr>
            <a:lnSpc>
              <a:spcPct val="100000"/>
            </a:lnSpc>
          </a:pPr>
          <a:r>
            <a:rPr lang="en-US"/>
            <a:t>First Month</a:t>
          </a:r>
        </a:p>
      </dgm:t>
    </dgm:pt>
    <dgm:pt modelId="{01F2E612-3C24-D443-8EB7-DF4BB8A4F1C4}" type="parTrans" cxnId="{C83F2322-4DAF-894A-B0AB-B0F8FAE586E1}">
      <dgm:prSet/>
      <dgm:spPr/>
      <dgm:t>
        <a:bodyPr/>
        <a:lstStyle/>
        <a:p>
          <a:endParaRPr lang="en-US"/>
        </a:p>
      </dgm:t>
    </dgm:pt>
    <dgm:pt modelId="{423B5121-4B3E-5548-A188-3522AF13CC2A}" type="sibTrans" cxnId="{C83F2322-4DAF-894A-B0AB-B0F8FAE586E1}">
      <dgm:prSet/>
      <dgm:spPr/>
      <dgm:t>
        <a:bodyPr/>
        <a:lstStyle/>
        <a:p>
          <a:endParaRPr lang="en-US"/>
        </a:p>
      </dgm:t>
    </dgm:pt>
    <dgm:pt modelId="{4C506163-0B7D-9D4E-80EA-8A27C91F701F}">
      <dgm:prSet phldrT="[Text]"/>
      <dgm:spPr/>
      <dgm:t>
        <a:bodyPr/>
        <a:lstStyle/>
        <a:p>
          <a:pPr>
            <a:lnSpc>
              <a:spcPct val="100000"/>
            </a:lnSpc>
          </a:pPr>
          <a:r>
            <a:rPr lang="en-US"/>
            <a:t>Add to Neighborhood Group Distro</a:t>
          </a:r>
        </a:p>
      </dgm:t>
    </dgm:pt>
    <dgm:pt modelId="{4E249381-D3CB-E44A-A72E-61F43AA36E9F}" type="parTrans" cxnId="{B94A6F5F-ED1D-244A-A09E-35B0DE96AA43}">
      <dgm:prSet/>
      <dgm:spPr/>
      <dgm:t>
        <a:bodyPr/>
        <a:lstStyle/>
        <a:p>
          <a:endParaRPr lang="en-US"/>
        </a:p>
      </dgm:t>
    </dgm:pt>
    <dgm:pt modelId="{ED4B7167-9CF1-5844-A342-9A1020B38B95}" type="sibTrans" cxnId="{B94A6F5F-ED1D-244A-A09E-35B0DE96AA43}">
      <dgm:prSet/>
      <dgm:spPr/>
      <dgm:t>
        <a:bodyPr/>
        <a:lstStyle/>
        <a:p>
          <a:endParaRPr lang="en-US"/>
        </a:p>
      </dgm:t>
    </dgm:pt>
    <dgm:pt modelId="{1FA0B20C-D80A-B444-A275-2BA9399C9E4E}">
      <dgm:prSet phldrT="[Text]"/>
      <dgm:spPr/>
      <dgm:t>
        <a:bodyPr/>
        <a:lstStyle/>
        <a:p>
          <a:pPr>
            <a:lnSpc>
              <a:spcPct val="100000"/>
            </a:lnSpc>
          </a:pPr>
          <a:r>
            <a:rPr lang="en-US" dirty="0"/>
            <a:t>Q&amp;A Call with Membership Services Chair</a:t>
          </a:r>
        </a:p>
      </dgm:t>
    </dgm:pt>
    <dgm:pt modelId="{849956B4-9A0E-EF40-9ABB-AEE560DA0386}" type="parTrans" cxnId="{5FFAC828-3FBD-CE4A-92FA-946C6EE8D5D1}">
      <dgm:prSet/>
      <dgm:spPr/>
      <dgm:t>
        <a:bodyPr/>
        <a:lstStyle/>
        <a:p>
          <a:endParaRPr lang="en-US"/>
        </a:p>
      </dgm:t>
    </dgm:pt>
    <dgm:pt modelId="{822EF94B-5643-8245-86B2-54EA1A4CA243}" type="sibTrans" cxnId="{5FFAC828-3FBD-CE4A-92FA-946C6EE8D5D1}">
      <dgm:prSet/>
      <dgm:spPr/>
      <dgm:t>
        <a:bodyPr/>
        <a:lstStyle/>
        <a:p>
          <a:endParaRPr lang="en-US"/>
        </a:p>
      </dgm:t>
    </dgm:pt>
    <dgm:pt modelId="{86F258EB-67CD-E94B-B459-554E7D857739}">
      <dgm:prSet phldrT="[Text]"/>
      <dgm:spPr/>
      <dgm:t>
        <a:bodyPr/>
        <a:lstStyle/>
        <a:p>
          <a:pPr>
            <a:lnSpc>
              <a:spcPct val="100000"/>
            </a:lnSpc>
          </a:pPr>
          <a:r>
            <a:rPr lang="en-US"/>
            <a:t>Within 3 Months</a:t>
          </a:r>
        </a:p>
      </dgm:t>
    </dgm:pt>
    <dgm:pt modelId="{D03EF00F-EAEB-3348-8949-3446C63EB400}" type="parTrans" cxnId="{0C0F277D-2CED-4347-ACFA-15067A016328}">
      <dgm:prSet/>
      <dgm:spPr/>
      <dgm:t>
        <a:bodyPr/>
        <a:lstStyle/>
        <a:p>
          <a:endParaRPr lang="en-US"/>
        </a:p>
      </dgm:t>
    </dgm:pt>
    <dgm:pt modelId="{F210F63F-4F69-5B48-A2A9-AA02BB5F02F9}" type="sibTrans" cxnId="{0C0F277D-2CED-4347-ACFA-15067A016328}">
      <dgm:prSet/>
      <dgm:spPr/>
      <dgm:t>
        <a:bodyPr/>
        <a:lstStyle/>
        <a:p>
          <a:endParaRPr lang="en-US"/>
        </a:p>
      </dgm:t>
    </dgm:pt>
    <dgm:pt modelId="{A18896D3-5C71-7444-A053-A0FA7497E9F5}">
      <dgm:prSet phldrT="[Text]"/>
      <dgm:spPr/>
      <dgm:t>
        <a:bodyPr/>
        <a:lstStyle/>
        <a:p>
          <a:pPr>
            <a:lnSpc>
              <a:spcPct val="100000"/>
            </a:lnSpc>
          </a:pPr>
          <a:r>
            <a:rPr lang="en-US" dirty="0"/>
            <a:t>Assist with Committee Sign-Up</a:t>
          </a:r>
        </a:p>
      </dgm:t>
    </dgm:pt>
    <dgm:pt modelId="{1268FB44-8234-654A-A6BF-716B5303C0EF}" type="parTrans" cxnId="{D9A73890-A0AE-EB47-BE3E-E53C42390415}">
      <dgm:prSet/>
      <dgm:spPr/>
      <dgm:t>
        <a:bodyPr/>
        <a:lstStyle/>
        <a:p>
          <a:endParaRPr lang="en-US"/>
        </a:p>
      </dgm:t>
    </dgm:pt>
    <dgm:pt modelId="{7EB547F0-88C7-B043-B5E2-979B9559E1C8}" type="sibTrans" cxnId="{D9A73890-A0AE-EB47-BE3E-E53C42390415}">
      <dgm:prSet/>
      <dgm:spPr/>
      <dgm:t>
        <a:bodyPr/>
        <a:lstStyle/>
        <a:p>
          <a:endParaRPr lang="en-US"/>
        </a:p>
      </dgm:t>
    </dgm:pt>
    <dgm:pt modelId="{D9E3E596-F6DF-6F44-8513-0C8C36E32894}">
      <dgm:prSet phldrT="[Text]"/>
      <dgm:spPr/>
      <dgm:t>
        <a:bodyPr/>
        <a:lstStyle/>
        <a:p>
          <a:pPr>
            <a:lnSpc>
              <a:spcPct val="100000"/>
            </a:lnSpc>
          </a:pPr>
          <a:r>
            <a:rPr lang="en-US" dirty="0"/>
            <a:t>Connect with three Sorors in the Chapter</a:t>
          </a:r>
        </a:p>
      </dgm:t>
    </dgm:pt>
    <dgm:pt modelId="{D60234AB-8E32-5B4D-B6C8-FA2B0C619DCB}" type="parTrans" cxnId="{0D40099B-8B4C-6E49-971C-300A75FDDA9C}">
      <dgm:prSet/>
      <dgm:spPr/>
      <dgm:t>
        <a:bodyPr/>
        <a:lstStyle/>
        <a:p>
          <a:endParaRPr lang="en-US"/>
        </a:p>
      </dgm:t>
    </dgm:pt>
    <dgm:pt modelId="{A9BAA468-3C4B-1A42-B2FB-DB785BFDE552}" type="sibTrans" cxnId="{0D40099B-8B4C-6E49-971C-300A75FDDA9C}">
      <dgm:prSet/>
      <dgm:spPr/>
      <dgm:t>
        <a:bodyPr/>
        <a:lstStyle/>
        <a:p>
          <a:endParaRPr lang="en-US"/>
        </a:p>
      </dgm:t>
    </dgm:pt>
    <dgm:pt modelId="{ADADCB3D-1DCD-4607-8BB4-E48DB60AB2B2}" type="pres">
      <dgm:prSet presAssocID="{7E8B75E1-64BE-5746-89FD-017AB493FD05}" presName="root" presStyleCnt="0">
        <dgm:presLayoutVars>
          <dgm:dir/>
          <dgm:resizeHandles val="exact"/>
        </dgm:presLayoutVars>
      </dgm:prSet>
      <dgm:spPr/>
    </dgm:pt>
    <dgm:pt modelId="{CF529D5C-6832-470E-AB50-9125E75C834A}" type="pres">
      <dgm:prSet presAssocID="{9D767B30-0854-6044-A807-072EE4960313}" presName="compNode" presStyleCnt="0"/>
      <dgm:spPr/>
    </dgm:pt>
    <dgm:pt modelId="{DA05EB7B-040E-4845-908C-C9B5729CEC24}" type="pres">
      <dgm:prSet presAssocID="{9D767B30-0854-6044-A807-072EE4960313}" presName="bgRect" presStyleLbl="bgShp" presStyleIdx="0" presStyleCnt="3"/>
      <dgm:spPr/>
    </dgm:pt>
    <dgm:pt modelId="{39D72A13-F5E1-4FA8-B7F5-F577E23C5C37}" type="pres">
      <dgm:prSet presAssocID="{9D767B30-0854-6044-A807-072EE496031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l="-25000" r="-25000"/>
          </a:stretch>
        </a:blipFill>
        <a:ln>
          <a:noFill/>
        </a:ln>
      </dgm:spPr>
    </dgm:pt>
    <dgm:pt modelId="{01E3A21B-6FE3-4DFD-B89B-DDF69067A70D}" type="pres">
      <dgm:prSet presAssocID="{9D767B30-0854-6044-A807-072EE4960313}" presName="spaceRect" presStyleCnt="0"/>
      <dgm:spPr/>
    </dgm:pt>
    <dgm:pt modelId="{30EFAAA7-59FA-4409-85B9-DFD68C048CF4}" type="pres">
      <dgm:prSet presAssocID="{9D767B30-0854-6044-A807-072EE4960313}" presName="parTx" presStyleLbl="revTx" presStyleIdx="0" presStyleCnt="6">
        <dgm:presLayoutVars>
          <dgm:chMax val="0"/>
          <dgm:chPref val="0"/>
        </dgm:presLayoutVars>
      </dgm:prSet>
      <dgm:spPr/>
    </dgm:pt>
    <dgm:pt modelId="{5ED9666B-3180-4C78-8E04-46641D13E13A}" type="pres">
      <dgm:prSet presAssocID="{9D767B30-0854-6044-A807-072EE4960313}" presName="desTx" presStyleLbl="revTx" presStyleIdx="1" presStyleCnt="6">
        <dgm:presLayoutVars/>
      </dgm:prSet>
      <dgm:spPr/>
    </dgm:pt>
    <dgm:pt modelId="{2F6DDC01-B94A-47EF-91DB-0B066773FE56}" type="pres">
      <dgm:prSet presAssocID="{12982E3D-D627-A942-A1BE-A9AEF1A3BE3D}" presName="sibTrans" presStyleCnt="0"/>
      <dgm:spPr/>
    </dgm:pt>
    <dgm:pt modelId="{E2BEB3F5-B356-4C8C-A91C-834F8A790B89}" type="pres">
      <dgm:prSet presAssocID="{5A9613C6-B9CD-6D4A-87DD-FF62C6DB3ABA}" presName="compNode" presStyleCnt="0"/>
      <dgm:spPr/>
    </dgm:pt>
    <dgm:pt modelId="{C5AAE490-053B-47B0-A3C9-A8C77A12E685}" type="pres">
      <dgm:prSet presAssocID="{5A9613C6-B9CD-6D4A-87DD-FF62C6DB3ABA}" presName="bgRect" presStyleLbl="bgShp" presStyleIdx="1" presStyleCnt="3"/>
      <dgm:spPr/>
    </dgm:pt>
    <dgm:pt modelId="{A226FB11-9886-45DE-B482-AA7427DE8888}" type="pres">
      <dgm:prSet presAssocID="{5A9613C6-B9CD-6D4A-87DD-FF62C6DB3AB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l="-4000" r="-4000"/>
          </a:stretch>
        </a:blipFill>
        <a:ln>
          <a:noFill/>
        </a:ln>
      </dgm:spPr>
    </dgm:pt>
    <dgm:pt modelId="{C3E2053C-6327-4DCD-8BC5-D305EF1E1602}" type="pres">
      <dgm:prSet presAssocID="{5A9613C6-B9CD-6D4A-87DD-FF62C6DB3ABA}" presName="spaceRect" presStyleCnt="0"/>
      <dgm:spPr/>
    </dgm:pt>
    <dgm:pt modelId="{C2E239F4-5D54-474B-AD8E-51DB8F6CE3C1}" type="pres">
      <dgm:prSet presAssocID="{5A9613C6-B9CD-6D4A-87DD-FF62C6DB3ABA}" presName="parTx" presStyleLbl="revTx" presStyleIdx="2" presStyleCnt="6">
        <dgm:presLayoutVars>
          <dgm:chMax val="0"/>
          <dgm:chPref val="0"/>
        </dgm:presLayoutVars>
      </dgm:prSet>
      <dgm:spPr/>
    </dgm:pt>
    <dgm:pt modelId="{37684A6C-AE0D-4BA8-8783-A3060E747E0B}" type="pres">
      <dgm:prSet presAssocID="{5A9613C6-B9CD-6D4A-87DD-FF62C6DB3ABA}" presName="desTx" presStyleLbl="revTx" presStyleIdx="3" presStyleCnt="6">
        <dgm:presLayoutVars/>
      </dgm:prSet>
      <dgm:spPr/>
    </dgm:pt>
    <dgm:pt modelId="{D6703727-E143-41BC-8954-C55563C22478}" type="pres">
      <dgm:prSet presAssocID="{423B5121-4B3E-5548-A188-3522AF13CC2A}" presName="sibTrans" presStyleCnt="0"/>
      <dgm:spPr/>
    </dgm:pt>
    <dgm:pt modelId="{A9B86D68-D484-4298-96FB-F423045E97F1}" type="pres">
      <dgm:prSet presAssocID="{86F258EB-67CD-E94B-B459-554E7D857739}" presName="compNode" presStyleCnt="0"/>
      <dgm:spPr/>
    </dgm:pt>
    <dgm:pt modelId="{9B485CE8-62CE-4377-865E-D05D198DA27C}" type="pres">
      <dgm:prSet presAssocID="{86F258EB-67CD-E94B-B459-554E7D857739}" presName="bgRect" presStyleLbl="bgShp" presStyleIdx="2" presStyleCnt="3"/>
      <dgm:spPr/>
    </dgm:pt>
    <dgm:pt modelId="{2C4CE2D4-6FE0-418D-8FA0-40E7B775921C}" type="pres">
      <dgm:prSet presAssocID="{86F258EB-67CD-E94B-B459-554E7D85773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3E663CE4-3352-453B-9EF2-A4A314227029}" type="pres">
      <dgm:prSet presAssocID="{86F258EB-67CD-E94B-B459-554E7D857739}" presName="spaceRect" presStyleCnt="0"/>
      <dgm:spPr/>
    </dgm:pt>
    <dgm:pt modelId="{CFD16D9B-049C-49BD-96D1-FE226E5A5AD3}" type="pres">
      <dgm:prSet presAssocID="{86F258EB-67CD-E94B-B459-554E7D857739}" presName="parTx" presStyleLbl="revTx" presStyleIdx="4" presStyleCnt="6">
        <dgm:presLayoutVars>
          <dgm:chMax val="0"/>
          <dgm:chPref val="0"/>
        </dgm:presLayoutVars>
      </dgm:prSet>
      <dgm:spPr/>
    </dgm:pt>
    <dgm:pt modelId="{5264044D-F9E9-469D-82DF-9F2537172DA4}" type="pres">
      <dgm:prSet presAssocID="{86F258EB-67CD-E94B-B459-554E7D857739}" presName="desTx" presStyleLbl="revTx" presStyleIdx="5" presStyleCnt="6">
        <dgm:presLayoutVars/>
      </dgm:prSet>
      <dgm:spPr/>
    </dgm:pt>
  </dgm:ptLst>
  <dgm:cxnLst>
    <dgm:cxn modelId="{3298A101-85E0-E84F-951A-A4BE6EE8976C}" type="presOf" srcId="{5A9613C6-B9CD-6D4A-87DD-FF62C6DB3ABA}" destId="{C2E239F4-5D54-474B-AD8E-51DB8F6CE3C1}" srcOrd="0" destOrd="0" presId="urn:microsoft.com/office/officeart/2018/2/layout/IconVerticalSolidList"/>
    <dgm:cxn modelId="{75E68608-2CF0-4F49-9583-DFAEF59D5379}" type="presOf" srcId="{1EFB2208-D4E0-A946-AAA9-5E2B405063D5}" destId="{5ED9666B-3180-4C78-8E04-46641D13E13A}" srcOrd="0" destOrd="1" presId="urn:microsoft.com/office/officeart/2018/2/layout/IconVerticalSolidList"/>
    <dgm:cxn modelId="{50529C10-A00F-5747-9971-6769A0514A74}" type="presOf" srcId="{86F258EB-67CD-E94B-B459-554E7D857739}" destId="{CFD16D9B-049C-49BD-96D1-FE226E5A5AD3}" srcOrd="0" destOrd="0" presId="urn:microsoft.com/office/officeart/2018/2/layout/IconVerticalSolidList"/>
    <dgm:cxn modelId="{7BF16A1F-0AEE-7E4E-85DD-16907D0C83D5}" type="presOf" srcId="{A18896D3-5C71-7444-A053-A0FA7497E9F5}" destId="{5264044D-F9E9-469D-82DF-9F2537172DA4}" srcOrd="0" destOrd="0" presId="urn:microsoft.com/office/officeart/2018/2/layout/IconVerticalSolidList"/>
    <dgm:cxn modelId="{C83F2322-4DAF-894A-B0AB-B0F8FAE586E1}" srcId="{7E8B75E1-64BE-5746-89FD-017AB493FD05}" destId="{5A9613C6-B9CD-6D4A-87DD-FF62C6DB3ABA}" srcOrd="1" destOrd="0" parTransId="{01F2E612-3C24-D443-8EB7-DF4BB8A4F1C4}" sibTransId="{423B5121-4B3E-5548-A188-3522AF13CC2A}"/>
    <dgm:cxn modelId="{5FFAC828-3FBD-CE4A-92FA-946C6EE8D5D1}" srcId="{5A9613C6-B9CD-6D4A-87DD-FF62C6DB3ABA}" destId="{1FA0B20C-D80A-B444-A275-2BA9399C9E4E}" srcOrd="1" destOrd="0" parTransId="{849956B4-9A0E-EF40-9ABB-AEE560DA0386}" sibTransId="{822EF94B-5643-8245-86B2-54EA1A4CA243}"/>
    <dgm:cxn modelId="{5630CA35-7A0C-9643-A8F9-614B1E7E722A}" srcId="{9D767B30-0854-6044-A807-072EE4960313}" destId="{9FFDBF7C-4CAF-344B-A423-867322C0AFC0}" srcOrd="0" destOrd="0" parTransId="{226E985C-F120-354B-B06B-FC74C852D229}" sibTransId="{E9BF52B8-1024-BB43-9FA6-66EBAE10652F}"/>
    <dgm:cxn modelId="{B94A6F5F-ED1D-244A-A09E-35B0DE96AA43}" srcId="{5A9613C6-B9CD-6D4A-87DD-FF62C6DB3ABA}" destId="{4C506163-0B7D-9D4E-80EA-8A27C91F701F}" srcOrd="0" destOrd="0" parTransId="{4E249381-D3CB-E44A-A72E-61F43AA36E9F}" sibTransId="{ED4B7167-9CF1-5844-A342-9A1020B38B95}"/>
    <dgm:cxn modelId="{F1D07C6C-9FEF-B548-8EF3-449822B305AB}" srcId="{7E8B75E1-64BE-5746-89FD-017AB493FD05}" destId="{9D767B30-0854-6044-A807-072EE4960313}" srcOrd="0" destOrd="0" parTransId="{393F7B3C-5B5A-C146-8A15-A483AFD11202}" sibTransId="{12982E3D-D627-A942-A1BE-A9AEF1A3BE3D}"/>
    <dgm:cxn modelId="{0C0F277D-2CED-4347-ACFA-15067A016328}" srcId="{7E8B75E1-64BE-5746-89FD-017AB493FD05}" destId="{86F258EB-67CD-E94B-B459-554E7D857739}" srcOrd="2" destOrd="0" parTransId="{D03EF00F-EAEB-3348-8949-3446C63EB400}" sibTransId="{F210F63F-4F69-5B48-A2A9-AA02BB5F02F9}"/>
    <dgm:cxn modelId="{D813B784-15CD-DE4D-8AA8-ADC0D0AC0F73}" type="presOf" srcId="{9FFDBF7C-4CAF-344B-A423-867322C0AFC0}" destId="{5ED9666B-3180-4C78-8E04-46641D13E13A}" srcOrd="0" destOrd="0" presId="urn:microsoft.com/office/officeart/2018/2/layout/IconVerticalSolidList"/>
    <dgm:cxn modelId="{D9A73890-A0AE-EB47-BE3E-E53C42390415}" srcId="{86F258EB-67CD-E94B-B459-554E7D857739}" destId="{A18896D3-5C71-7444-A053-A0FA7497E9F5}" srcOrd="0" destOrd="0" parTransId="{1268FB44-8234-654A-A6BF-716B5303C0EF}" sibTransId="{7EB547F0-88C7-B043-B5E2-979B9559E1C8}"/>
    <dgm:cxn modelId="{0D40099B-8B4C-6E49-971C-300A75FDDA9C}" srcId="{86F258EB-67CD-E94B-B459-554E7D857739}" destId="{D9E3E596-F6DF-6F44-8513-0C8C36E32894}" srcOrd="1" destOrd="0" parTransId="{D60234AB-8E32-5B4D-B6C8-FA2B0C619DCB}" sibTransId="{A9BAA468-3C4B-1A42-B2FB-DB785BFDE552}"/>
    <dgm:cxn modelId="{668124CA-50F3-0E42-9682-AE52E2807617}" type="presOf" srcId="{1FA0B20C-D80A-B444-A275-2BA9399C9E4E}" destId="{37684A6C-AE0D-4BA8-8783-A3060E747E0B}" srcOrd="0" destOrd="1" presId="urn:microsoft.com/office/officeart/2018/2/layout/IconVerticalSolidList"/>
    <dgm:cxn modelId="{7B92F3CD-3275-1145-9B1C-2AD4BEEFA659}" srcId="{9D767B30-0854-6044-A807-072EE4960313}" destId="{1EFB2208-D4E0-A946-AAA9-5E2B405063D5}" srcOrd="1" destOrd="0" parTransId="{88DA04C9-A94F-6641-B6BF-0C635D94F15F}" sibTransId="{88651074-2CED-F444-96D1-B44D585A8B5D}"/>
    <dgm:cxn modelId="{E39616DA-033B-EA4F-BFF2-4EA9714075B4}" type="presOf" srcId="{7E8B75E1-64BE-5746-89FD-017AB493FD05}" destId="{ADADCB3D-1DCD-4607-8BB4-E48DB60AB2B2}" srcOrd="0" destOrd="0" presId="urn:microsoft.com/office/officeart/2018/2/layout/IconVerticalSolidList"/>
    <dgm:cxn modelId="{BE0B8CEA-AADF-F942-86C7-9B576BD4BC35}" type="presOf" srcId="{9D767B30-0854-6044-A807-072EE4960313}" destId="{30EFAAA7-59FA-4409-85B9-DFD68C048CF4}" srcOrd="0" destOrd="0" presId="urn:microsoft.com/office/officeart/2018/2/layout/IconVerticalSolidList"/>
    <dgm:cxn modelId="{F9068BF4-5962-FA45-B3F6-8A72E4918309}" type="presOf" srcId="{D9E3E596-F6DF-6F44-8513-0C8C36E32894}" destId="{5264044D-F9E9-469D-82DF-9F2537172DA4}" srcOrd="0" destOrd="1" presId="urn:microsoft.com/office/officeart/2018/2/layout/IconVerticalSolidList"/>
    <dgm:cxn modelId="{B999A9FD-DA3C-3941-923A-E5284F0AA4A7}" type="presOf" srcId="{4C506163-0B7D-9D4E-80EA-8A27C91F701F}" destId="{37684A6C-AE0D-4BA8-8783-A3060E747E0B}" srcOrd="0" destOrd="0" presId="urn:microsoft.com/office/officeart/2018/2/layout/IconVerticalSolidList"/>
    <dgm:cxn modelId="{94A6E26D-9BEA-A448-B194-98C0FCF9313E}" type="presParOf" srcId="{ADADCB3D-1DCD-4607-8BB4-E48DB60AB2B2}" destId="{CF529D5C-6832-470E-AB50-9125E75C834A}" srcOrd="0" destOrd="0" presId="urn:microsoft.com/office/officeart/2018/2/layout/IconVerticalSolidList"/>
    <dgm:cxn modelId="{631BA9AE-D25C-5B48-8D64-249ED2E43854}" type="presParOf" srcId="{CF529D5C-6832-470E-AB50-9125E75C834A}" destId="{DA05EB7B-040E-4845-908C-C9B5729CEC24}" srcOrd="0" destOrd="0" presId="urn:microsoft.com/office/officeart/2018/2/layout/IconVerticalSolidList"/>
    <dgm:cxn modelId="{19437D4A-3E29-694C-AF23-905CEBDB2AC4}" type="presParOf" srcId="{CF529D5C-6832-470E-AB50-9125E75C834A}" destId="{39D72A13-F5E1-4FA8-B7F5-F577E23C5C37}" srcOrd="1" destOrd="0" presId="urn:microsoft.com/office/officeart/2018/2/layout/IconVerticalSolidList"/>
    <dgm:cxn modelId="{26EF9C5A-7DC2-624C-824B-DA08C63EDA03}" type="presParOf" srcId="{CF529D5C-6832-470E-AB50-9125E75C834A}" destId="{01E3A21B-6FE3-4DFD-B89B-DDF69067A70D}" srcOrd="2" destOrd="0" presId="urn:microsoft.com/office/officeart/2018/2/layout/IconVerticalSolidList"/>
    <dgm:cxn modelId="{750501B0-9763-704B-B8E4-256BFE95FD38}" type="presParOf" srcId="{CF529D5C-6832-470E-AB50-9125E75C834A}" destId="{30EFAAA7-59FA-4409-85B9-DFD68C048CF4}" srcOrd="3" destOrd="0" presId="urn:microsoft.com/office/officeart/2018/2/layout/IconVerticalSolidList"/>
    <dgm:cxn modelId="{99E1BAAB-1E10-AF42-96BC-148FDE59AA54}" type="presParOf" srcId="{CF529D5C-6832-470E-AB50-9125E75C834A}" destId="{5ED9666B-3180-4C78-8E04-46641D13E13A}" srcOrd="4" destOrd="0" presId="urn:microsoft.com/office/officeart/2018/2/layout/IconVerticalSolidList"/>
    <dgm:cxn modelId="{9035F96E-07DC-B047-BFF7-63655E8C64D8}" type="presParOf" srcId="{ADADCB3D-1DCD-4607-8BB4-E48DB60AB2B2}" destId="{2F6DDC01-B94A-47EF-91DB-0B066773FE56}" srcOrd="1" destOrd="0" presId="urn:microsoft.com/office/officeart/2018/2/layout/IconVerticalSolidList"/>
    <dgm:cxn modelId="{B1EBDC17-1323-DB43-858F-B26176804F3B}" type="presParOf" srcId="{ADADCB3D-1DCD-4607-8BB4-E48DB60AB2B2}" destId="{E2BEB3F5-B356-4C8C-A91C-834F8A790B89}" srcOrd="2" destOrd="0" presId="urn:microsoft.com/office/officeart/2018/2/layout/IconVerticalSolidList"/>
    <dgm:cxn modelId="{F47B4A0A-B6AF-B146-B4A1-664B3B6B95BA}" type="presParOf" srcId="{E2BEB3F5-B356-4C8C-A91C-834F8A790B89}" destId="{C5AAE490-053B-47B0-A3C9-A8C77A12E685}" srcOrd="0" destOrd="0" presId="urn:microsoft.com/office/officeart/2018/2/layout/IconVerticalSolidList"/>
    <dgm:cxn modelId="{29071BBC-DF88-3A45-82AB-9285619F7226}" type="presParOf" srcId="{E2BEB3F5-B356-4C8C-A91C-834F8A790B89}" destId="{A226FB11-9886-45DE-B482-AA7427DE8888}" srcOrd="1" destOrd="0" presId="urn:microsoft.com/office/officeart/2018/2/layout/IconVerticalSolidList"/>
    <dgm:cxn modelId="{6009E9F5-E349-7940-B834-F0BE7603F3DB}" type="presParOf" srcId="{E2BEB3F5-B356-4C8C-A91C-834F8A790B89}" destId="{C3E2053C-6327-4DCD-8BC5-D305EF1E1602}" srcOrd="2" destOrd="0" presId="urn:microsoft.com/office/officeart/2018/2/layout/IconVerticalSolidList"/>
    <dgm:cxn modelId="{9AF93DE7-0948-4645-AFCC-6C902B56F3FF}" type="presParOf" srcId="{E2BEB3F5-B356-4C8C-A91C-834F8A790B89}" destId="{C2E239F4-5D54-474B-AD8E-51DB8F6CE3C1}" srcOrd="3" destOrd="0" presId="urn:microsoft.com/office/officeart/2018/2/layout/IconVerticalSolidList"/>
    <dgm:cxn modelId="{91786B09-FFCD-964C-AD6A-641C1CBF9049}" type="presParOf" srcId="{E2BEB3F5-B356-4C8C-A91C-834F8A790B89}" destId="{37684A6C-AE0D-4BA8-8783-A3060E747E0B}" srcOrd="4" destOrd="0" presId="urn:microsoft.com/office/officeart/2018/2/layout/IconVerticalSolidList"/>
    <dgm:cxn modelId="{B494413C-CF34-C045-8465-C2C561FB133D}" type="presParOf" srcId="{ADADCB3D-1DCD-4607-8BB4-E48DB60AB2B2}" destId="{D6703727-E143-41BC-8954-C55563C22478}" srcOrd="3" destOrd="0" presId="urn:microsoft.com/office/officeart/2018/2/layout/IconVerticalSolidList"/>
    <dgm:cxn modelId="{FC2ECB96-6EEA-C243-BAEC-EC8396471D2B}" type="presParOf" srcId="{ADADCB3D-1DCD-4607-8BB4-E48DB60AB2B2}" destId="{A9B86D68-D484-4298-96FB-F423045E97F1}" srcOrd="4" destOrd="0" presId="urn:microsoft.com/office/officeart/2018/2/layout/IconVerticalSolidList"/>
    <dgm:cxn modelId="{9246D23D-7DA3-F04D-83FF-8D2E81C07827}" type="presParOf" srcId="{A9B86D68-D484-4298-96FB-F423045E97F1}" destId="{9B485CE8-62CE-4377-865E-D05D198DA27C}" srcOrd="0" destOrd="0" presId="urn:microsoft.com/office/officeart/2018/2/layout/IconVerticalSolidList"/>
    <dgm:cxn modelId="{E82ED295-8AB2-6246-8E55-BCE547DE7B09}" type="presParOf" srcId="{A9B86D68-D484-4298-96FB-F423045E97F1}" destId="{2C4CE2D4-6FE0-418D-8FA0-40E7B775921C}" srcOrd="1" destOrd="0" presId="urn:microsoft.com/office/officeart/2018/2/layout/IconVerticalSolidList"/>
    <dgm:cxn modelId="{09F7F053-7A86-7049-BAC7-CA54476092A2}" type="presParOf" srcId="{A9B86D68-D484-4298-96FB-F423045E97F1}" destId="{3E663CE4-3352-453B-9EF2-A4A314227029}" srcOrd="2" destOrd="0" presId="urn:microsoft.com/office/officeart/2018/2/layout/IconVerticalSolidList"/>
    <dgm:cxn modelId="{48880629-9838-CB42-A0C8-E1A27F1814B0}" type="presParOf" srcId="{A9B86D68-D484-4298-96FB-F423045E97F1}" destId="{CFD16D9B-049C-49BD-96D1-FE226E5A5AD3}" srcOrd="3" destOrd="0" presId="urn:microsoft.com/office/officeart/2018/2/layout/IconVerticalSolidList"/>
    <dgm:cxn modelId="{0C8A354B-A0CC-364B-9EA3-116E4791698D}" type="presParOf" srcId="{A9B86D68-D484-4298-96FB-F423045E97F1}" destId="{5264044D-F9E9-469D-82DF-9F2537172DA4}"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EA151-323C-0940-B5C3-2BA5131C6833}">
      <dsp:nvSpPr>
        <dsp:cNvPr id="0" name=""/>
        <dsp:cNvSpPr/>
      </dsp:nvSpPr>
      <dsp:spPr>
        <a:xfrm>
          <a:off x="494885" y="70"/>
          <a:ext cx="4109929" cy="26098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2A7276-2371-954D-A03F-92E7782476C3}">
      <dsp:nvSpPr>
        <dsp:cNvPr id="0" name=""/>
        <dsp:cNvSpPr/>
      </dsp:nvSpPr>
      <dsp:spPr>
        <a:xfrm>
          <a:off x="951544" y="433896"/>
          <a:ext cx="4109929" cy="260980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Ensure transition from Collegiate to Alumnae Chapters</a:t>
          </a:r>
        </a:p>
      </dsp:txBody>
      <dsp:txXfrm>
        <a:off x="1027983" y="510335"/>
        <a:ext cx="3957051" cy="2456927"/>
      </dsp:txXfrm>
    </dsp:sp>
    <dsp:sp modelId="{9FAD2D79-458D-E348-8621-639F35281F77}">
      <dsp:nvSpPr>
        <dsp:cNvPr id="0" name=""/>
        <dsp:cNvSpPr/>
      </dsp:nvSpPr>
      <dsp:spPr>
        <a:xfrm>
          <a:off x="5518132" y="70"/>
          <a:ext cx="4109929" cy="26098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51C98D-F96C-7B45-A786-AA93290ECF9B}">
      <dsp:nvSpPr>
        <dsp:cNvPr id="0" name=""/>
        <dsp:cNvSpPr/>
      </dsp:nvSpPr>
      <dsp:spPr>
        <a:xfrm>
          <a:off x="5974791" y="433896"/>
          <a:ext cx="4109929" cy="260980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Help Sorors build relationships and remain active post-transition</a:t>
          </a:r>
        </a:p>
      </dsp:txBody>
      <dsp:txXfrm>
        <a:off x="6051230" y="510335"/>
        <a:ext cx="3957051" cy="2456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5EB7B-040E-4845-908C-C9B5729CEC24}">
      <dsp:nvSpPr>
        <dsp:cNvPr id="0" name=""/>
        <dsp:cNvSpPr/>
      </dsp:nvSpPr>
      <dsp:spPr>
        <a:xfrm>
          <a:off x="0" y="371"/>
          <a:ext cx="10579607" cy="8694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D72A13-F5E1-4FA8-B7F5-F577E23C5C37}">
      <dsp:nvSpPr>
        <dsp:cNvPr id="0" name=""/>
        <dsp:cNvSpPr/>
      </dsp:nvSpPr>
      <dsp:spPr>
        <a:xfrm>
          <a:off x="263004" y="195994"/>
          <a:ext cx="478190" cy="478190"/>
        </a:xfrm>
        <a:prstGeom prst="rect">
          <a:avLst/>
        </a:prstGeom>
        <a:blipFill>
          <a:blip xmlns:r="http://schemas.openxmlformats.org/officeDocument/2006/relationships" r:embed="rId1">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l="-25000" r="-25000"/>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EFAAA7-59FA-4409-85B9-DFD68C048CF4}">
      <dsp:nvSpPr>
        <dsp:cNvPr id="0" name=""/>
        <dsp:cNvSpPr/>
      </dsp:nvSpPr>
      <dsp:spPr>
        <a:xfrm>
          <a:off x="1004199" y="371"/>
          <a:ext cx="4760823" cy="869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5" tIns="92015" rIns="92015" bIns="92015" numCol="1" spcCol="1270" anchor="ctr" anchorCtr="0">
          <a:noAutofit/>
        </a:bodyPr>
        <a:lstStyle/>
        <a:p>
          <a:pPr marL="0" lvl="0" indent="0" algn="l" defTabSz="1111250">
            <a:lnSpc>
              <a:spcPct val="100000"/>
            </a:lnSpc>
            <a:spcBef>
              <a:spcPct val="0"/>
            </a:spcBef>
            <a:spcAft>
              <a:spcPct val="35000"/>
            </a:spcAft>
            <a:buNone/>
          </a:pPr>
          <a:r>
            <a:rPr lang="en-US" sz="2500" kern="1200"/>
            <a:t>First Meeting</a:t>
          </a:r>
        </a:p>
      </dsp:txBody>
      <dsp:txXfrm>
        <a:off x="1004199" y="371"/>
        <a:ext cx="4760823" cy="869437"/>
      </dsp:txXfrm>
    </dsp:sp>
    <dsp:sp modelId="{5ED9666B-3180-4C78-8E04-46641D13E13A}">
      <dsp:nvSpPr>
        <dsp:cNvPr id="0" name=""/>
        <dsp:cNvSpPr/>
      </dsp:nvSpPr>
      <dsp:spPr>
        <a:xfrm>
          <a:off x="5765023" y="371"/>
          <a:ext cx="4814583" cy="869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5" tIns="92015" rIns="92015" bIns="92015" numCol="1" spcCol="1270" anchor="ctr" anchorCtr="0">
          <a:noAutofit/>
        </a:bodyPr>
        <a:lstStyle/>
        <a:p>
          <a:pPr marL="0" lvl="0" indent="0" algn="l" defTabSz="800100">
            <a:lnSpc>
              <a:spcPct val="100000"/>
            </a:lnSpc>
            <a:spcBef>
              <a:spcPct val="0"/>
            </a:spcBef>
            <a:spcAft>
              <a:spcPct val="35000"/>
            </a:spcAft>
            <a:buNone/>
          </a:pPr>
          <a:r>
            <a:rPr lang="en-US" sz="1800" kern="1200" dirty="0"/>
            <a:t>Provide TA Welcome Packet</a:t>
          </a:r>
        </a:p>
        <a:p>
          <a:pPr marL="0" lvl="0" indent="0" algn="l" defTabSz="800100">
            <a:lnSpc>
              <a:spcPct val="100000"/>
            </a:lnSpc>
            <a:spcBef>
              <a:spcPct val="0"/>
            </a:spcBef>
            <a:spcAft>
              <a:spcPct val="35000"/>
            </a:spcAft>
            <a:buNone/>
          </a:pPr>
          <a:r>
            <a:rPr lang="en-US" sz="1800" kern="1200"/>
            <a:t>Sign up for next TA 101 session</a:t>
          </a:r>
        </a:p>
      </dsp:txBody>
      <dsp:txXfrm>
        <a:off x="5765023" y="371"/>
        <a:ext cx="4814583" cy="869437"/>
      </dsp:txXfrm>
    </dsp:sp>
    <dsp:sp modelId="{C5AAE490-053B-47B0-A3C9-A8C77A12E685}">
      <dsp:nvSpPr>
        <dsp:cNvPr id="0" name=""/>
        <dsp:cNvSpPr/>
      </dsp:nvSpPr>
      <dsp:spPr>
        <a:xfrm>
          <a:off x="0" y="1087167"/>
          <a:ext cx="10579607" cy="8694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26FB11-9886-45DE-B482-AA7427DE8888}">
      <dsp:nvSpPr>
        <dsp:cNvPr id="0" name=""/>
        <dsp:cNvSpPr/>
      </dsp:nvSpPr>
      <dsp:spPr>
        <a:xfrm>
          <a:off x="263004" y="1282791"/>
          <a:ext cx="478190" cy="478190"/>
        </a:xfrm>
        <a:prstGeom prst="rect">
          <a:avLst/>
        </a:prstGeom>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l="-4000" r="-4000"/>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2E239F4-5D54-474B-AD8E-51DB8F6CE3C1}">
      <dsp:nvSpPr>
        <dsp:cNvPr id="0" name=""/>
        <dsp:cNvSpPr/>
      </dsp:nvSpPr>
      <dsp:spPr>
        <a:xfrm>
          <a:off x="1004199" y="1087167"/>
          <a:ext cx="4760823" cy="869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5" tIns="92015" rIns="92015" bIns="92015" numCol="1" spcCol="1270" anchor="ctr" anchorCtr="0">
          <a:noAutofit/>
        </a:bodyPr>
        <a:lstStyle/>
        <a:p>
          <a:pPr marL="0" lvl="0" indent="0" algn="l" defTabSz="1111250">
            <a:lnSpc>
              <a:spcPct val="100000"/>
            </a:lnSpc>
            <a:spcBef>
              <a:spcPct val="0"/>
            </a:spcBef>
            <a:spcAft>
              <a:spcPct val="35000"/>
            </a:spcAft>
            <a:buNone/>
          </a:pPr>
          <a:r>
            <a:rPr lang="en-US" sz="2500" kern="1200"/>
            <a:t>First Month</a:t>
          </a:r>
        </a:p>
      </dsp:txBody>
      <dsp:txXfrm>
        <a:off x="1004199" y="1087167"/>
        <a:ext cx="4760823" cy="869437"/>
      </dsp:txXfrm>
    </dsp:sp>
    <dsp:sp modelId="{37684A6C-AE0D-4BA8-8783-A3060E747E0B}">
      <dsp:nvSpPr>
        <dsp:cNvPr id="0" name=""/>
        <dsp:cNvSpPr/>
      </dsp:nvSpPr>
      <dsp:spPr>
        <a:xfrm>
          <a:off x="5765023" y="1087167"/>
          <a:ext cx="4814583" cy="869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5" tIns="92015" rIns="92015" bIns="92015" numCol="1" spcCol="1270" anchor="ctr" anchorCtr="0">
          <a:noAutofit/>
        </a:bodyPr>
        <a:lstStyle/>
        <a:p>
          <a:pPr marL="0" lvl="0" indent="0" algn="l" defTabSz="800100">
            <a:lnSpc>
              <a:spcPct val="100000"/>
            </a:lnSpc>
            <a:spcBef>
              <a:spcPct val="0"/>
            </a:spcBef>
            <a:spcAft>
              <a:spcPct val="35000"/>
            </a:spcAft>
            <a:buNone/>
          </a:pPr>
          <a:r>
            <a:rPr lang="en-US" sz="1800" kern="1200"/>
            <a:t>Add to Neighborhood Group Distro</a:t>
          </a:r>
        </a:p>
        <a:p>
          <a:pPr marL="0" lvl="0" indent="0" algn="l" defTabSz="800100">
            <a:lnSpc>
              <a:spcPct val="100000"/>
            </a:lnSpc>
            <a:spcBef>
              <a:spcPct val="0"/>
            </a:spcBef>
            <a:spcAft>
              <a:spcPct val="35000"/>
            </a:spcAft>
            <a:buNone/>
          </a:pPr>
          <a:r>
            <a:rPr lang="en-US" sz="1800" kern="1200" dirty="0"/>
            <a:t>Q&amp;A Call with Membership Services Chair</a:t>
          </a:r>
        </a:p>
      </dsp:txBody>
      <dsp:txXfrm>
        <a:off x="5765023" y="1087167"/>
        <a:ext cx="4814583" cy="869437"/>
      </dsp:txXfrm>
    </dsp:sp>
    <dsp:sp modelId="{9B485CE8-62CE-4377-865E-D05D198DA27C}">
      <dsp:nvSpPr>
        <dsp:cNvPr id="0" name=""/>
        <dsp:cNvSpPr/>
      </dsp:nvSpPr>
      <dsp:spPr>
        <a:xfrm>
          <a:off x="0" y="2173964"/>
          <a:ext cx="10579607" cy="8694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4CE2D4-6FE0-418D-8FA0-40E7B775921C}">
      <dsp:nvSpPr>
        <dsp:cNvPr id="0" name=""/>
        <dsp:cNvSpPr/>
      </dsp:nvSpPr>
      <dsp:spPr>
        <a:xfrm>
          <a:off x="263004" y="2369587"/>
          <a:ext cx="478190" cy="4781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D16D9B-049C-49BD-96D1-FE226E5A5AD3}">
      <dsp:nvSpPr>
        <dsp:cNvPr id="0" name=""/>
        <dsp:cNvSpPr/>
      </dsp:nvSpPr>
      <dsp:spPr>
        <a:xfrm>
          <a:off x="1004199" y="2173964"/>
          <a:ext cx="4760823" cy="869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5" tIns="92015" rIns="92015" bIns="92015" numCol="1" spcCol="1270" anchor="ctr" anchorCtr="0">
          <a:noAutofit/>
        </a:bodyPr>
        <a:lstStyle/>
        <a:p>
          <a:pPr marL="0" lvl="0" indent="0" algn="l" defTabSz="1111250">
            <a:lnSpc>
              <a:spcPct val="100000"/>
            </a:lnSpc>
            <a:spcBef>
              <a:spcPct val="0"/>
            </a:spcBef>
            <a:spcAft>
              <a:spcPct val="35000"/>
            </a:spcAft>
            <a:buNone/>
          </a:pPr>
          <a:r>
            <a:rPr lang="en-US" sz="2500" kern="1200"/>
            <a:t>Within 3 Months</a:t>
          </a:r>
        </a:p>
      </dsp:txBody>
      <dsp:txXfrm>
        <a:off x="1004199" y="2173964"/>
        <a:ext cx="4760823" cy="869437"/>
      </dsp:txXfrm>
    </dsp:sp>
    <dsp:sp modelId="{5264044D-F9E9-469D-82DF-9F2537172DA4}">
      <dsp:nvSpPr>
        <dsp:cNvPr id="0" name=""/>
        <dsp:cNvSpPr/>
      </dsp:nvSpPr>
      <dsp:spPr>
        <a:xfrm>
          <a:off x="5765023" y="2173964"/>
          <a:ext cx="4814583" cy="869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015" tIns="92015" rIns="92015" bIns="92015" numCol="1" spcCol="1270" anchor="ctr" anchorCtr="0">
          <a:noAutofit/>
        </a:bodyPr>
        <a:lstStyle/>
        <a:p>
          <a:pPr marL="0" lvl="0" indent="0" algn="l" defTabSz="800100">
            <a:lnSpc>
              <a:spcPct val="100000"/>
            </a:lnSpc>
            <a:spcBef>
              <a:spcPct val="0"/>
            </a:spcBef>
            <a:spcAft>
              <a:spcPct val="35000"/>
            </a:spcAft>
            <a:buNone/>
          </a:pPr>
          <a:r>
            <a:rPr lang="en-US" sz="1800" kern="1200" dirty="0"/>
            <a:t>Assist with Committee Sign-Up</a:t>
          </a:r>
        </a:p>
        <a:p>
          <a:pPr marL="0" lvl="0" indent="0" algn="l" defTabSz="800100">
            <a:lnSpc>
              <a:spcPct val="100000"/>
            </a:lnSpc>
            <a:spcBef>
              <a:spcPct val="0"/>
            </a:spcBef>
            <a:spcAft>
              <a:spcPct val="35000"/>
            </a:spcAft>
            <a:buNone/>
          </a:pPr>
          <a:r>
            <a:rPr lang="en-US" sz="1800" kern="1200" dirty="0"/>
            <a:t>Connect with three Sorors in the Chapter</a:t>
          </a:r>
        </a:p>
      </dsp:txBody>
      <dsp:txXfrm>
        <a:off x="5765023" y="2173964"/>
        <a:ext cx="4814583" cy="8694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E315A-55A7-2A4B-AF2B-0354F38FF930}" type="datetimeFigureOut">
              <a:rPr lang="en-US" smtClean="0"/>
              <a:t>12/9/19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9E8905-2BE2-214A-B775-E47E7CDF692F}" type="slidenum">
              <a:rPr lang="en-US" smtClean="0"/>
              <a:t>‹#›</a:t>
            </a:fld>
            <a:endParaRPr lang="en-US"/>
          </a:p>
        </p:txBody>
      </p:sp>
    </p:spTree>
    <p:extLst>
      <p:ext uri="{BB962C8B-B14F-4D97-AF65-F5344CB8AC3E}">
        <p14:creationId xmlns:p14="http://schemas.microsoft.com/office/powerpoint/2010/main" val="1503794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goal of the Collegiate Connection is to increase the rate of Collegiate members transitioning to Alumnae Chapters. To do so, we need to:</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address the campus life needs of collegiate </a:t>
            </a:r>
            <a:r>
              <a:rPr lang="en-US" sz="1200" kern="1200" dirty="0" err="1">
                <a:solidFill>
                  <a:schemeClr val="tx1"/>
                </a:solidFill>
                <a:effectLst/>
                <a:latin typeface="+mn-lt"/>
                <a:ea typeface="+mn-ea"/>
                <a:cs typeface="+mn-cs"/>
              </a:rPr>
              <a:t>sorors</a:t>
            </a:r>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guide and foster a sisterly relationship between advisors and collegiate </a:t>
            </a:r>
            <a:r>
              <a:rPr lang="en-US" sz="1200" kern="1200" dirty="0" err="1">
                <a:solidFill>
                  <a:schemeClr val="tx1"/>
                </a:solidFill>
                <a:effectLst/>
                <a:latin typeface="+mn-lt"/>
                <a:ea typeface="+mn-ea"/>
                <a:cs typeface="+mn-cs"/>
              </a:rPr>
              <a:t>sorors</a:t>
            </a:r>
            <a:r>
              <a:rPr lang="en-US" sz="1200" kern="1200" dirty="0">
                <a:solidFill>
                  <a:schemeClr val="tx1"/>
                </a:solidFill>
                <a:effectLst/>
                <a:latin typeface="+mn-lt"/>
                <a:ea typeface="+mn-ea"/>
                <a:cs typeface="+mn-cs"/>
              </a:rPr>
              <a:t> and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support collaboration efforts among chapters at both the collegiate and alumnae level </a:t>
            </a:r>
          </a:p>
          <a:p>
            <a:endParaRPr lang="en-US" dirty="0"/>
          </a:p>
          <a:p>
            <a:r>
              <a:rPr lang="en-US" dirty="0"/>
              <a:t>It is important to focus on these goals because they help Sorors stay true to the promise of  sisterhood, scholarship and service and continue the legacy of Delta</a:t>
            </a:r>
          </a:p>
          <a:p>
            <a:endParaRPr lang="en-US" dirty="0"/>
          </a:p>
        </p:txBody>
      </p:sp>
      <p:sp>
        <p:nvSpPr>
          <p:cNvPr id="4" name="Slide Number Placeholder 3"/>
          <p:cNvSpPr>
            <a:spLocks noGrp="1"/>
          </p:cNvSpPr>
          <p:nvPr>
            <p:ph type="sldNum" sz="quarter" idx="5"/>
          </p:nvPr>
        </p:nvSpPr>
        <p:spPr/>
        <p:txBody>
          <a:bodyPr/>
          <a:lstStyle/>
          <a:p>
            <a:fld id="{6C9E8905-2BE2-214A-B775-E47E7CDF692F}" type="slidenum">
              <a:rPr lang="en-US" smtClean="0"/>
              <a:t>2</a:t>
            </a:fld>
            <a:endParaRPr lang="en-US"/>
          </a:p>
        </p:txBody>
      </p:sp>
    </p:spTree>
    <p:extLst>
      <p:ext uri="{BB962C8B-B14F-4D97-AF65-F5344CB8AC3E}">
        <p14:creationId xmlns:p14="http://schemas.microsoft.com/office/powerpoint/2010/main" val="900075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strategy to ensure that TA meets National Collegiate Connection goals has been divided into activities to connect with these Sorors before they graduate and once they attend their first meeting. For those who seek and find us, we will do the following within the first three months of them attending a meeting:</a:t>
            </a:r>
          </a:p>
          <a:p>
            <a:endParaRPr lang="en-US" dirty="0"/>
          </a:p>
          <a:p>
            <a:r>
              <a:rPr lang="en-US" dirty="0"/>
              <a:t>First Meeting: </a:t>
            </a:r>
          </a:p>
          <a:p>
            <a:pPr marL="171450" indent="-171450">
              <a:buFont typeface="Arial" panose="020B0604020202020204" pitchFamily="34" charset="0"/>
              <a:buChar char="•"/>
            </a:pPr>
            <a:r>
              <a:rPr lang="en-US" dirty="0"/>
              <a:t>Provide them with the TA Welcome Packet which includes information on </a:t>
            </a:r>
            <a:r>
              <a:rPr lang="en-US" sz="1200" kern="1200" dirty="0">
                <a:solidFill>
                  <a:schemeClr val="tx1"/>
                </a:solidFill>
                <a:effectLst/>
                <a:latin typeface="+mn-lt"/>
                <a:ea typeface="+mn-ea"/>
                <a:cs typeface="+mn-cs"/>
              </a:rPr>
              <a:t>committees, committee chairs, activities and events the chapter celebrates</a:t>
            </a:r>
            <a:r>
              <a:rPr lang="en-US" dirty="0">
                <a:effectLst/>
              </a:rPr>
              <a:t> </a:t>
            </a:r>
          </a:p>
          <a:p>
            <a:pPr marL="171450" indent="-171450">
              <a:buFont typeface="Arial" panose="020B0604020202020204" pitchFamily="34" charset="0"/>
              <a:buChar char="•"/>
            </a:pPr>
            <a:r>
              <a:rPr lang="en-US" dirty="0">
                <a:effectLst/>
              </a:rPr>
              <a:t>Sign them up for the next TA101 session so that they can get an in-depth understanding of the TA Chapter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Identify the dues requirements and deadlines to the local collegiate members via the chapter president and advisor team.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Have the collegiate member complete the Dues Transfer Form and submit it to the Finance Team</a:t>
            </a:r>
            <a:r>
              <a:rPr lang="en-US" dirty="0">
                <a:effectLst/>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Have the new member complete the Verification of Membership Form/ Membership Card Form (</a:t>
            </a:r>
            <a:r>
              <a:rPr lang="en-US" sz="1200" kern="1200" dirty="0" err="1">
                <a:solidFill>
                  <a:schemeClr val="tx1"/>
                </a:solidFill>
                <a:effectLst/>
                <a:latin typeface="+mn-lt"/>
                <a:ea typeface="+mn-ea"/>
                <a:cs typeface="+mn-cs"/>
              </a:rPr>
              <a:t>members.dstonline.org</a:t>
            </a:r>
            <a:r>
              <a:rPr lang="en-US" sz="1200" kern="1200">
                <a:solidFill>
                  <a:schemeClr val="tx1"/>
                </a:solidFill>
                <a:effectLst/>
                <a:latin typeface="+mn-lt"/>
                <a:ea typeface="+mn-ea"/>
                <a:cs typeface="+mn-cs"/>
              </a:rPr>
              <a:t>/ Special-Pages/Member-Number-Request); </a:t>
            </a:r>
            <a:endParaRPr lang="en-US" dirty="0">
              <a:effectLst/>
            </a:endParaRPr>
          </a:p>
          <a:p>
            <a:pPr marL="171450" indent="-171450">
              <a:buFont typeface="Arial" panose="020B0604020202020204" pitchFamily="34" charset="0"/>
              <a:buChar char="•"/>
            </a:pPr>
            <a:endParaRPr lang="en-US" dirty="0">
              <a:effectLst/>
            </a:endParaRPr>
          </a:p>
          <a:p>
            <a:pPr marL="0" indent="0">
              <a:buFont typeface="Arial" panose="020B0604020202020204" pitchFamily="34" charset="0"/>
              <a:buNone/>
            </a:pPr>
            <a:r>
              <a:rPr lang="en-US" dirty="0">
                <a:effectLst/>
              </a:rPr>
              <a:t>Within the first month we will make sure they are included in the communications and fun events that take place within TA by:</a:t>
            </a:r>
          </a:p>
          <a:p>
            <a:pPr marL="171450" indent="-171450">
              <a:buFont typeface="Arial" panose="020B0604020202020204" pitchFamily="34" charset="0"/>
              <a:buChar char="•"/>
            </a:pPr>
            <a:r>
              <a:rPr lang="en-US" dirty="0">
                <a:effectLst/>
              </a:rPr>
              <a:t>Adding them to the neighborhood group distros and any other google groups and email distros where TA information is shared</a:t>
            </a:r>
          </a:p>
          <a:p>
            <a:pPr marL="171450" indent="-171450">
              <a:buFont typeface="Arial" panose="020B0604020202020204" pitchFamily="34" charset="0"/>
              <a:buChar char="•"/>
            </a:pPr>
            <a:r>
              <a:rPr lang="en-US" dirty="0">
                <a:effectLst/>
              </a:rPr>
              <a:t>Scheduling a Q&amp;A call with the MS and Collegiate Connections Chair</a:t>
            </a:r>
          </a:p>
          <a:p>
            <a:pPr marL="171450" indent="-171450">
              <a:buFont typeface="Arial" panose="020B0604020202020204" pitchFamily="34" charset="0"/>
              <a:buChar char="•"/>
            </a:pPr>
            <a:endParaRPr lang="en-US" dirty="0">
              <a:effectLst/>
            </a:endParaRPr>
          </a:p>
          <a:p>
            <a:pPr marL="0" indent="0">
              <a:buFont typeface="Arial" panose="020B0604020202020204" pitchFamily="34" charset="0"/>
              <a:buNone/>
            </a:pPr>
            <a:r>
              <a:rPr lang="en-US" dirty="0">
                <a:effectLst/>
              </a:rPr>
              <a:t>Within the first 3 months we will:</a:t>
            </a:r>
          </a:p>
          <a:p>
            <a:pPr marL="171450" indent="-171450">
              <a:buFont typeface="Arial" panose="020B0604020202020204" pitchFamily="34" charset="0"/>
              <a:buChar char="•"/>
            </a:pPr>
            <a:r>
              <a:rPr lang="en-US" dirty="0">
                <a:effectLst/>
              </a:rPr>
              <a:t>Assist them in signing up with a committee that fits their skills and and/or aspirations</a:t>
            </a:r>
          </a:p>
          <a:p>
            <a:pPr marL="171450" indent="-171450">
              <a:buFont typeface="Arial" panose="020B0604020202020204" pitchFamily="34" charset="0"/>
              <a:buChar char="•"/>
            </a:pPr>
            <a:r>
              <a:rPr lang="en-US" dirty="0">
                <a:effectLst/>
              </a:rPr>
              <a:t>Have them connect with at least three Sorors in the Chapter who will help with questions or concerns</a:t>
            </a:r>
          </a:p>
        </p:txBody>
      </p:sp>
      <p:sp>
        <p:nvSpPr>
          <p:cNvPr id="4" name="Slide Number Placeholder 3"/>
          <p:cNvSpPr>
            <a:spLocks noGrp="1"/>
          </p:cNvSpPr>
          <p:nvPr>
            <p:ph type="sldNum" sz="quarter" idx="5"/>
          </p:nvPr>
        </p:nvSpPr>
        <p:spPr/>
        <p:txBody>
          <a:bodyPr/>
          <a:lstStyle/>
          <a:p>
            <a:fld id="{6C9E8905-2BE2-214A-B775-E47E7CDF692F}" type="slidenum">
              <a:rPr lang="en-US" smtClean="0"/>
              <a:t>3</a:t>
            </a:fld>
            <a:endParaRPr lang="en-US"/>
          </a:p>
        </p:txBody>
      </p:sp>
    </p:spTree>
    <p:extLst>
      <p:ext uri="{BB962C8B-B14F-4D97-AF65-F5344CB8AC3E}">
        <p14:creationId xmlns:p14="http://schemas.microsoft.com/office/powerpoint/2010/main" val="2078931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February is Collegiate Connection Month. During this month we will plan the Collegiate Mixer which is open to all Sorors as a bonding activity. There will also be additional suggested activities during the month to help our Collegiate acclimate to the Chapter. </a:t>
            </a:r>
          </a:p>
          <a:p>
            <a:pPr marL="171450" indent="-171450">
              <a:buFont typeface="Arial" panose="020B0604020202020204" pitchFamily="34" charset="0"/>
              <a:buChar char="•"/>
            </a:pPr>
            <a:r>
              <a:rPr lang="en-US" dirty="0"/>
              <a:t>Before graduation, we will partner with the campus advisors to attend Collegiate meetings in April to host Q&amp;A meetings about the importance of joining an alumnae chapter and to share specific information about TA. For those who are moving outside of the area, we will partner with advisors to help connect them with chapters in their area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During these meet8ing we will also discuss the financial dues requirements and deadlines for transferring dues (Note: </a:t>
            </a:r>
            <a:r>
              <a:rPr lang="en-US" sz="1200" kern="1200" dirty="0">
                <a:solidFill>
                  <a:schemeClr val="tx1"/>
                </a:solidFill>
                <a:effectLst/>
                <a:latin typeface="+mn-lt"/>
                <a:ea typeface="+mn-ea"/>
                <a:cs typeface="+mn-cs"/>
              </a:rPr>
              <a:t>Graduating Sorors have no more than 6 months from the time of their graduation to request a transfer of dues. After the deadline, the previous chapter can use the funds for operations (Grand Chapter Fiscal Officers Manual, Oct. 2016, p.76). </a:t>
            </a:r>
          </a:p>
          <a:p>
            <a:pPr marL="171450" indent="-171450">
              <a:buFont typeface="Arial" panose="020B0604020202020204" pitchFamily="34" charset="0"/>
              <a:buChar char="•"/>
            </a:pPr>
            <a:r>
              <a:rPr lang="en-US" dirty="0"/>
              <a:t>Finally, we have received feedback from Collegiate Soros that it would be a good idea to have specific information about transitioning to an Alumnae Chapter front-facing on our website. We will be meeting with the Technology team in the Spring to finalize a plan to make this happen by the end of the </a:t>
            </a:r>
            <a:r>
              <a:rPr lang="en-US" dirty="0" err="1"/>
              <a:t>Sororoal</a:t>
            </a:r>
            <a:r>
              <a:rPr lang="en-US" dirty="0"/>
              <a:t> year. </a:t>
            </a:r>
          </a:p>
        </p:txBody>
      </p:sp>
      <p:sp>
        <p:nvSpPr>
          <p:cNvPr id="4" name="Slide Number Placeholder 3"/>
          <p:cNvSpPr>
            <a:spLocks noGrp="1"/>
          </p:cNvSpPr>
          <p:nvPr>
            <p:ph type="sldNum" sz="quarter" idx="5"/>
          </p:nvPr>
        </p:nvSpPr>
        <p:spPr/>
        <p:txBody>
          <a:bodyPr/>
          <a:lstStyle/>
          <a:p>
            <a:fld id="{6C9E8905-2BE2-214A-B775-E47E7CDF692F}" type="slidenum">
              <a:rPr lang="en-US" smtClean="0"/>
              <a:t>4</a:t>
            </a:fld>
            <a:endParaRPr lang="en-US"/>
          </a:p>
        </p:txBody>
      </p:sp>
    </p:spTree>
    <p:extLst>
      <p:ext uri="{BB962C8B-B14F-4D97-AF65-F5344CB8AC3E}">
        <p14:creationId xmlns:p14="http://schemas.microsoft.com/office/powerpoint/2010/main" val="806548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6090791-9ED6-D84C-B79C-F7A8BE2B5CAA}" type="datetimeFigureOut">
              <a:rPr lang="en-US" smtClean="0"/>
              <a:t>12/9/19</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495940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90791-9ED6-D84C-B79C-F7A8BE2B5CAA}" type="datetimeFigureOut">
              <a:rPr lang="en-US" smtClean="0"/>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26202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6090791-9ED6-D84C-B79C-F7A8BE2B5CAA}" type="datetimeFigureOut">
              <a:rPr lang="en-US" smtClean="0"/>
              <a:t>12/9/19</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211861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90791-9ED6-D84C-B79C-F7A8BE2B5CAA}" type="datetimeFigureOut">
              <a:rPr lang="en-US" smtClean="0"/>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348576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6090791-9ED6-D84C-B79C-F7A8BE2B5CAA}" type="datetimeFigureOut">
              <a:rPr lang="en-US" smtClean="0"/>
              <a:t>12/9/19</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378403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6090791-9ED6-D84C-B79C-F7A8BE2B5CAA}" type="datetimeFigureOut">
              <a:rPr lang="en-US" smtClean="0"/>
              <a:t>12/9/19</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269355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6090791-9ED6-D84C-B79C-F7A8BE2B5CAA}" type="datetimeFigureOut">
              <a:rPr lang="en-US" smtClean="0"/>
              <a:t>12/9/19</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159543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090791-9ED6-D84C-B79C-F7A8BE2B5CAA}" type="datetimeFigureOut">
              <a:rPr lang="en-US" smtClean="0"/>
              <a:t>12/9/19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186397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6090791-9ED6-D84C-B79C-F7A8BE2B5CAA}" type="datetimeFigureOut">
              <a:rPr lang="en-US" smtClean="0"/>
              <a:t>12/9/19</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365146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090791-9ED6-D84C-B79C-F7A8BE2B5CAA}" type="datetimeFigureOut">
              <a:rPr lang="en-US" smtClean="0"/>
              <a:t>12/9/19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369688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6090791-9ED6-D84C-B79C-F7A8BE2B5CAA}" type="datetimeFigureOut">
              <a:rPr lang="en-US" smtClean="0"/>
              <a:t>12/9/19</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395A2BD5-8BC1-1A4C-A8FF-48EFAE555AEA}" type="slidenum">
              <a:rPr lang="en-US" smtClean="0"/>
              <a:t>‹#›</a:t>
            </a:fld>
            <a:endParaRPr lang="en-US"/>
          </a:p>
        </p:txBody>
      </p:sp>
    </p:spTree>
    <p:extLst>
      <p:ext uri="{BB962C8B-B14F-4D97-AF65-F5344CB8AC3E}">
        <p14:creationId xmlns:p14="http://schemas.microsoft.com/office/powerpoint/2010/main" val="30062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6090791-9ED6-D84C-B79C-F7A8BE2B5CAA}" type="datetimeFigureOut">
              <a:rPr lang="en-US" smtClean="0"/>
              <a:t>12/9/19</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395A2BD5-8BC1-1A4C-A8FF-48EFAE555AEA}" type="slidenum">
              <a:rPr lang="en-US" smtClean="0"/>
              <a:t>‹#›</a:t>
            </a:fld>
            <a:endParaRPr lang="en-US"/>
          </a:p>
        </p:txBody>
      </p:sp>
    </p:spTree>
    <p:extLst>
      <p:ext uri="{BB962C8B-B14F-4D97-AF65-F5344CB8AC3E}">
        <p14:creationId xmlns:p14="http://schemas.microsoft.com/office/powerpoint/2010/main" val="1023898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9"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1"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2"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9"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47412A-528D-BE4F-BF08-941C3948B4F9}"/>
              </a:ext>
            </a:extLst>
          </p:cNvPr>
          <p:cNvSpPr>
            <a:spLocks noGrp="1"/>
          </p:cNvSpPr>
          <p:nvPr>
            <p:ph type="ctrTitle"/>
          </p:nvPr>
        </p:nvSpPr>
        <p:spPr>
          <a:xfrm>
            <a:off x="2616277" y="2061838"/>
            <a:ext cx="6959446" cy="1662475"/>
          </a:xfrm>
        </p:spPr>
        <p:txBody>
          <a:bodyPr>
            <a:normAutofit/>
          </a:bodyPr>
          <a:lstStyle/>
          <a:p>
            <a:r>
              <a:rPr lang="en-US" sz="4800" dirty="0">
                <a:latin typeface="+mn-lt"/>
              </a:rPr>
              <a:t>Collegiate Connection</a:t>
            </a:r>
          </a:p>
        </p:txBody>
      </p:sp>
      <p:sp>
        <p:nvSpPr>
          <p:cNvPr id="3" name="Subtitle 2">
            <a:extLst>
              <a:ext uri="{FF2B5EF4-FFF2-40B4-BE49-F238E27FC236}">
                <a16:creationId xmlns:a16="http://schemas.microsoft.com/office/drawing/2014/main" id="{EA41C57F-D454-E542-B1EA-22A6019A49BC}"/>
              </a:ext>
            </a:extLst>
          </p:cNvPr>
          <p:cNvSpPr>
            <a:spLocks noGrp="1"/>
          </p:cNvSpPr>
          <p:nvPr>
            <p:ph type="subTitle" idx="1"/>
          </p:nvPr>
        </p:nvSpPr>
        <p:spPr>
          <a:xfrm>
            <a:off x="3388938" y="3783690"/>
            <a:ext cx="5414125" cy="1196717"/>
          </a:xfrm>
        </p:spPr>
        <p:txBody>
          <a:bodyPr>
            <a:normAutofit/>
          </a:bodyPr>
          <a:lstStyle/>
          <a:p>
            <a:r>
              <a:rPr lang="en-US" sz="2000" dirty="0"/>
              <a:t>Intentionally Building Relationships  with Transitioning Sorors</a:t>
            </a:r>
          </a:p>
        </p:txBody>
      </p:sp>
      <p:sp>
        <p:nvSpPr>
          <p:cNvPr id="4" name="TextBox 3">
            <a:extLst>
              <a:ext uri="{FF2B5EF4-FFF2-40B4-BE49-F238E27FC236}">
                <a16:creationId xmlns:a16="http://schemas.microsoft.com/office/drawing/2014/main" id="{3127135C-219C-7545-AD72-A45B179C81C7}"/>
              </a:ext>
            </a:extLst>
          </p:cNvPr>
          <p:cNvSpPr txBox="1"/>
          <p:nvPr/>
        </p:nvSpPr>
        <p:spPr>
          <a:xfrm>
            <a:off x="8515238" y="6130987"/>
            <a:ext cx="3361376" cy="369332"/>
          </a:xfrm>
          <a:prstGeom prst="rect">
            <a:avLst/>
          </a:prstGeom>
          <a:noFill/>
        </p:spPr>
        <p:txBody>
          <a:bodyPr wrap="square" rtlCol="0">
            <a:spAutoFit/>
          </a:bodyPr>
          <a:lstStyle/>
          <a:p>
            <a:r>
              <a:rPr lang="en-US" dirty="0"/>
              <a:t>Chair: Jasmine White-Bynum</a:t>
            </a:r>
          </a:p>
        </p:txBody>
      </p:sp>
    </p:spTree>
    <p:extLst>
      <p:ext uri="{BB962C8B-B14F-4D97-AF65-F5344CB8AC3E}">
        <p14:creationId xmlns:p14="http://schemas.microsoft.com/office/powerpoint/2010/main" val="23832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6815C548-7118-485C-9F94-632AA13D3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9CD7F906-9BCC-447D-B901-20F63333D1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5" name="Freeform 5">
              <a:extLst>
                <a:ext uri="{FF2B5EF4-FFF2-40B4-BE49-F238E27FC236}">
                  <a16:creationId xmlns:a16="http://schemas.microsoft.com/office/drawing/2014/main" id="{68E5C8D8-ED34-4A4C-92C6-1C387297AB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6">
              <a:extLst>
                <a:ext uri="{FF2B5EF4-FFF2-40B4-BE49-F238E27FC236}">
                  <a16:creationId xmlns:a16="http://schemas.microsoft.com/office/drawing/2014/main" id="{072FF48C-81B2-4637-8E97-B8C3E33D78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7">
              <a:extLst>
                <a:ext uri="{FF2B5EF4-FFF2-40B4-BE49-F238E27FC236}">
                  <a16:creationId xmlns:a16="http://schemas.microsoft.com/office/drawing/2014/main" id="{EB5E5BD8-66D5-43B5-82B8-10BDA1D835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8">
              <a:extLst>
                <a:ext uri="{FF2B5EF4-FFF2-40B4-BE49-F238E27FC236}">
                  <a16:creationId xmlns:a16="http://schemas.microsoft.com/office/drawing/2014/main" id="{9FD01F9F-9A03-4A89-8BCE-20A888F66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9">
              <a:extLst>
                <a:ext uri="{FF2B5EF4-FFF2-40B4-BE49-F238E27FC236}">
                  <a16:creationId xmlns:a16="http://schemas.microsoft.com/office/drawing/2014/main" id="{508EB1BF-1491-4E65-9C35-008934D572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0">
              <a:extLst>
                <a:ext uri="{FF2B5EF4-FFF2-40B4-BE49-F238E27FC236}">
                  <a16:creationId xmlns:a16="http://schemas.microsoft.com/office/drawing/2014/main" id="{3C7E1841-BA80-466A-AA20-DB02F939A8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1">
              <a:extLst>
                <a:ext uri="{FF2B5EF4-FFF2-40B4-BE49-F238E27FC236}">
                  <a16:creationId xmlns:a16="http://schemas.microsoft.com/office/drawing/2014/main" id="{2806A9BD-9B6D-4D87-AE1F-6AF1EA95B9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2">
              <a:extLst>
                <a:ext uri="{FF2B5EF4-FFF2-40B4-BE49-F238E27FC236}">
                  <a16:creationId xmlns:a16="http://schemas.microsoft.com/office/drawing/2014/main" id="{C8D7BB10-F13B-4F61-895E-20F15676E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3">
              <a:extLst>
                <a:ext uri="{FF2B5EF4-FFF2-40B4-BE49-F238E27FC236}">
                  <a16:creationId xmlns:a16="http://schemas.microsoft.com/office/drawing/2014/main" id="{2AEAC03C-03A6-4619-A1F4-2C2AB1038F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4">
              <a:extLst>
                <a:ext uri="{FF2B5EF4-FFF2-40B4-BE49-F238E27FC236}">
                  <a16:creationId xmlns:a16="http://schemas.microsoft.com/office/drawing/2014/main" id="{1F12D195-3755-4A5F-80D0-F2610E00CC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5">
              <a:extLst>
                <a:ext uri="{FF2B5EF4-FFF2-40B4-BE49-F238E27FC236}">
                  <a16:creationId xmlns:a16="http://schemas.microsoft.com/office/drawing/2014/main" id="{9DF8AF1B-9850-45E0-91D7-7C144736C8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6">
              <a:extLst>
                <a:ext uri="{FF2B5EF4-FFF2-40B4-BE49-F238E27FC236}">
                  <a16:creationId xmlns:a16="http://schemas.microsoft.com/office/drawing/2014/main" id="{9A69AB78-1FF4-4FD6-99AB-D37FDD0689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7">
              <a:extLst>
                <a:ext uri="{FF2B5EF4-FFF2-40B4-BE49-F238E27FC236}">
                  <a16:creationId xmlns:a16="http://schemas.microsoft.com/office/drawing/2014/main" id="{F4CD039C-77A9-4589-8AD7-53C445B439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8">
              <a:extLst>
                <a:ext uri="{FF2B5EF4-FFF2-40B4-BE49-F238E27FC236}">
                  <a16:creationId xmlns:a16="http://schemas.microsoft.com/office/drawing/2014/main" id="{9BBE1729-AA67-4290-A6B6-76C54B73AC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19">
              <a:extLst>
                <a:ext uri="{FF2B5EF4-FFF2-40B4-BE49-F238E27FC236}">
                  <a16:creationId xmlns:a16="http://schemas.microsoft.com/office/drawing/2014/main" id="{C7989282-C9A6-4905-9EE7-BAD79F9960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0">
              <a:extLst>
                <a:ext uri="{FF2B5EF4-FFF2-40B4-BE49-F238E27FC236}">
                  <a16:creationId xmlns:a16="http://schemas.microsoft.com/office/drawing/2014/main" id="{EFFD14C3-BBFF-48F2-AB6C-C2EE0263F5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1">
              <a:extLst>
                <a:ext uri="{FF2B5EF4-FFF2-40B4-BE49-F238E27FC236}">
                  <a16:creationId xmlns:a16="http://schemas.microsoft.com/office/drawing/2014/main" id="{35EF92FD-4E70-41BC-A2C3-E192791882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2">
              <a:extLst>
                <a:ext uri="{FF2B5EF4-FFF2-40B4-BE49-F238E27FC236}">
                  <a16:creationId xmlns:a16="http://schemas.microsoft.com/office/drawing/2014/main" id="{13C9D14D-C1BC-47A4-810F-2B23782862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3">
              <a:extLst>
                <a:ext uri="{FF2B5EF4-FFF2-40B4-BE49-F238E27FC236}">
                  <a16:creationId xmlns:a16="http://schemas.microsoft.com/office/drawing/2014/main" id="{7BB78E9D-8FB2-4188-AA76-B076EC91EC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4">
              <a:extLst>
                <a:ext uri="{FF2B5EF4-FFF2-40B4-BE49-F238E27FC236}">
                  <a16:creationId xmlns:a16="http://schemas.microsoft.com/office/drawing/2014/main" id="{086F636F-8908-4A84-9DE8-38A1D3B9BA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25">
              <a:extLst>
                <a:ext uri="{FF2B5EF4-FFF2-40B4-BE49-F238E27FC236}">
                  <a16:creationId xmlns:a16="http://schemas.microsoft.com/office/drawing/2014/main" id="{BCDAB8B2-1267-4ABD-A817-3078AEC298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7" name="Group 66">
            <a:extLst>
              <a:ext uri="{FF2B5EF4-FFF2-40B4-BE49-F238E27FC236}">
                <a16:creationId xmlns:a16="http://schemas.microsoft.com/office/drawing/2014/main" id="{905D9A16-BB91-4097-BD0B-3B994C03A5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4672" y="4281677"/>
            <a:ext cx="10579607" cy="1771275"/>
            <a:chOff x="804672" y="3893141"/>
            <a:chExt cx="10579607" cy="1771275"/>
          </a:xfrm>
          <a:solidFill>
            <a:schemeClr val="tx2"/>
          </a:solidFill>
        </p:grpSpPr>
        <p:sp>
          <p:nvSpPr>
            <p:cNvPr id="68" name="Isosceles Triangle 39">
              <a:extLst>
                <a:ext uri="{FF2B5EF4-FFF2-40B4-BE49-F238E27FC236}">
                  <a16:creationId xmlns:a16="http://schemas.microsoft.com/office/drawing/2014/main" id="{E4EAE09B-33C0-47CA-8856-8A266114D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4865A29A-C0EC-40AE-951A-1C7AFEFB04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672" y="3893141"/>
              <a:ext cx="10579607" cy="14202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10ECF03-484F-1245-A503-223E77432AEF}"/>
              </a:ext>
            </a:extLst>
          </p:cNvPr>
          <p:cNvSpPr>
            <a:spLocks noGrp="1"/>
          </p:cNvSpPr>
          <p:nvPr>
            <p:ph type="title"/>
          </p:nvPr>
        </p:nvSpPr>
        <p:spPr>
          <a:xfrm>
            <a:off x="886968" y="4368773"/>
            <a:ext cx="10417231" cy="1250384"/>
          </a:xfrm>
          <a:solidFill>
            <a:schemeClr val="tx1"/>
          </a:solidFill>
        </p:spPr>
        <p:txBody>
          <a:bodyPr>
            <a:normAutofit/>
          </a:bodyPr>
          <a:lstStyle/>
          <a:p>
            <a:r>
              <a:rPr lang="en-US" dirty="0">
                <a:solidFill>
                  <a:schemeClr val="bg1"/>
                </a:solidFill>
                <a:latin typeface="+mn-lt"/>
              </a:rPr>
              <a:t>Collegiate Connection Goals</a:t>
            </a:r>
          </a:p>
        </p:txBody>
      </p:sp>
      <p:graphicFrame>
        <p:nvGraphicFramePr>
          <p:cNvPr id="37" name="Content Placeholder 2">
            <a:extLst>
              <a:ext uri="{FF2B5EF4-FFF2-40B4-BE49-F238E27FC236}">
                <a16:creationId xmlns:a16="http://schemas.microsoft.com/office/drawing/2014/main" id="{42C4EE11-5792-4ABA-BE5C-C45786AEADA3}"/>
              </a:ext>
            </a:extLst>
          </p:cNvPr>
          <p:cNvGraphicFramePr>
            <a:graphicFrameLocks noGrp="1"/>
          </p:cNvGraphicFramePr>
          <p:nvPr>
            <p:ph idx="1"/>
            <p:extLst>
              <p:ext uri="{D42A27DB-BD31-4B8C-83A1-F6EECF244321}">
                <p14:modId xmlns:p14="http://schemas.microsoft.com/office/powerpoint/2010/main" val="4281786005"/>
              </p:ext>
            </p:extLst>
          </p:nvPr>
        </p:nvGraphicFramePr>
        <p:xfrm>
          <a:off x="804672" y="803186"/>
          <a:ext cx="10579607" cy="3043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9720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0" name="Rectangle 99">
            <a:extLst>
              <a:ext uri="{FF2B5EF4-FFF2-40B4-BE49-F238E27FC236}">
                <a16:creationId xmlns:a16="http://schemas.microsoft.com/office/drawing/2014/main" id="{6815C548-7118-485C-9F94-632AA13D3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9CD7F906-9BCC-447D-B901-20F63333D1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3" name="Freeform 5">
              <a:extLst>
                <a:ext uri="{FF2B5EF4-FFF2-40B4-BE49-F238E27FC236}">
                  <a16:creationId xmlns:a16="http://schemas.microsoft.com/office/drawing/2014/main" id="{68E5C8D8-ED34-4A4C-92C6-1C387297AB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6">
              <a:extLst>
                <a:ext uri="{FF2B5EF4-FFF2-40B4-BE49-F238E27FC236}">
                  <a16:creationId xmlns:a16="http://schemas.microsoft.com/office/drawing/2014/main" id="{072FF48C-81B2-4637-8E97-B8C3E33D78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7">
              <a:extLst>
                <a:ext uri="{FF2B5EF4-FFF2-40B4-BE49-F238E27FC236}">
                  <a16:creationId xmlns:a16="http://schemas.microsoft.com/office/drawing/2014/main" id="{EB5E5BD8-66D5-43B5-82B8-10BDA1D835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8">
              <a:extLst>
                <a:ext uri="{FF2B5EF4-FFF2-40B4-BE49-F238E27FC236}">
                  <a16:creationId xmlns:a16="http://schemas.microsoft.com/office/drawing/2014/main" id="{9FD01F9F-9A03-4A89-8BCE-20A888F66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9">
              <a:extLst>
                <a:ext uri="{FF2B5EF4-FFF2-40B4-BE49-F238E27FC236}">
                  <a16:creationId xmlns:a16="http://schemas.microsoft.com/office/drawing/2014/main" id="{508EB1BF-1491-4E65-9C35-008934D572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0">
              <a:extLst>
                <a:ext uri="{FF2B5EF4-FFF2-40B4-BE49-F238E27FC236}">
                  <a16:creationId xmlns:a16="http://schemas.microsoft.com/office/drawing/2014/main" id="{3C7E1841-BA80-466A-AA20-DB02F939A8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1">
              <a:extLst>
                <a:ext uri="{FF2B5EF4-FFF2-40B4-BE49-F238E27FC236}">
                  <a16:creationId xmlns:a16="http://schemas.microsoft.com/office/drawing/2014/main" id="{2806A9BD-9B6D-4D87-AE1F-6AF1EA95B9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2">
              <a:extLst>
                <a:ext uri="{FF2B5EF4-FFF2-40B4-BE49-F238E27FC236}">
                  <a16:creationId xmlns:a16="http://schemas.microsoft.com/office/drawing/2014/main" id="{C8D7BB10-F13B-4F61-895E-20F15676E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3">
              <a:extLst>
                <a:ext uri="{FF2B5EF4-FFF2-40B4-BE49-F238E27FC236}">
                  <a16:creationId xmlns:a16="http://schemas.microsoft.com/office/drawing/2014/main" id="{2AEAC03C-03A6-4619-A1F4-2C2AB1038F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14">
              <a:extLst>
                <a:ext uri="{FF2B5EF4-FFF2-40B4-BE49-F238E27FC236}">
                  <a16:creationId xmlns:a16="http://schemas.microsoft.com/office/drawing/2014/main" id="{1F12D195-3755-4A5F-80D0-F2610E00CC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15">
              <a:extLst>
                <a:ext uri="{FF2B5EF4-FFF2-40B4-BE49-F238E27FC236}">
                  <a16:creationId xmlns:a16="http://schemas.microsoft.com/office/drawing/2014/main" id="{9DF8AF1B-9850-45E0-91D7-7C144736C8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16">
              <a:extLst>
                <a:ext uri="{FF2B5EF4-FFF2-40B4-BE49-F238E27FC236}">
                  <a16:creationId xmlns:a16="http://schemas.microsoft.com/office/drawing/2014/main" id="{9A69AB78-1FF4-4FD6-99AB-D37FDD0689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17">
              <a:extLst>
                <a:ext uri="{FF2B5EF4-FFF2-40B4-BE49-F238E27FC236}">
                  <a16:creationId xmlns:a16="http://schemas.microsoft.com/office/drawing/2014/main" id="{F4CD039C-77A9-4589-8AD7-53C445B439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18">
              <a:extLst>
                <a:ext uri="{FF2B5EF4-FFF2-40B4-BE49-F238E27FC236}">
                  <a16:creationId xmlns:a16="http://schemas.microsoft.com/office/drawing/2014/main" id="{9BBE1729-AA67-4290-A6B6-76C54B73AC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19">
              <a:extLst>
                <a:ext uri="{FF2B5EF4-FFF2-40B4-BE49-F238E27FC236}">
                  <a16:creationId xmlns:a16="http://schemas.microsoft.com/office/drawing/2014/main" id="{C7989282-C9A6-4905-9EE7-BAD79F9960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20">
              <a:extLst>
                <a:ext uri="{FF2B5EF4-FFF2-40B4-BE49-F238E27FC236}">
                  <a16:creationId xmlns:a16="http://schemas.microsoft.com/office/drawing/2014/main" id="{EFFD14C3-BBFF-48F2-AB6C-C2EE0263F5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Freeform 21">
              <a:extLst>
                <a:ext uri="{FF2B5EF4-FFF2-40B4-BE49-F238E27FC236}">
                  <a16:creationId xmlns:a16="http://schemas.microsoft.com/office/drawing/2014/main" id="{35EF92FD-4E70-41BC-A2C3-E192791882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Freeform 22">
              <a:extLst>
                <a:ext uri="{FF2B5EF4-FFF2-40B4-BE49-F238E27FC236}">
                  <a16:creationId xmlns:a16="http://schemas.microsoft.com/office/drawing/2014/main" id="{13C9D14D-C1BC-47A4-810F-2B23782862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Freeform 23">
              <a:extLst>
                <a:ext uri="{FF2B5EF4-FFF2-40B4-BE49-F238E27FC236}">
                  <a16:creationId xmlns:a16="http://schemas.microsoft.com/office/drawing/2014/main" id="{7BB78E9D-8FB2-4188-AA76-B076EC91EC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Freeform 24">
              <a:extLst>
                <a:ext uri="{FF2B5EF4-FFF2-40B4-BE49-F238E27FC236}">
                  <a16:creationId xmlns:a16="http://schemas.microsoft.com/office/drawing/2014/main" id="{086F636F-8908-4A84-9DE8-38A1D3B9BA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Freeform 25">
              <a:extLst>
                <a:ext uri="{FF2B5EF4-FFF2-40B4-BE49-F238E27FC236}">
                  <a16:creationId xmlns:a16="http://schemas.microsoft.com/office/drawing/2014/main" id="{BCDAB8B2-1267-4ABD-A817-3078AEC298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25" name="Group 124">
            <a:extLst>
              <a:ext uri="{FF2B5EF4-FFF2-40B4-BE49-F238E27FC236}">
                <a16:creationId xmlns:a16="http://schemas.microsoft.com/office/drawing/2014/main" id="{905D9A16-BB91-4097-BD0B-3B994C03A5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4672" y="4281677"/>
            <a:ext cx="10579607" cy="1771275"/>
            <a:chOff x="804672" y="3893141"/>
            <a:chExt cx="10579607" cy="1771275"/>
          </a:xfrm>
          <a:solidFill>
            <a:schemeClr val="tx2"/>
          </a:solidFill>
        </p:grpSpPr>
        <p:sp>
          <p:nvSpPr>
            <p:cNvPr id="126" name="Isosceles Triangle 39">
              <a:extLst>
                <a:ext uri="{FF2B5EF4-FFF2-40B4-BE49-F238E27FC236}">
                  <a16:creationId xmlns:a16="http://schemas.microsoft.com/office/drawing/2014/main" id="{E4EAE09B-33C0-47CA-8856-8A266114D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4865A29A-C0EC-40AE-951A-1C7AFEFB04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672" y="3893141"/>
              <a:ext cx="10579607" cy="14202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FC6DA0D-E578-DD4A-8176-40F74BC180FC}"/>
              </a:ext>
            </a:extLst>
          </p:cNvPr>
          <p:cNvSpPr>
            <a:spLocks noGrp="1"/>
          </p:cNvSpPr>
          <p:nvPr>
            <p:ph type="title"/>
          </p:nvPr>
        </p:nvSpPr>
        <p:spPr>
          <a:xfrm>
            <a:off x="886968" y="4368773"/>
            <a:ext cx="10417231" cy="1250384"/>
          </a:xfrm>
          <a:solidFill>
            <a:srgbClr val="FF0000"/>
          </a:solidFill>
          <a:ln>
            <a:solidFill>
              <a:schemeClr val="tx1"/>
            </a:solidFill>
          </a:ln>
        </p:spPr>
        <p:txBody>
          <a:bodyPr>
            <a:normAutofit/>
          </a:bodyPr>
          <a:lstStyle/>
          <a:p>
            <a:r>
              <a:rPr lang="en-US">
                <a:solidFill>
                  <a:schemeClr val="bg1"/>
                </a:solidFill>
                <a:latin typeface="+mn-lt"/>
              </a:rPr>
              <a:t>Tampa Alumnae Strategy</a:t>
            </a:r>
          </a:p>
        </p:txBody>
      </p:sp>
      <p:graphicFrame>
        <p:nvGraphicFramePr>
          <p:cNvPr id="4" name="Content Placeholder 3">
            <a:extLst>
              <a:ext uri="{FF2B5EF4-FFF2-40B4-BE49-F238E27FC236}">
                <a16:creationId xmlns:a16="http://schemas.microsoft.com/office/drawing/2014/main" id="{7D6CAE11-12B3-4C4C-A3D2-A9888497EC52}"/>
              </a:ext>
            </a:extLst>
          </p:cNvPr>
          <p:cNvGraphicFramePr>
            <a:graphicFrameLocks noGrp="1"/>
          </p:cNvGraphicFramePr>
          <p:nvPr>
            <p:ph idx="1"/>
            <p:extLst>
              <p:ext uri="{D42A27DB-BD31-4B8C-83A1-F6EECF244321}">
                <p14:modId xmlns:p14="http://schemas.microsoft.com/office/powerpoint/2010/main" val="3942134232"/>
              </p:ext>
            </p:extLst>
          </p:nvPr>
        </p:nvGraphicFramePr>
        <p:xfrm>
          <a:off x="804672" y="803186"/>
          <a:ext cx="10579607" cy="3043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7931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8D1E49-2A21-4A83-A0E0-FB1597B4B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88B852E-5494-418B-A833-75CF016A9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DF31E3C1-1A46-4329-9F80-B576692FEE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294B4592-99CA-47B1-816F-CE2D44F65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BF690E4C-72F8-4AC5-AF99-562763CC6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F834CDD4-CAB8-4ACC-9AAC-5399C743DE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1AEB045A-6821-475B-A28E-047437ABEF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D9B790C0-3D34-4626-BAFB-6EB473F40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EDA4D87F-91A4-4628-9A6E-F01820A7E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045DAB88-124C-459C-A889-DAE9C9BE28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85D44010-1DAA-4CAC-B83F-7E3E8C455D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E8C01D66-5C93-4A2E-AA74-DE97574EA4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E2E1A6E1-6C4A-47D3-81E2-9F8624F1B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3E849CB5-4526-49DC-B77B-A20FDB7FFD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5A18C8A4-FB2A-44C1-93D3-26C6DDFE0C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85D014FD-8C5A-4071-B19E-4910AAB618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A37D7262-3596-4026-9AD4-E94332E52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187E37E0-AAC3-4B33-AF36-334ACCBD33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409758BB-8A0E-4BEB-BC0C-F410AD98C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97C4EFE2-9D25-4978-BD9A-873B492702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9CCAF82A-A0E0-4B55-A97B-EFFAE79AF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4F800DD8-3954-4F73-8807-16F1CFAC1E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4E1C91A-4B06-4852-918C-6380FA986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A267E05-89AA-5549-998B-964BE8F9A230}"/>
              </a:ext>
            </a:extLst>
          </p:cNvPr>
          <p:cNvSpPr>
            <a:spLocks noGrp="1"/>
          </p:cNvSpPr>
          <p:nvPr>
            <p:ph type="title"/>
          </p:nvPr>
        </p:nvSpPr>
        <p:spPr>
          <a:xfrm>
            <a:off x="904877" y="795527"/>
            <a:ext cx="10488547" cy="1190912"/>
          </a:xfrm>
        </p:spPr>
        <p:txBody>
          <a:bodyPr>
            <a:normAutofit/>
          </a:bodyPr>
          <a:lstStyle/>
          <a:p>
            <a:r>
              <a:rPr lang="en-US" dirty="0">
                <a:solidFill>
                  <a:schemeClr val="tx2"/>
                </a:solidFill>
                <a:latin typeface="+mn-lt"/>
              </a:rPr>
              <a:t>Additional Activities</a:t>
            </a:r>
          </a:p>
        </p:txBody>
      </p:sp>
      <p:sp>
        <p:nvSpPr>
          <p:cNvPr id="35" name="Rectangle 34">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030" y="2250281"/>
            <a:ext cx="4959318" cy="367823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andshake">
            <a:extLst>
              <a:ext uri="{FF2B5EF4-FFF2-40B4-BE49-F238E27FC236}">
                <a16:creationId xmlns:a16="http://schemas.microsoft.com/office/drawing/2014/main" id="{667DAAE1-9DA4-40F6-866D-F1210E379C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43337" y="2416047"/>
            <a:ext cx="3346704" cy="3346704"/>
          </a:xfrm>
          <a:prstGeom prst="rect">
            <a:avLst/>
          </a:prstGeom>
          <a:ln w="12700">
            <a:noFill/>
          </a:ln>
        </p:spPr>
      </p:pic>
      <p:sp>
        <p:nvSpPr>
          <p:cNvPr id="3" name="Content Placeholder 2">
            <a:extLst>
              <a:ext uri="{FF2B5EF4-FFF2-40B4-BE49-F238E27FC236}">
                <a16:creationId xmlns:a16="http://schemas.microsoft.com/office/drawing/2014/main" id="{B4CB6806-6D18-614B-A14A-7907DF3C634E}"/>
              </a:ext>
            </a:extLst>
          </p:cNvPr>
          <p:cNvSpPr>
            <a:spLocks noGrp="1"/>
          </p:cNvSpPr>
          <p:nvPr>
            <p:ph idx="1"/>
          </p:nvPr>
        </p:nvSpPr>
        <p:spPr>
          <a:xfrm>
            <a:off x="6380703" y="2228850"/>
            <a:ext cx="5028928" cy="3699669"/>
          </a:xfrm>
        </p:spPr>
        <p:txBody>
          <a:bodyPr>
            <a:normAutofit fontScale="92500" lnSpcReduction="10000"/>
          </a:bodyPr>
          <a:lstStyle/>
          <a:p>
            <a:r>
              <a:rPr lang="en-US" dirty="0"/>
              <a:t>Collegiate Connection Month Activities (Feb)</a:t>
            </a:r>
          </a:p>
          <a:p>
            <a:pPr lvl="1"/>
            <a:r>
              <a:rPr lang="en-US" dirty="0"/>
              <a:t>Annual Mixer (open to all Sorors)</a:t>
            </a:r>
          </a:p>
          <a:p>
            <a:pPr lvl="1"/>
            <a:r>
              <a:rPr lang="en-US" dirty="0"/>
              <a:t>Calendar of suggested binding activities throughout the month</a:t>
            </a:r>
          </a:p>
          <a:p>
            <a:r>
              <a:rPr lang="en-US" dirty="0"/>
              <a:t>Collegiate version of TA 101 </a:t>
            </a:r>
          </a:p>
          <a:p>
            <a:pPr lvl="1"/>
            <a:r>
              <a:rPr lang="en-US" dirty="0"/>
              <a:t>Held in April each year (before graduation)</a:t>
            </a:r>
          </a:p>
          <a:p>
            <a:pPr lvl="1"/>
            <a:r>
              <a:rPr lang="en-US" dirty="0"/>
              <a:t>Attend collegiate meeting for introductions and share details/answer questions about TA and Alumnae transition in general</a:t>
            </a:r>
          </a:p>
          <a:p>
            <a:pPr lvl="1"/>
            <a:r>
              <a:rPr lang="en-US" dirty="0"/>
              <a:t>Connect Sorors with Alumnae Chapters in their areas (if moving outside of Tampa)</a:t>
            </a:r>
          </a:p>
          <a:p>
            <a:r>
              <a:rPr lang="en-US" dirty="0"/>
              <a:t>Include transition information on DSTTA</a:t>
            </a:r>
          </a:p>
        </p:txBody>
      </p:sp>
    </p:spTree>
    <p:extLst>
      <p:ext uri="{BB962C8B-B14F-4D97-AF65-F5344CB8AC3E}">
        <p14:creationId xmlns:p14="http://schemas.microsoft.com/office/powerpoint/2010/main" val="3688657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DAE3342-9DFC-49D4-B09C-25E3107693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0" name="Freeform 5">
              <a:extLst>
                <a:ext uri="{FF2B5EF4-FFF2-40B4-BE49-F238E27FC236}">
                  <a16:creationId xmlns:a16="http://schemas.microsoft.com/office/drawing/2014/main" id="{E49E0D20-8423-4612-99A5-14AEF8F6B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6">
              <a:extLst>
                <a:ext uri="{FF2B5EF4-FFF2-40B4-BE49-F238E27FC236}">
                  <a16:creationId xmlns:a16="http://schemas.microsoft.com/office/drawing/2014/main" id="{57C2C108-5A30-48CA-9203-56747AEB7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7">
              <a:extLst>
                <a:ext uri="{FF2B5EF4-FFF2-40B4-BE49-F238E27FC236}">
                  <a16:creationId xmlns:a16="http://schemas.microsoft.com/office/drawing/2014/main" id="{1A343912-2EFC-408E-A862-5C9BF108DC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8">
              <a:extLst>
                <a:ext uri="{FF2B5EF4-FFF2-40B4-BE49-F238E27FC236}">
                  <a16:creationId xmlns:a16="http://schemas.microsoft.com/office/drawing/2014/main" id="{AA50D1CF-9DAE-4CF6-B829-E66CEE9D5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9">
              <a:extLst>
                <a:ext uri="{FF2B5EF4-FFF2-40B4-BE49-F238E27FC236}">
                  <a16:creationId xmlns:a16="http://schemas.microsoft.com/office/drawing/2014/main" id="{FE5799A4-0568-433E-BF41-752CF516A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0">
              <a:extLst>
                <a:ext uri="{FF2B5EF4-FFF2-40B4-BE49-F238E27FC236}">
                  <a16:creationId xmlns:a16="http://schemas.microsoft.com/office/drawing/2014/main" id="{CDBB86ED-F16F-4C28-BDD5-72D771176F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1">
              <a:extLst>
                <a:ext uri="{FF2B5EF4-FFF2-40B4-BE49-F238E27FC236}">
                  <a16:creationId xmlns:a16="http://schemas.microsoft.com/office/drawing/2014/main" id="{3347939E-8B76-4CFC-B2EC-63A7E2278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2">
              <a:extLst>
                <a:ext uri="{FF2B5EF4-FFF2-40B4-BE49-F238E27FC236}">
                  <a16:creationId xmlns:a16="http://schemas.microsoft.com/office/drawing/2014/main" id="{FA1DD132-02E4-4CD3-B496-BFF924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3">
              <a:extLst>
                <a:ext uri="{FF2B5EF4-FFF2-40B4-BE49-F238E27FC236}">
                  <a16:creationId xmlns:a16="http://schemas.microsoft.com/office/drawing/2014/main" id="{710BDA52-A7D7-4E4E-9F36-EC8F983EA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4">
              <a:extLst>
                <a:ext uri="{FF2B5EF4-FFF2-40B4-BE49-F238E27FC236}">
                  <a16:creationId xmlns:a16="http://schemas.microsoft.com/office/drawing/2014/main" id="{B1BDF852-319F-42B8-9A50-7C9A9387C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5">
              <a:extLst>
                <a:ext uri="{FF2B5EF4-FFF2-40B4-BE49-F238E27FC236}">
                  <a16:creationId xmlns:a16="http://schemas.microsoft.com/office/drawing/2014/main" id="{3AACE376-C01E-4F1F-91B7-39D0274BFE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6">
              <a:extLst>
                <a:ext uri="{FF2B5EF4-FFF2-40B4-BE49-F238E27FC236}">
                  <a16:creationId xmlns:a16="http://schemas.microsoft.com/office/drawing/2014/main" id="{7F612F4C-050E-459D-9771-ED088374A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7">
              <a:extLst>
                <a:ext uri="{FF2B5EF4-FFF2-40B4-BE49-F238E27FC236}">
                  <a16:creationId xmlns:a16="http://schemas.microsoft.com/office/drawing/2014/main" id="{94E4211B-3E41-4905-8F4E-76811B9E5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8">
              <a:extLst>
                <a:ext uri="{FF2B5EF4-FFF2-40B4-BE49-F238E27FC236}">
                  <a16:creationId xmlns:a16="http://schemas.microsoft.com/office/drawing/2014/main" id="{6AEC87EE-0CB8-43DE-8FEB-4586A92E8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9">
              <a:extLst>
                <a:ext uri="{FF2B5EF4-FFF2-40B4-BE49-F238E27FC236}">
                  <a16:creationId xmlns:a16="http://schemas.microsoft.com/office/drawing/2014/main" id="{277C1C5D-7BDC-47E4-8B81-C3C4AE949B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0">
              <a:extLst>
                <a:ext uri="{FF2B5EF4-FFF2-40B4-BE49-F238E27FC236}">
                  <a16:creationId xmlns:a16="http://schemas.microsoft.com/office/drawing/2014/main" id="{7A2A6EF8-9768-4478-9CD3-DFA547CEF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1">
              <a:extLst>
                <a:ext uri="{FF2B5EF4-FFF2-40B4-BE49-F238E27FC236}">
                  <a16:creationId xmlns:a16="http://schemas.microsoft.com/office/drawing/2014/main" id="{1FD9091C-E8FA-4ADA-937F-A74426ED1B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2">
              <a:extLst>
                <a:ext uri="{FF2B5EF4-FFF2-40B4-BE49-F238E27FC236}">
                  <a16:creationId xmlns:a16="http://schemas.microsoft.com/office/drawing/2014/main" id="{B69923E7-63C4-47CE-956E-09D384D4F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8" name="Freeform 23">
              <a:extLst>
                <a:ext uri="{FF2B5EF4-FFF2-40B4-BE49-F238E27FC236}">
                  <a16:creationId xmlns:a16="http://schemas.microsoft.com/office/drawing/2014/main" id="{A2576784-872E-494C-A041-0E346226B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0" name="Group 29">
            <a:extLst>
              <a:ext uri="{FF2B5EF4-FFF2-40B4-BE49-F238E27FC236}">
                <a16:creationId xmlns:a16="http://schemas.microsoft.com/office/drawing/2014/main" id="{B54F73D8-62C2-4127-9D19-01219BBB9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1" name="Rectangle 30">
              <a:extLst>
                <a:ext uri="{FF2B5EF4-FFF2-40B4-BE49-F238E27FC236}">
                  <a16:creationId xmlns:a16="http://schemas.microsoft.com/office/drawing/2014/main" id="{CFD8CA02-9BE5-4B82-8129-6EF618402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31">
              <a:extLst>
                <a:ext uri="{FF2B5EF4-FFF2-40B4-BE49-F238E27FC236}">
                  <a16:creationId xmlns:a16="http://schemas.microsoft.com/office/drawing/2014/main" id="{01515E68-030C-4313-B300-35253163D3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1937725F-1DDF-4225-937E-106DBB047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5" name="Rectangle 34">
            <a:extLst>
              <a:ext uri="{FF2B5EF4-FFF2-40B4-BE49-F238E27FC236}">
                <a16:creationId xmlns:a16="http://schemas.microsoft.com/office/drawing/2014/main" id="{C6FACE84-7774-4365-AC1F-ACC4570BD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741BA200-5D41-4654-ACFD-2FB1BB64D1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8" name="Freeform 5">
              <a:extLst>
                <a:ext uri="{FF2B5EF4-FFF2-40B4-BE49-F238E27FC236}">
                  <a16:creationId xmlns:a16="http://schemas.microsoft.com/office/drawing/2014/main" id="{DC38EB78-113A-4B6E-849F-8EA5F94A4D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6">
              <a:extLst>
                <a:ext uri="{FF2B5EF4-FFF2-40B4-BE49-F238E27FC236}">
                  <a16:creationId xmlns:a16="http://schemas.microsoft.com/office/drawing/2014/main" id="{0EA35CE7-0CEF-4190-8ABE-E385D229C3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7">
              <a:extLst>
                <a:ext uri="{FF2B5EF4-FFF2-40B4-BE49-F238E27FC236}">
                  <a16:creationId xmlns:a16="http://schemas.microsoft.com/office/drawing/2014/main" id="{1F69ABD3-4493-4A97-AE21-BCE4737E70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8">
              <a:extLst>
                <a:ext uri="{FF2B5EF4-FFF2-40B4-BE49-F238E27FC236}">
                  <a16:creationId xmlns:a16="http://schemas.microsoft.com/office/drawing/2014/main" id="{36742CCA-B7CE-4885-A5F7-7B490A826B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9">
              <a:extLst>
                <a:ext uri="{FF2B5EF4-FFF2-40B4-BE49-F238E27FC236}">
                  <a16:creationId xmlns:a16="http://schemas.microsoft.com/office/drawing/2014/main" id="{01EC6AAE-B704-46F6-8AEC-B4E74BD0B3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10">
              <a:extLst>
                <a:ext uri="{FF2B5EF4-FFF2-40B4-BE49-F238E27FC236}">
                  <a16:creationId xmlns:a16="http://schemas.microsoft.com/office/drawing/2014/main" id="{65759412-8E35-4A0C-8763-2454820129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1">
              <a:extLst>
                <a:ext uri="{FF2B5EF4-FFF2-40B4-BE49-F238E27FC236}">
                  <a16:creationId xmlns:a16="http://schemas.microsoft.com/office/drawing/2014/main" id="{248AF5F3-56F6-45F4-ABDF-15AC886688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2">
              <a:extLst>
                <a:ext uri="{FF2B5EF4-FFF2-40B4-BE49-F238E27FC236}">
                  <a16:creationId xmlns:a16="http://schemas.microsoft.com/office/drawing/2014/main" id="{8C10A619-C049-4090-BC32-E6B0EF6D1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3">
              <a:extLst>
                <a:ext uri="{FF2B5EF4-FFF2-40B4-BE49-F238E27FC236}">
                  <a16:creationId xmlns:a16="http://schemas.microsoft.com/office/drawing/2014/main" id="{94A5BEFD-2CAD-4608-A38C-241CCD0423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4">
              <a:extLst>
                <a:ext uri="{FF2B5EF4-FFF2-40B4-BE49-F238E27FC236}">
                  <a16:creationId xmlns:a16="http://schemas.microsoft.com/office/drawing/2014/main" id="{4E14C157-B445-4D53-85D5-1557AFC12C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5">
              <a:extLst>
                <a:ext uri="{FF2B5EF4-FFF2-40B4-BE49-F238E27FC236}">
                  <a16:creationId xmlns:a16="http://schemas.microsoft.com/office/drawing/2014/main" id="{BC601D16-9F12-4EB3-8E09-91B4759D97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6">
              <a:extLst>
                <a:ext uri="{FF2B5EF4-FFF2-40B4-BE49-F238E27FC236}">
                  <a16:creationId xmlns:a16="http://schemas.microsoft.com/office/drawing/2014/main" id="{64D88DAF-4118-4CC2-891A-9EDC51EB3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7">
              <a:extLst>
                <a:ext uri="{FF2B5EF4-FFF2-40B4-BE49-F238E27FC236}">
                  <a16:creationId xmlns:a16="http://schemas.microsoft.com/office/drawing/2014/main" id="{1F7B0382-D7E9-4165-89EC-583657FFC9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8">
              <a:extLst>
                <a:ext uri="{FF2B5EF4-FFF2-40B4-BE49-F238E27FC236}">
                  <a16:creationId xmlns:a16="http://schemas.microsoft.com/office/drawing/2014/main" id="{D106ACA3-92C7-4977-8DC2-2F1B1AB1F1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9">
              <a:extLst>
                <a:ext uri="{FF2B5EF4-FFF2-40B4-BE49-F238E27FC236}">
                  <a16:creationId xmlns:a16="http://schemas.microsoft.com/office/drawing/2014/main" id="{FBC6A6EE-A294-4890-AEBD-31F5BB5033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20">
              <a:extLst>
                <a:ext uri="{FF2B5EF4-FFF2-40B4-BE49-F238E27FC236}">
                  <a16:creationId xmlns:a16="http://schemas.microsoft.com/office/drawing/2014/main" id="{474E8787-0D9C-495E-A087-E2D4D55A12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21">
              <a:extLst>
                <a:ext uri="{FF2B5EF4-FFF2-40B4-BE49-F238E27FC236}">
                  <a16:creationId xmlns:a16="http://schemas.microsoft.com/office/drawing/2014/main" id="{3B328BD9-E88B-44A7-B72E-2750A5868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2">
              <a:extLst>
                <a:ext uri="{FF2B5EF4-FFF2-40B4-BE49-F238E27FC236}">
                  <a16:creationId xmlns:a16="http://schemas.microsoft.com/office/drawing/2014/main" id="{6EBCDCA5-5CC7-4F18-88A7-53B15F2A17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3">
              <a:extLst>
                <a:ext uri="{FF2B5EF4-FFF2-40B4-BE49-F238E27FC236}">
                  <a16:creationId xmlns:a16="http://schemas.microsoft.com/office/drawing/2014/main" id="{24999F28-35E8-464E-BF85-26D6302EF7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5" name="Picture 4">
            <a:extLst>
              <a:ext uri="{FF2B5EF4-FFF2-40B4-BE49-F238E27FC236}">
                <a16:creationId xmlns:a16="http://schemas.microsoft.com/office/drawing/2014/main" id="{63E52BBF-464D-4529-A7C5-9B33EF61A485}"/>
              </a:ext>
            </a:extLst>
          </p:cNvPr>
          <p:cNvPicPr>
            <a:picLocks noChangeAspect="1"/>
          </p:cNvPicPr>
          <p:nvPr/>
        </p:nvPicPr>
        <p:blipFill rotWithShape="1">
          <a:blip r:embed="rId2"/>
          <a:srcRect l="63108" r="774" b="2"/>
          <a:stretch/>
        </p:blipFill>
        <p:spPr>
          <a:xfrm>
            <a:off x="20" y="227"/>
            <a:ext cx="4060675" cy="6858000"/>
          </a:xfrm>
          <a:prstGeom prst="rect">
            <a:avLst/>
          </a:prstGeom>
          <a:ln w="9525">
            <a:noFill/>
          </a:ln>
        </p:spPr>
      </p:pic>
      <p:grpSp>
        <p:nvGrpSpPr>
          <p:cNvPr id="58" name="Group 57">
            <a:extLst>
              <a:ext uri="{FF2B5EF4-FFF2-40B4-BE49-F238E27FC236}">
                <a16:creationId xmlns:a16="http://schemas.microsoft.com/office/drawing/2014/main" id="{666FC85F-3E70-47BA-8472-4AADA1C53F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70925" y="1186483"/>
            <a:ext cx="6509954" cy="4477933"/>
            <a:chOff x="807084" y="1186483"/>
            <a:chExt cx="6509954" cy="4477933"/>
          </a:xfrm>
        </p:grpSpPr>
        <p:sp>
          <p:nvSpPr>
            <p:cNvPr id="59" name="Rectangle 58">
              <a:extLst>
                <a:ext uri="{FF2B5EF4-FFF2-40B4-BE49-F238E27FC236}">
                  <a16:creationId xmlns:a16="http://schemas.microsoft.com/office/drawing/2014/main" id="{22E148A9-3A08-4D3A-A7C3-16C6FA7FE1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846" y="1186483"/>
              <a:ext cx="6508430"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39">
              <a:extLst>
                <a:ext uri="{FF2B5EF4-FFF2-40B4-BE49-F238E27FC236}">
                  <a16:creationId xmlns:a16="http://schemas.microsoft.com/office/drawing/2014/main" id="{C8E82BB1-B38C-4E8E-B9BC-2E10952FF5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3858445"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744E1A40-37FC-4989-960D-8A0C7E566E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6509954"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EA3B2F94-DC2E-1641-A51D-EBD5E738E475}"/>
              </a:ext>
            </a:extLst>
          </p:cNvPr>
          <p:cNvSpPr>
            <a:spLocks noGrp="1"/>
          </p:cNvSpPr>
          <p:nvPr>
            <p:ph type="title"/>
          </p:nvPr>
        </p:nvSpPr>
        <p:spPr>
          <a:xfrm>
            <a:off x="4959255" y="2075504"/>
            <a:ext cx="6337231" cy="1748729"/>
          </a:xfrm>
        </p:spPr>
        <p:txBody>
          <a:bodyPr vert="horz" lIns="228600" tIns="228600" rIns="228600" bIns="0" rtlCol="0" anchor="b">
            <a:normAutofit/>
          </a:bodyPr>
          <a:lstStyle/>
          <a:p>
            <a:pPr>
              <a:lnSpc>
                <a:spcPct val="80000"/>
              </a:lnSpc>
            </a:pPr>
            <a:r>
              <a:rPr lang="en-US" sz="5400"/>
              <a:t>Questions?</a:t>
            </a:r>
          </a:p>
        </p:txBody>
      </p:sp>
    </p:spTree>
    <p:extLst>
      <p:ext uri="{BB962C8B-B14F-4D97-AF65-F5344CB8AC3E}">
        <p14:creationId xmlns:p14="http://schemas.microsoft.com/office/powerpoint/2010/main" val="348558441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740</Words>
  <Application>Microsoft Macintosh PowerPoint</Application>
  <PresentationFormat>Widescreen</PresentationFormat>
  <Paragraphs>55</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Rockwell</vt:lpstr>
      <vt:lpstr>Wingdings</vt:lpstr>
      <vt:lpstr>Atlas</vt:lpstr>
      <vt:lpstr>Collegiate Connection</vt:lpstr>
      <vt:lpstr>Collegiate Connection Goals</vt:lpstr>
      <vt:lpstr>Tampa Alumnae Strategy</vt:lpstr>
      <vt:lpstr>Additional Activities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Collegiate Connection</dc:title>
  <dc:creator>Tekeisha Zimmerman</dc:creator>
  <cp:lastModifiedBy>Tekeisha Zimmerman</cp:lastModifiedBy>
  <cp:revision>8</cp:revision>
  <dcterms:created xsi:type="dcterms:W3CDTF">2019-12-01T22:35:21Z</dcterms:created>
  <dcterms:modified xsi:type="dcterms:W3CDTF">2019-12-09T14:00:01Z</dcterms:modified>
</cp:coreProperties>
</file>