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0" r:id="rId2"/>
  </p:sldMasterIdLst>
  <p:notesMasterIdLst>
    <p:notesMasterId r:id="rId27"/>
  </p:notesMasterIdLst>
  <p:sldIdLst>
    <p:sldId id="272" r:id="rId3"/>
    <p:sldId id="281" r:id="rId4"/>
    <p:sldId id="257" r:id="rId5"/>
    <p:sldId id="269" r:id="rId6"/>
    <p:sldId id="260" r:id="rId7"/>
    <p:sldId id="283" r:id="rId8"/>
    <p:sldId id="315" r:id="rId9"/>
    <p:sldId id="354" r:id="rId10"/>
    <p:sldId id="355" r:id="rId11"/>
    <p:sldId id="394" r:id="rId12"/>
    <p:sldId id="391" r:id="rId13"/>
    <p:sldId id="396" r:id="rId14"/>
    <p:sldId id="256" r:id="rId15"/>
    <p:sldId id="392" r:id="rId16"/>
    <p:sldId id="265" r:id="rId17"/>
    <p:sldId id="268" r:id="rId18"/>
    <p:sldId id="262" r:id="rId19"/>
    <p:sldId id="263" r:id="rId20"/>
    <p:sldId id="264" r:id="rId21"/>
    <p:sldId id="266" r:id="rId22"/>
    <p:sldId id="270" r:id="rId23"/>
    <p:sldId id="259" r:id="rId24"/>
    <p:sldId id="261" r:id="rId25"/>
    <p:sldId id="393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5F5F5F"/>
    <a:srgbClr val="0033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52" autoAdjust="0"/>
  </p:normalViewPr>
  <p:slideViewPr>
    <p:cSldViewPr>
      <p:cViewPr varScale="1">
        <p:scale>
          <a:sx n="86" d="100"/>
          <a:sy n="86" d="100"/>
        </p:scale>
        <p:origin x="138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CD8593-7701-4B10-A657-15E0DAF73125}" type="datetimeFigureOut">
              <a:rPr lang="en-US" smtClean="0"/>
              <a:t>1/11/2020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099461-66BE-46B7-8989-72DDF31CC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81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23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128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099461-66BE-46B7-8989-72DDF31CC6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84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6E994-837D-453D-9973-D2165B9780D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707799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F4026-F6F4-475A-A32F-A7B0E984EDE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32782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9C966-3B6A-4B3B-A4A5-8A3D97E8293A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2776082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80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0303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077478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13966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283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9722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9513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358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D5EDB1-0E66-4332-8964-E5FDED74AC14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41839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272410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2641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413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256B8-D62C-46A5-9117-84422DE04C61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301596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216EF6-FB06-414A-B7F5-0573BCB8AEB3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1623619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32107B-EC50-47E4-8999-3921EC020F8D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061703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887DFA-B08C-49EC-8DC8-20F1CC9D4396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668629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48D8D-CFF4-484D-874F-07CAE07C1877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420798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40E3F-CD9E-47B3-8866-28C1364355E0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83479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1CA75-FD68-48BD-9FA6-0C18825A6E4E}" type="slidenum">
              <a:rPr lang="es-ES" altLang="en-US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83045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EE40C5B-CB28-45E0-B2BC-390573F3D696}" type="slidenum">
              <a:rPr lang="es-ES" altLang="en-US"/>
              <a:pPr/>
              <a:t>‹#›</a:t>
            </a:fld>
            <a:endParaRPr lang="es-E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FFFC7C-24E6-4D68-A03E-09C3D0172728}" type="datetimeFigureOut">
              <a:rPr lang="en-US" smtClean="0"/>
              <a:t>1/11/2020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D0BFC9D-FEF4-4DE8-8AEB-2C1A893D4DB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711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Rectangle 166"/>
          <p:cNvSpPr>
            <a:spLocks noGrp="1" noChangeArrowheads="1"/>
          </p:cNvSpPr>
          <p:nvPr>
            <p:ph type="subTitle" idx="1"/>
          </p:nvPr>
        </p:nvSpPr>
        <p:spPr>
          <a:xfrm>
            <a:off x="611560" y="188640"/>
            <a:ext cx="8136706" cy="5508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sz="4800" b="1" dirty="0"/>
              <a:t>Tampa </a:t>
            </a:r>
            <a:r>
              <a:rPr lang="es-ES" altLang="en-US" sz="4800" b="1" dirty="0" err="1"/>
              <a:t>Alumnae</a:t>
            </a:r>
            <a:r>
              <a:rPr lang="es-ES" altLang="en-US" sz="4800" b="1" dirty="0"/>
              <a:t> </a:t>
            </a:r>
            <a:r>
              <a:rPr lang="es-ES" altLang="en-US" sz="4800" b="1" dirty="0" err="1"/>
              <a:t>Chapter</a:t>
            </a:r>
            <a:endParaRPr lang="es-ES" altLang="en-US" sz="4800" b="1" dirty="0"/>
          </a:p>
          <a:p>
            <a:pPr>
              <a:lnSpc>
                <a:spcPct val="90000"/>
              </a:lnSpc>
            </a:pPr>
            <a:r>
              <a:rPr lang="es-ES" altLang="en-US" sz="4000" b="1" i="1" dirty="0"/>
              <a:t>2019-2020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2402" y="1988840"/>
            <a:ext cx="2675021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083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4966446" cy="762856"/>
          </a:xfrm>
        </p:spPr>
        <p:txBody>
          <a:bodyPr anchor="t"/>
          <a:lstStyle/>
          <a:p>
            <a:r>
              <a:rPr lang="en-US" sz="4000" dirty="0"/>
              <a:t> 3</a:t>
            </a:r>
            <a:r>
              <a:rPr lang="en-US" sz="4000" baseline="30000" dirty="0"/>
              <a:t>rd</a:t>
            </a:r>
            <a:r>
              <a:rPr lang="en-US" sz="4000" dirty="0"/>
              <a:t> VP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8352928" cy="5634347"/>
          </a:xfrm>
        </p:spPr>
        <p:txBody>
          <a:bodyPr>
            <a:noAutofit/>
          </a:bodyPr>
          <a:lstStyle/>
          <a:p>
            <a:r>
              <a:rPr lang="en-US" sz="1800" b="1" dirty="0"/>
              <a:t>  </a:t>
            </a:r>
            <a:endParaRPr lang="en-US" sz="1800" dirty="0"/>
          </a:p>
          <a:p>
            <a:pPr lv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b="1" u="sng" dirty="0">
                <a:solidFill>
                  <a:srgbClr val="FF0000"/>
                </a:solidFill>
              </a:rPr>
              <a:t>Fundraising Minute:</a:t>
            </a:r>
            <a:r>
              <a:rPr lang="en-US" sz="1800" b="1" dirty="0"/>
              <a:t>                                    </a:t>
            </a:r>
            <a:r>
              <a:rPr lang="en-US" sz="1800" b="1" u="sng" dirty="0">
                <a:solidFill>
                  <a:srgbClr val="FF0000"/>
                </a:solidFill>
              </a:rPr>
              <a:t>Logo Contest</a:t>
            </a:r>
          </a:p>
          <a:p>
            <a:pPr lv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b="1" dirty="0"/>
              <a:t>Upcoming Events:                                         Updates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We Vote t-shirts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sz="1800" dirty="0"/>
              <a:t>Chapter t-shirts</a:t>
            </a:r>
          </a:p>
          <a:p>
            <a:pPr lv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b="1" dirty="0"/>
              <a:t>        </a:t>
            </a:r>
          </a:p>
          <a:p>
            <a:pPr lvl="0" algn="l"/>
            <a:endParaRPr lang="en-US" sz="1800" b="1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69184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F4783-E66A-437C-BD80-F3D88D452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88092"/>
            <a:ext cx="7886700" cy="864644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3D814-886E-4E73-A6B7-80B1AAF8C7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268761"/>
            <a:ext cx="7886700" cy="482089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Financial Fitness Flyer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Queen of Hearts Presentation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385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31FDEB-4601-4744-83CB-9DB0D0B55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3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2020 Queen of Hearts</a:t>
            </a:r>
            <a:br>
              <a:rPr lang="en-US" sz="2800" dirty="0"/>
            </a:br>
            <a:r>
              <a:rPr lang="en-US" sz="2800" dirty="0"/>
              <a:t>Scholarship and Community Service Gala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5305" y="2362200"/>
            <a:ext cx="7772400" cy="762001"/>
          </a:xfrm>
        </p:spPr>
        <p:txBody>
          <a:bodyPr>
            <a:normAutofit/>
          </a:bodyPr>
          <a:lstStyle/>
          <a:p>
            <a:pPr algn="ctr"/>
            <a:r>
              <a:rPr lang="en-US" sz="4400" b="1" i="1" dirty="0">
                <a:solidFill>
                  <a:srgbClr val="FF0000"/>
                </a:solidFill>
              </a:rPr>
              <a:t>“</a:t>
            </a:r>
            <a:r>
              <a:rPr lang="en-US" sz="3600" b="1" i="1" dirty="0">
                <a:solidFill>
                  <a:srgbClr val="FF0000"/>
                </a:solidFill>
              </a:rPr>
              <a:t>DELTA GOES TO WAKANDA”</a:t>
            </a:r>
          </a:p>
        </p:txBody>
      </p:sp>
      <p:pic>
        <p:nvPicPr>
          <p:cNvPr id="1027" name="Picture 3" descr="C:\Users\Administrator\AppData\Local\Microsoft\Windows\INetCache\IE\ETQOYX1Z\f127187377f20fd5246b0a2da122ea76-african-safari-silhouette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825" y="3657600"/>
            <a:ext cx="630936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74088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172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b="1" dirty="0"/>
              <a:t>   Saturday, March 28, 2020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   </a:t>
            </a:r>
            <a:r>
              <a:rPr lang="en-US" sz="2400" dirty="0"/>
              <a:t>6:00 P.M. – 11:00 P.M.</a:t>
            </a:r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   </a:t>
            </a:r>
            <a:r>
              <a:rPr lang="en-US" sz="2400" b="1" dirty="0"/>
              <a:t>Centro Asturiano de Tampa</a:t>
            </a:r>
          </a:p>
          <a:p>
            <a:pPr marL="109728" indent="0">
              <a:buNone/>
            </a:pPr>
            <a:r>
              <a:rPr lang="en-US" sz="2400" dirty="0"/>
              <a:t>   1913  North Nebraska Avenue</a:t>
            </a:r>
          </a:p>
          <a:p>
            <a:pPr marL="109728" indent="0">
              <a:buNone/>
            </a:pPr>
            <a:r>
              <a:rPr lang="en-US" sz="2400" dirty="0"/>
              <a:t>   Tampa, FL  33602</a:t>
            </a:r>
          </a:p>
          <a:p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   Tickets - $100 per person</a:t>
            </a:r>
          </a:p>
          <a:p>
            <a:pPr marL="109728" indent="0">
              <a:buNone/>
            </a:pPr>
            <a:endParaRPr lang="en-US" sz="2400" dirty="0"/>
          </a:p>
          <a:p>
            <a:pPr marL="109728" indent="0">
              <a:buNone/>
            </a:pPr>
            <a:r>
              <a:rPr lang="en-US" sz="2400" dirty="0"/>
              <a:t>   8 seats per table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   Attire – African Elegant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1026" name="Picture 2" descr="C:\Users\Administrator\AppData\Local\Microsoft\Windows\INetCache\IE\DYUDXYZO\pdxEL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609562"/>
            <a:ext cx="3124199" cy="3751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851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Everyone</a:t>
            </a:r>
            <a:r>
              <a:rPr lang="en-US" dirty="0"/>
              <a:t> – Chapter President, Chapter Officers, Committee Co-Chairs, Committee Members, Hostesses, Sorors, Family Member(s), Friends, Guests – </a:t>
            </a:r>
            <a:r>
              <a:rPr lang="en-US" b="1" i="1" dirty="0">
                <a:solidFill>
                  <a:srgbClr val="FF0000"/>
                </a:solidFill>
              </a:rPr>
              <a:t>will need a ticket in order to enter the venue.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4312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TICKET REQUIRED</a:t>
            </a:r>
          </a:p>
        </p:txBody>
      </p:sp>
      <p:pic>
        <p:nvPicPr>
          <p:cNvPr id="5122" name="Picture 2" descr="C:\Users\Administrator\AppData\Local\Microsoft\Windows\INetCache\IE\DYUDXYZO\hand-306389_960_72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421" y="3962400"/>
            <a:ext cx="42672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590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If a </a:t>
            </a:r>
            <a:r>
              <a:rPr lang="en-US" dirty="0" err="1"/>
              <a:t>soror</a:t>
            </a:r>
            <a:r>
              <a:rPr lang="en-US" dirty="0"/>
              <a:t> sells a ticket to another </a:t>
            </a:r>
            <a:r>
              <a:rPr lang="en-US" dirty="0" err="1"/>
              <a:t>soror</a:t>
            </a:r>
            <a:r>
              <a:rPr lang="en-US" dirty="0"/>
              <a:t> at a price different from the chapter’s agreed upon price, said transaction  will be considered as a transaction between two </a:t>
            </a:r>
            <a:r>
              <a:rPr lang="en-US" dirty="0" err="1"/>
              <a:t>sorors</a:t>
            </a:r>
            <a:r>
              <a:rPr lang="en-US" dirty="0"/>
              <a:t> with no Code of Conduct violation.  However, if a </a:t>
            </a:r>
            <a:r>
              <a:rPr lang="en-US" dirty="0" err="1"/>
              <a:t>soror</a:t>
            </a:r>
            <a:r>
              <a:rPr lang="en-US" dirty="0"/>
              <a:t> sells a ticket to a non-</a:t>
            </a:r>
            <a:r>
              <a:rPr lang="en-US" dirty="0" err="1"/>
              <a:t>Soror</a:t>
            </a:r>
            <a:r>
              <a:rPr lang="en-US" dirty="0"/>
              <a:t> at a price different from the chapter’s agreed upon price, said transaction will be considered as a 1-G Code of Conduct violation which is failure to comply with any policies, procedures, rules or regulations of the Sorority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ADDITIONAL TICKET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14379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order to accommodate the 350 person capacity </a:t>
            </a:r>
            <a:r>
              <a:rPr lang="en-US" b="1" i="1" dirty="0"/>
              <a:t>AND</a:t>
            </a:r>
            <a:r>
              <a:rPr lang="en-US" dirty="0"/>
              <a:t>  have an ample dance floor, there will be both round tables and rectangular tables.</a:t>
            </a:r>
          </a:p>
          <a:p>
            <a:endParaRPr lang="en-US" dirty="0"/>
          </a:p>
          <a:p>
            <a:r>
              <a:rPr lang="en-US" dirty="0"/>
              <a:t>Round tables will seat 8 and rectangular tables will seat 10.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SET UP CONFIGURATION</a:t>
            </a:r>
          </a:p>
        </p:txBody>
      </p:sp>
      <p:pic>
        <p:nvPicPr>
          <p:cNvPr id="2050" name="Picture 2" descr="C:\Users\Administrator\AppData\Local\Microsoft\Windows\INetCache\IE\ETQOYX1Z\image-150nw-24636791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4724399"/>
            <a:ext cx="1959768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AppData\Local\Microsoft\Windows\INetCache\IE\7ZQP1Q4S\table2-.1gif-500x50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674" y="4648198"/>
            <a:ext cx="3357326" cy="167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660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Tuesday, March 10, 2020</a:t>
            </a:r>
          </a:p>
          <a:p>
            <a:endParaRPr lang="en-US" dirty="0"/>
          </a:p>
          <a:p>
            <a:r>
              <a:rPr lang="en-US" dirty="0"/>
              <a:t>Young Middle Magnet School</a:t>
            </a:r>
          </a:p>
          <a:p>
            <a:endParaRPr lang="en-US" dirty="0"/>
          </a:p>
          <a:p>
            <a:r>
              <a:rPr lang="en-US" dirty="0"/>
              <a:t>Exact time periods to be decided</a:t>
            </a:r>
          </a:p>
          <a:p>
            <a:endParaRPr lang="en-US" dirty="0"/>
          </a:p>
          <a:p>
            <a:r>
              <a:rPr lang="en-US" dirty="0"/>
              <a:t>Table set up diagram will be available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TABLE/SEAT SELECTION DATE</a:t>
            </a:r>
          </a:p>
        </p:txBody>
      </p:sp>
      <p:pic>
        <p:nvPicPr>
          <p:cNvPr id="3076" name="Picture 4" descr="C:\Users\Administrator\AppData\Local\Microsoft\Windows\INetCache\IE\3V39K6JL\798328_1223614184899998556jabela_Classroom_seat_layouts_6.svg.med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070914"/>
            <a:ext cx="1563118" cy="126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878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59363"/>
          </a:xfrm>
        </p:spPr>
        <p:txBody>
          <a:bodyPr>
            <a:noAutofit/>
          </a:bodyPr>
          <a:lstStyle/>
          <a:p>
            <a:r>
              <a:rPr lang="en-US" sz="2400" dirty="0"/>
              <a:t>Sorors WILL NOT be able to combine number of tickets sold in order to select a table.</a:t>
            </a:r>
          </a:p>
          <a:p>
            <a:endParaRPr lang="en-US" sz="2400" dirty="0"/>
          </a:p>
          <a:p>
            <a:r>
              <a:rPr lang="en-US" sz="2400" dirty="0"/>
              <a:t>Complete tables will be sold first.</a:t>
            </a:r>
          </a:p>
          <a:p>
            <a:endParaRPr lang="en-US" sz="2400" dirty="0"/>
          </a:p>
          <a:p>
            <a:r>
              <a:rPr lang="en-US" sz="2400" dirty="0"/>
              <a:t>The table selection process shall proceed as follows:  First and second </a:t>
            </a:r>
            <a:r>
              <a:rPr lang="en-US" sz="2400" b="1" i="1" dirty="0"/>
              <a:t>selections</a:t>
            </a:r>
            <a:r>
              <a:rPr lang="en-US" sz="2400" dirty="0"/>
              <a:t> by the current chapter President and committee chairs (full tables only).  All subsequent selections shall be made by all remaining sorors including officers and committee members </a:t>
            </a:r>
            <a:r>
              <a:rPr lang="en-US" sz="2400" b="1" i="1" dirty="0">
                <a:solidFill>
                  <a:srgbClr val="FF0000"/>
                </a:solidFill>
              </a:rPr>
              <a:t>(as per page 33 – Chapter’s Policies and Procedures  - Event Seating Criteria)</a:t>
            </a:r>
            <a:r>
              <a:rPr lang="en-US" sz="2400" b="1" i="1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TABLE/SEAT SELECTION PROCESS</a:t>
            </a:r>
          </a:p>
        </p:txBody>
      </p:sp>
    </p:spTree>
    <p:extLst>
      <p:ext uri="{BB962C8B-B14F-4D97-AF65-F5344CB8AC3E}">
        <p14:creationId xmlns:p14="http://schemas.microsoft.com/office/powerpoint/2010/main" val="3598959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7553DC7-BC25-4A4D-9BDC-E23EF83D75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2576" y="1052736"/>
            <a:ext cx="10081120" cy="4032448"/>
          </a:xfrm>
        </p:spPr>
      </p:pic>
    </p:spTree>
    <p:extLst>
      <p:ext uri="{BB962C8B-B14F-4D97-AF65-F5344CB8AC3E}">
        <p14:creationId xmlns:p14="http://schemas.microsoft.com/office/powerpoint/2010/main" val="2655264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If a </a:t>
            </a:r>
            <a:r>
              <a:rPr lang="en-US" dirty="0" err="1"/>
              <a:t>soror</a:t>
            </a:r>
            <a:r>
              <a:rPr lang="en-US" dirty="0"/>
              <a:t> who purchased a ticket(s) decides to exchange or sell her ticket(s), said </a:t>
            </a:r>
            <a:r>
              <a:rPr lang="en-US" dirty="0" err="1"/>
              <a:t>soror</a:t>
            </a:r>
            <a:r>
              <a:rPr lang="en-US" dirty="0"/>
              <a:t> must provide </a:t>
            </a:r>
            <a:r>
              <a:rPr lang="en-US" dirty="0" err="1"/>
              <a:t>Soror</a:t>
            </a:r>
            <a:r>
              <a:rPr lang="en-US" dirty="0"/>
              <a:t> Paulette Walker with the </a:t>
            </a:r>
            <a:r>
              <a:rPr lang="en-US" dirty="0" err="1"/>
              <a:t>exchangee’s</a:t>
            </a:r>
            <a:r>
              <a:rPr lang="en-US" dirty="0"/>
              <a:t>/purchaser’s name </a:t>
            </a:r>
            <a:r>
              <a:rPr lang="en-US" b="1" dirty="0"/>
              <a:t>(via email message – pwalker25p@yahoo.com)</a:t>
            </a:r>
            <a:r>
              <a:rPr lang="en-US" dirty="0"/>
              <a:t>, no later than </a:t>
            </a:r>
            <a:r>
              <a:rPr lang="en-US" b="1" i="1" dirty="0"/>
              <a:t>Friday, March 6 at midnight</a:t>
            </a:r>
            <a:r>
              <a:rPr lang="en-US" dirty="0"/>
              <a:t>  in order to eliminate an embarrassing situation on Tuesday, March 10 during the table/seat selection process.  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TABLE/SEAT SELECTION PROCESS cont’d.</a:t>
            </a:r>
          </a:p>
        </p:txBody>
      </p:sp>
    </p:spTree>
    <p:extLst>
      <p:ext uri="{BB962C8B-B14F-4D97-AF65-F5344CB8AC3E}">
        <p14:creationId xmlns:p14="http://schemas.microsoft.com/office/powerpoint/2010/main" val="739418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If a </a:t>
            </a:r>
            <a:r>
              <a:rPr lang="en-US" dirty="0" err="1"/>
              <a:t>soror</a:t>
            </a:r>
            <a:r>
              <a:rPr lang="en-US" dirty="0"/>
              <a:t> who purchased a ticket(s) is unable to attend/participate in the March 10, 2020 table/seat selection process, said </a:t>
            </a:r>
            <a:r>
              <a:rPr lang="en-US" dirty="0" err="1"/>
              <a:t>soror</a:t>
            </a:r>
            <a:r>
              <a:rPr lang="en-US" dirty="0"/>
              <a:t> must provide </a:t>
            </a:r>
            <a:r>
              <a:rPr lang="en-US" dirty="0" err="1"/>
              <a:t>Soror</a:t>
            </a:r>
            <a:r>
              <a:rPr lang="en-US" dirty="0"/>
              <a:t> Paulette Walker </a:t>
            </a:r>
            <a:r>
              <a:rPr lang="en-US" b="1" dirty="0"/>
              <a:t>(via email message – pwalker25p@yahoo.com)</a:t>
            </a:r>
            <a:r>
              <a:rPr lang="en-US" dirty="0"/>
              <a:t>, no later than </a:t>
            </a:r>
            <a:r>
              <a:rPr lang="en-US" b="1" i="1" dirty="0"/>
              <a:t>Friday, March 6 at midnight  </a:t>
            </a:r>
            <a:r>
              <a:rPr lang="en-US" dirty="0"/>
              <a:t>with the name of the </a:t>
            </a:r>
            <a:r>
              <a:rPr lang="en-US" dirty="0" err="1"/>
              <a:t>soror</a:t>
            </a:r>
            <a:r>
              <a:rPr lang="en-US" dirty="0"/>
              <a:t> who will select said </a:t>
            </a:r>
            <a:r>
              <a:rPr lang="en-US" dirty="0" err="1"/>
              <a:t>soror’s</a:t>
            </a:r>
            <a:r>
              <a:rPr lang="en-US" dirty="0"/>
              <a:t> table/seat.  Failure to do so, will result in the Committee selecting the said </a:t>
            </a:r>
            <a:r>
              <a:rPr lang="en-US" dirty="0" err="1"/>
              <a:t>soror’s</a:t>
            </a:r>
            <a:r>
              <a:rPr lang="en-US" dirty="0"/>
              <a:t> table/seat during the time period said </a:t>
            </a:r>
            <a:r>
              <a:rPr lang="en-US" dirty="0" err="1"/>
              <a:t>soror</a:t>
            </a:r>
            <a:r>
              <a:rPr lang="en-US" dirty="0"/>
              <a:t> was designated to select table/seat.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TABLE/SEAT SELECTION PROCESS cont’d.</a:t>
            </a:r>
          </a:p>
        </p:txBody>
      </p:sp>
    </p:spTree>
    <p:extLst>
      <p:ext uri="{BB962C8B-B14F-4D97-AF65-F5344CB8AC3E}">
        <p14:creationId xmlns:p14="http://schemas.microsoft.com/office/powerpoint/2010/main" val="3537383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If you request a  donations package  please see Soror Shantel Bobo or Soror Janet Solly.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request an ads package please see Soror Areatha  Morrow.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DONATIONS/ADS PACKAGE</a:t>
            </a:r>
          </a:p>
        </p:txBody>
      </p:sp>
      <p:pic>
        <p:nvPicPr>
          <p:cNvPr id="3080" name="Picture 8" descr="C:\Users\Administrator\AppData\Local\Microsoft\Windows\INetCache\IE\3V39K6JL\donate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800600"/>
            <a:ext cx="3886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209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serve as a hostess on the night of the event please see Soror Marian Lauria-Gibson and remember you must have a ticket.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HOSTESSES </a:t>
            </a:r>
          </a:p>
        </p:txBody>
      </p:sp>
      <p:pic>
        <p:nvPicPr>
          <p:cNvPr id="1027" name="Picture 3" descr="C:\Users\Administrator\AppData\Local\Microsoft\Windows\INetCache\IE\3V39K6JL\01d226e67cf2d4463ef133260a4f1c97-african-attire-african-wear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36" y="3189062"/>
            <a:ext cx="3428999" cy="312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566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109728" indent="0" algn="ctr">
              <a:buNone/>
            </a:pPr>
            <a:r>
              <a:rPr lang="en-US" sz="4800" dirty="0"/>
              <a:t>We thank you in advance for </a:t>
            </a:r>
            <a:r>
              <a:rPr lang="en-US" sz="4800" b="1" i="1" dirty="0">
                <a:solidFill>
                  <a:srgbClr val="FF0000"/>
                </a:solidFill>
              </a:rPr>
              <a:t>YOUR</a:t>
            </a:r>
            <a:r>
              <a:rPr lang="en-US" sz="4800" dirty="0"/>
              <a:t>  support and </a:t>
            </a:r>
            <a:r>
              <a:rPr lang="en-US" sz="4800" b="1" i="1" dirty="0">
                <a:solidFill>
                  <a:srgbClr val="FF0000"/>
                </a:solidFill>
              </a:rPr>
              <a:t>YOUR</a:t>
            </a:r>
            <a:r>
              <a:rPr lang="en-US" sz="4800" dirty="0"/>
              <a:t>  participation!!!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endParaRPr lang="en-US" sz="8800" i="1" dirty="0"/>
          </a:p>
        </p:txBody>
      </p:sp>
      <p:pic>
        <p:nvPicPr>
          <p:cNvPr id="4100" name="Picture 4" descr="C:\Users\Administrator\AppData\Local\Microsoft\Windows\INetCache\IE\DYUDXYZO\Thank_Yo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-533400"/>
            <a:ext cx="4318000" cy="299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132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176464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Meditation</a:t>
            </a:r>
            <a:r>
              <a:rPr lang="en-US" sz="1600" dirty="0"/>
              <a:t>				 Chaplain Team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Adoption of the Agenda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Review of December 2019 Executive Board Minutes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Correspondence</a:t>
            </a:r>
            <a:r>
              <a:rPr lang="en-US" sz="1600" dirty="0"/>
              <a:t>				Soror Sandra Cooke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b="1" dirty="0"/>
              <a:t>President’s Message</a:t>
            </a:r>
            <a:r>
              <a:rPr lang="en-US" sz="1600" dirty="0"/>
              <a:t>			Soror Alicia Warren </a:t>
            </a:r>
          </a:p>
          <a:p>
            <a:pPr marL="0" indent="0">
              <a:buNone/>
            </a:pP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22188"/>
            <a:ext cx="8229600" cy="422374"/>
          </a:xfrm>
        </p:spPr>
        <p:txBody>
          <a:bodyPr/>
          <a:lstStyle/>
          <a:p>
            <a:r>
              <a:rPr lang="en-US" altLang="en-US" dirty="0">
                <a:solidFill>
                  <a:schemeClr val="tx1"/>
                </a:solidFill>
              </a:rPr>
              <a:t>Agenda</a:t>
            </a: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4704"/>
            <a:ext cx="8229600" cy="5184576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Budget &amp; Finance Reports</a:t>
            </a:r>
          </a:p>
          <a:p>
            <a:pPr marL="457200" lvl="1" indent="0">
              <a:buNone/>
            </a:pPr>
            <a:r>
              <a:rPr lang="en-US" sz="1400" b="1" dirty="0"/>
              <a:t>Treasurer</a:t>
            </a:r>
            <a:r>
              <a:rPr lang="en-US" sz="1400" dirty="0"/>
              <a:t>		                   Soror Tiffany Mitchell</a:t>
            </a:r>
          </a:p>
          <a:p>
            <a:pPr marL="457200" lvl="1" indent="0">
              <a:buNone/>
            </a:pPr>
            <a:r>
              <a:rPr lang="en-US" sz="1400" dirty="0"/>
              <a:t>Action Item (s): 2 Ad Request</a:t>
            </a:r>
          </a:p>
          <a:p>
            <a:pPr marL="457200" lvl="1" indent="0">
              <a:buNone/>
            </a:pPr>
            <a:endParaRPr lang="en-US" sz="1400" dirty="0"/>
          </a:p>
          <a:p>
            <a:pPr marL="400050" lvl="1" indent="0">
              <a:spcBef>
                <a:spcPts val="0"/>
              </a:spcBef>
              <a:buNone/>
            </a:pPr>
            <a:r>
              <a:rPr lang="en-US" sz="1400" b="1" dirty="0"/>
              <a:t>  Financial Secretary</a:t>
            </a:r>
            <a:r>
              <a:rPr lang="en-US" sz="1400" dirty="0"/>
              <a:t>	                   Soror Briana Joseph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First Vice President’s Report</a:t>
            </a:r>
            <a:r>
              <a:rPr lang="en-US" sz="1400" dirty="0"/>
              <a:t>                         Soror Brenda Webb Johnson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b="1" dirty="0"/>
              <a:t>Second Vice President’s Report</a:t>
            </a:r>
            <a:r>
              <a:rPr lang="en-US" sz="1400" dirty="0"/>
              <a:t>                    Soror Sabrina Griffith </a:t>
            </a:r>
          </a:p>
          <a:p>
            <a:pPr marL="0" indent="0">
              <a:buNone/>
            </a:pPr>
            <a:r>
              <a:rPr lang="en-US" sz="1400" dirty="0"/>
              <a:t> </a:t>
            </a:r>
          </a:p>
          <a:p>
            <a:pPr marL="0" indent="0">
              <a:buNone/>
            </a:pPr>
            <a:r>
              <a:rPr lang="en-US" sz="1400" b="1" dirty="0"/>
              <a:t>Third Vice President’s Report</a:t>
            </a:r>
            <a:r>
              <a:rPr lang="en-US" sz="1400" dirty="0"/>
              <a:t>                        Soror Angela Brown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Good of the Order                                            </a:t>
            </a:r>
            <a:r>
              <a:rPr lang="en-US" sz="1400" dirty="0"/>
              <a:t>Soror Sandra Cooke</a:t>
            </a:r>
            <a:endParaRPr lang="en-US" sz="1400" b="1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b="1" dirty="0"/>
              <a:t>Adjournment</a:t>
            </a: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1800" dirty="0"/>
              <a:t> 	 </a:t>
            </a:r>
          </a:p>
          <a:p>
            <a:pPr marL="0" indent="0">
              <a:buNone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7505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498376" y="1916832"/>
            <a:ext cx="814724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1600" b="1" dirty="0"/>
              <a:t>National/Regional/Chapter Updates</a:t>
            </a:r>
            <a:r>
              <a:rPr lang="en-US" sz="1600" dirty="0"/>
              <a:t>		</a:t>
            </a:r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1600" dirty="0"/>
              <a:t>Save the Dates: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Bay Area Founders Day: Hosted by Lakeland Alumnae - January 25</a:t>
            </a:r>
            <a:r>
              <a:rPr lang="en-US" sz="1600" baseline="30000" dirty="0"/>
              <a:t>th</a:t>
            </a:r>
            <a:r>
              <a:rPr lang="en-US" sz="1600" dirty="0"/>
              <a:t> 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DDAC: February 9</a:t>
            </a:r>
            <a:r>
              <a:rPr lang="en-US" sz="1600" baseline="30000" dirty="0"/>
              <a:t>th</a:t>
            </a:r>
            <a:r>
              <a:rPr lang="en-US" sz="1600" dirty="0"/>
              <a:t> – 11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dirty="0"/>
              <a:t>  DDNC: February 23</a:t>
            </a:r>
            <a:r>
              <a:rPr lang="en-US" sz="1600" baseline="30000" dirty="0"/>
              <a:t>rd</a:t>
            </a:r>
            <a:r>
              <a:rPr lang="en-US" sz="1600" dirty="0"/>
              <a:t> – 25</a:t>
            </a:r>
            <a:r>
              <a:rPr lang="en-US" sz="1600" baseline="30000" dirty="0"/>
              <a:t>th</a:t>
            </a:r>
            <a:r>
              <a:rPr lang="en-US" sz="1600" b="1" dirty="0"/>
              <a:t> </a:t>
            </a:r>
          </a:p>
          <a:p>
            <a:pPr marL="1143000" lvl="2">
              <a:buFont typeface="Arial" panose="020B0604020202020204" pitchFamily="34" charset="0"/>
              <a:buChar char="•"/>
            </a:pPr>
            <a:r>
              <a:rPr lang="en-US" sz="1600" b="1" dirty="0"/>
              <a:t>  </a:t>
            </a:r>
            <a:r>
              <a:rPr lang="en-US" sz="1600" dirty="0"/>
              <a:t>Regional Conference: </a:t>
            </a:r>
          </a:p>
          <a:p>
            <a:pPr marL="1600200" lvl="3">
              <a:buFont typeface="Arial" panose="020B0604020202020204" pitchFamily="34" charset="0"/>
              <a:buChar char="•"/>
            </a:pPr>
            <a:r>
              <a:rPr lang="en-US" sz="1600" dirty="0"/>
              <a:t> May 22</a:t>
            </a:r>
            <a:r>
              <a:rPr lang="en-US" sz="1600" baseline="30000" dirty="0"/>
              <a:t>nd</a:t>
            </a:r>
            <a:r>
              <a:rPr lang="en-US" sz="1600" dirty="0"/>
              <a:t> – 25</a:t>
            </a:r>
            <a:r>
              <a:rPr lang="en-US" sz="1600" baseline="30000" dirty="0"/>
              <a:t>th</a:t>
            </a:r>
            <a:r>
              <a:rPr lang="en-US" sz="1600" dirty="0"/>
              <a:t> Kissimmee Fl</a:t>
            </a:r>
          </a:p>
          <a:p>
            <a:pPr marL="1600200" lvl="3">
              <a:buFont typeface="Arial" panose="020B0604020202020204" pitchFamily="34" charset="0"/>
              <a:buChar char="•"/>
            </a:pPr>
            <a:r>
              <a:rPr lang="en-US" sz="1600" dirty="0"/>
              <a:t> Registration: March 1</a:t>
            </a:r>
            <a:r>
              <a:rPr lang="en-US" sz="1600" baseline="30000" dirty="0"/>
              <a:t>st</a:t>
            </a:r>
            <a:r>
              <a:rPr lang="en-US" sz="1600" dirty="0"/>
              <a:t> – April 30</a:t>
            </a:r>
            <a:r>
              <a:rPr lang="en-US" sz="1600" baseline="30000" dirty="0"/>
              <a:t>th</a:t>
            </a:r>
            <a:endParaRPr lang="en-US" sz="1600" dirty="0"/>
          </a:p>
          <a:p>
            <a:pPr marL="1600200" lvl="3"/>
            <a:r>
              <a:rPr lang="en-US" sz="1600" dirty="0"/>
              <a:t>  </a:t>
            </a:r>
          </a:p>
          <a:p>
            <a:pPr lvl="2"/>
            <a:endParaRPr lang="en-US" sz="1600" b="1" dirty="0"/>
          </a:p>
          <a:p>
            <a:endParaRPr lang="en-US" sz="1600" b="1" dirty="0"/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88580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sz="2400" b="1" dirty="0"/>
              <a:t>President’s Message</a:t>
            </a:r>
            <a:br>
              <a:rPr lang="en-US" sz="2400" b="1" dirty="0"/>
            </a:br>
            <a:r>
              <a:rPr lang="en-US" sz="2400" b="1" dirty="0"/>
              <a:t>“</a:t>
            </a:r>
            <a:r>
              <a:rPr lang="en-US" sz="2400" b="1" i="1" dirty="0"/>
              <a:t>Leading with Sisterly Love”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165CC9-2F7B-4F4A-BEED-8DC31778380D}"/>
              </a:ext>
            </a:extLst>
          </p:cNvPr>
          <p:cNvSpPr txBox="1"/>
          <p:nvPr/>
        </p:nvSpPr>
        <p:spPr>
          <a:xfrm>
            <a:off x="498376" y="1340768"/>
            <a:ext cx="814724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Committee Chairs please keep track of your 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Preparing for electronic voting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MIT Updates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pPr algn="ctr"/>
            <a:r>
              <a:rPr lang="en-US" sz="3200" b="1" dirty="0"/>
              <a:t>Happy Founders Day Sorors!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ctr"/>
            <a:r>
              <a:rPr lang="en-US" sz="2000" b="1" i="1" dirty="0"/>
              <a:t>“I THANK OUR FOUNDERS FOR….”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	</a:t>
            </a:r>
          </a:p>
          <a:p>
            <a:pPr lvl="2"/>
            <a:endParaRPr lang="en-US" sz="1600" b="1" dirty="0"/>
          </a:p>
          <a:p>
            <a:endParaRPr lang="en-US" sz="1600" b="1" dirty="0"/>
          </a:p>
          <a:p>
            <a:pPr lvl="1"/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133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4" y="-10615"/>
            <a:ext cx="4966446" cy="836712"/>
          </a:xfrm>
        </p:spPr>
        <p:txBody>
          <a:bodyPr anchor="t"/>
          <a:lstStyle/>
          <a:p>
            <a:pPr algn="l"/>
            <a:r>
              <a:rPr lang="en-US" sz="4000" dirty="0"/>
              <a:t>1</a:t>
            </a:r>
            <a:r>
              <a:rPr lang="en-US" sz="4000" baseline="30000" dirty="0"/>
              <a:t>st</a:t>
            </a:r>
            <a:r>
              <a:rPr lang="en-US" sz="4000" dirty="0"/>
              <a:t> VP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495" y="1124744"/>
            <a:ext cx="7776863" cy="5381306"/>
          </a:xfrm>
        </p:spPr>
        <p:txBody>
          <a:bodyPr>
            <a:noAutofit/>
          </a:bodyPr>
          <a:lstStyle/>
          <a:p>
            <a:r>
              <a:rPr lang="en-US" sz="2000" b="1" dirty="0"/>
              <a:t>Quick Updates &amp; 1 action item: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MLK Parade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PMH: Pink Goes Red event (date change request)</a:t>
            </a:r>
          </a:p>
          <a:p>
            <a:pPr algn="l"/>
            <a:endParaRPr lang="en-US" sz="1600" b="1" dirty="0"/>
          </a:p>
          <a:p>
            <a:pPr algn="l"/>
            <a:r>
              <a:rPr lang="en-US" sz="1800" b="1" dirty="0"/>
              <a:t>Arts &amp; Letters: Soror Shanika Baisley,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Book club meeting: Friday Feb 7, 2020 from  6:30 pm-8:00 pm</a:t>
            </a:r>
            <a:br>
              <a:rPr lang="en-US" sz="1600" dirty="0"/>
            </a:br>
            <a:r>
              <a:rPr lang="en-US" sz="1600" dirty="0"/>
              <a:t>Barnes &amp; Noble Brandon, FL</a:t>
            </a:r>
            <a:br>
              <a:rPr lang="en-US" sz="1600" dirty="0"/>
            </a:br>
            <a:r>
              <a:rPr lang="en-US" sz="1600" dirty="0"/>
              <a:t>Book: A Brothers Honor by Brenda Jackson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Youth Art Exhibit: Saturday, March 7, 2020 from 10:30 am-2:00 pm</a:t>
            </a:r>
            <a:br>
              <a:rPr lang="en-US" sz="1600" dirty="0"/>
            </a:br>
            <a:r>
              <a:rPr lang="en-US" sz="1600" dirty="0"/>
              <a:t>Barnes &amp; Noble Brandon, FL</a:t>
            </a:r>
          </a:p>
          <a:p>
            <a:endParaRPr lang="en-US" sz="1800" b="1" dirty="0"/>
          </a:p>
          <a:p>
            <a:r>
              <a:rPr lang="en-US" sz="1800" b="1" dirty="0"/>
              <a:t>Economic Development: Soror Kay Lee Smith, Chair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Financial Planning event on Feb 8, 2020. 9 am – noon at Middleton High School.  Financial Literacy event is on April 19</a:t>
            </a:r>
            <a:r>
              <a:rPr lang="en-US" sz="1600" baseline="30000" dirty="0"/>
              <a:t>th </a:t>
            </a:r>
            <a:r>
              <a:rPr lang="en-US" sz="1600" dirty="0"/>
              <a:t>in combination with Educational Development </a:t>
            </a:r>
            <a:br>
              <a:rPr lang="en-US" sz="1800" dirty="0"/>
            </a:br>
            <a:endParaRPr lang="en-US" sz="1800" dirty="0"/>
          </a:p>
          <a:p>
            <a:pPr algn="l"/>
            <a:endParaRPr lang="en-US" sz="1800" dirty="0"/>
          </a:p>
          <a:p>
            <a:pPr algn="l"/>
            <a:endParaRPr lang="en-US" sz="18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/>
          </a:p>
          <a:p>
            <a:pPr algn="l"/>
            <a:endParaRPr lang="en-US" sz="1600" dirty="0"/>
          </a:p>
          <a:p>
            <a:pPr algn="l"/>
            <a:endParaRPr lang="en-US" sz="1600" b="1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349084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4966446" cy="762856"/>
          </a:xfrm>
        </p:spPr>
        <p:txBody>
          <a:bodyPr anchor="t"/>
          <a:lstStyle/>
          <a:p>
            <a:r>
              <a:rPr lang="en-US" sz="4000" dirty="0"/>
              <a:t>2</a:t>
            </a:r>
            <a:r>
              <a:rPr lang="en-US" sz="4000" baseline="30000" dirty="0"/>
              <a:t>nd</a:t>
            </a:r>
            <a:r>
              <a:rPr lang="en-US" sz="4000" dirty="0"/>
              <a:t> VP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8352928" cy="5634347"/>
          </a:xfrm>
        </p:spPr>
        <p:txBody>
          <a:bodyPr>
            <a:noAutofit/>
          </a:bodyPr>
          <a:lstStyle/>
          <a:p>
            <a:pPr algn="l"/>
            <a:r>
              <a:rPr lang="en-US" sz="1800" b="1" dirty="0"/>
              <a:t>Archives: Soror Tonja Brickhouse, Chairs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Updates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/>
              <a:t>Hospitality: Soror Alicia Howell-Banks, Chair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Updates</a:t>
            </a:r>
          </a:p>
          <a:p>
            <a:pPr algn="l"/>
            <a:endParaRPr lang="en-US" sz="1800" dirty="0"/>
          </a:p>
          <a:p>
            <a:pPr algn="l"/>
            <a:r>
              <a:rPr lang="en-US" sz="1800" b="1" dirty="0"/>
              <a:t>Collegiate Connection: Sorors Jasmine White-Bynum, Chair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800" dirty="0"/>
              <a:t>Updates</a:t>
            </a:r>
          </a:p>
          <a:p>
            <a:pPr algn="l"/>
            <a:endParaRPr lang="en-US" sz="1800" dirty="0"/>
          </a:p>
          <a:p>
            <a:r>
              <a:rPr lang="en-US" sz="1800" b="1" dirty="0"/>
              <a:t>Policies &amp; Procedures: Soror </a:t>
            </a:r>
            <a:r>
              <a:rPr lang="en-US" sz="1800" b="1" dirty="0" err="1"/>
              <a:t>Tayanna</a:t>
            </a:r>
            <a:r>
              <a:rPr lang="en-US" sz="1800" b="1" dirty="0"/>
              <a:t> Richardson, Chair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Updates</a:t>
            </a:r>
          </a:p>
          <a:p>
            <a:endParaRPr lang="en-US" sz="1800" dirty="0"/>
          </a:p>
          <a:p>
            <a:r>
              <a:rPr lang="en-US" sz="1800" b="1" dirty="0"/>
              <a:t>Nominating: Sorors </a:t>
            </a:r>
            <a:r>
              <a:rPr lang="en-US" sz="1800" b="1" dirty="0" err="1"/>
              <a:t>DeVonne</a:t>
            </a:r>
            <a:r>
              <a:rPr lang="en-US" sz="1800" b="1" dirty="0"/>
              <a:t> McKeever-Daniels &amp; Alicia Howell-Banks,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Call for Nominations update</a:t>
            </a:r>
          </a:p>
          <a:p>
            <a:pPr algn="l"/>
            <a:endParaRPr lang="en-US" sz="1800" dirty="0"/>
          </a:p>
          <a:p>
            <a:pPr algn="l"/>
            <a:endParaRPr lang="en-US" sz="18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800" dirty="0"/>
          </a:p>
          <a:p>
            <a:pPr algn="l"/>
            <a:r>
              <a:rPr lang="en-US" sz="1800" dirty="0"/>
              <a:t>  </a:t>
            </a:r>
          </a:p>
          <a:p>
            <a:endParaRPr lang="en-US" sz="1800" b="1" dirty="0"/>
          </a:p>
          <a:p>
            <a:pPr lvl="0" algn="l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68141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4966446" cy="762856"/>
          </a:xfrm>
        </p:spPr>
        <p:txBody>
          <a:bodyPr anchor="t"/>
          <a:lstStyle/>
          <a:p>
            <a:r>
              <a:rPr lang="en-US" sz="4000" dirty="0"/>
              <a:t> 3</a:t>
            </a:r>
            <a:r>
              <a:rPr lang="en-US" sz="4000" baseline="30000" dirty="0"/>
              <a:t>rd</a:t>
            </a:r>
            <a:r>
              <a:rPr lang="en-US" sz="4000" dirty="0"/>
              <a:t> VP Report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692696"/>
            <a:ext cx="8352928" cy="5634347"/>
          </a:xfrm>
        </p:spPr>
        <p:txBody>
          <a:bodyPr>
            <a:noAutofit/>
          </a:bodyPr>
          <a:lstStyle/>
          <a:p>
            <a:r>
              <a:rPr lang="en-US" sz="1800" b="1" dirty="0"/>
              <a:t>  Queen Of Hearts: Sorors Paulette Walker &amp; Joyce Patterson, Chairs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March 28, 2020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rgbClr val="000000"/>
                </a:solidFill>
              </a:rPr>
              <a:t>Centro Asturiano de Tampa </a:t>
            </a:r>
            <a:r>
              <a:rPr lang="en-US" sz="1800" dirty="0"/>
              <a:t>6:00 pm-11:00 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Event is </a:t>
            </a:r>
            <a:r>
              <a:rPr lang="en-US" sz="1800" b="1" dirty="0">
                <a:solidFill>
                  <a:srgbClr val="FF0000"/>
                </a:solidFill>
              </a:rPr>
              <a:t>SOLD OUT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Donation opportunities</a:t>
            </a:r>
          </a:p>
          <a:p>
            <a:pPr marL="285750" lvl="0" indent="-28575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5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Table selection details</a:t>
            </a:r>
          </a:p>
          <a:p>
            <a:endParaRPr lang="en-US" sz="1800" b="1" dirty="0"/>
          </a:p>
          <a:p>
            <a:r>
              <a:rPr lang="en-US" sz="1800" b="1" dirty="0"/>
              <a:t> NPHC: Soror Jasmine White Bynum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Game Night: January 17, 2020  5:30 pm-9:30 pm</a:t>
            </a:r>
          </a:p>
          <a:p>
            <a:r>
              <a:rPr lang="en-US" sz="1800" dirty="0"/>
              <a:t>     290 S. Meridian Ave.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r>
              <a:rPr lang="en-US" sz="1800" b="1" dirty="0"/>
              <a:t> Elections Committee: Sorors Wanda </a:t>
            </a:r>
            <a:r>
              <a:rPr lang="en-US" sz="1800" b="1" dirty="0" err="1"/>
              <a:t>Seigler</a:t>
            </a:r>
            <a:r>
              <a:rPr lang="en-US" sz="1800" b="1" dirty="0"/>
              <a:t> &amp; Mary Randolph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Preparing for electronic voting</a:t>
            </a:r>
          </a:p>
          <a:p>
            <a:endParaRPr lang="en-US" sz="1800" dirty="0"/>
          </a:p>
          <a:p>
            <a:pPr lv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endParaRPr lang="en-US" sz="1800" dirty="0"/>
          </a:p>
          <a:p>
            <a:pPr lv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</a:pPr>
            <a:r>
              <a:rPr lang="en-US" sz="1800" b="1" dirty="0"/>
              <a:t>        </a:t>
            </a:r>
          </a:p>
          <a:p>
            <a:pPr lvl="0" algn="l"/>
            <a:endParaRPr lang="en-US" sz="1800" b="1" dirty="0"/>
          </a:p>
          <a:p>
            <a:pPr marL="285750" lvl="0" indent="-285750" algn="l">
              <a:buFont typeface="Arial" panose="020B0604020202020204" pitchFamily="34" charset="0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65611845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ours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113975</TotalTime>
  <Words>1106</Words>
  <Application>Microsoft Office PowerPoint</Application>
  <PresentationFormat>On-screen Show (4:3)</PresentationFormat>
  <Paragraphs>191</Paragraphs>
  <Slides>24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Lucida Sans Unicode</vt:lpstr>
      <vt:lpstr>Verdana</vt:lpstr>
      <vt:lpstr>Wingdings 2</vt:lpstr>
      <vt:lpstr>Wingdings 3</vt:lpstr>
      <vt:lpstr>Diseño predeterminado</vt:lpstr>
      <vt:lpstr>Concourse</vt:lpstr>
      <vt:lpstr>PowerPoint Presentation</vt:lpstr>
      <vt:lpstr>PowerPoint Presentation</vt:lpstr>
      <vt:lpstr>Agenda</vt:lpstr>
      <vt:lpstr>Agenda</vt:lpstr>
      <vt:lpstr>President’s Message “Leading with Sisterly Love”</vt:lpstr>
      <vt:lpstr>President’s Message “Leading with Sisterly Love”</vt:lpstr>
      <vt:lpstr>1st VP Report</vt:lpstr>
      <vt:lpstr>2nd VP Report</vt:lpstr>
      <vt:lpstr> 3rd VP Report</vt:lpstr>
      <vt:lpstr> 3rd VP Report</vt:lpstr>
      <vt:lpstr>Appendix</vt:lpstr>
      <vt:lpstr>PowerPoint Presentation</vt:lpstr>
      <vt:lpstr>2020 Queen of Hearts Scholarship and Community Service Gala</vt:lpstr>
      <vt:lpstr> </vt:lpstr>
      <vt:lpstr>TICKET REQUIRED</vt:lpstr>
      <vt:lpstr>ADDITIONAL TICKET INFORMATION</vt:lpstr>
      <vt:lpstr>SET UP CONFIGURATION</vt:lpstr>
      <vt:lpstr>TABLE/SEAT SELECTION DATE</vt:lpstr>
      <vt:lpstr>TABLE/SEAT SELECTION PROCESS</vt:lpstr>
      <vt:lpstr>TABLE/SEAT SELECTION PROCESS cont’d.</vt:lpstr>
      <vt:lpstr>TABLE/SEAT SELECTION PROCESS cont’d.</vt:lpstr>
      <vt:lpstr>DONATIONS/ADS PACKAGE</vt:lpstr>
      <vt:lpstr>HOSTESSES 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Alicia Warren</cp:lastModifiedBy>
  <cp:revision>919</cp:revision>
  <dcterms:created xsi:type="dcterms:W3CDTF">2010-05-23T14:28:12Z</dcterms:created>
  <dcterms:modified xsi:type="dcterms:W3CDTF">2020-01-11T17:19:57Z</dcterms:modified>
</cp:coreProperties>
</file>