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9"/>
  </p:notesMasterIdLst>
  <p:sldIdLst>
    <p:sldId id="272" r:id="rId5"/>
    <p:sldId id="281" r:id="rId6"/>
    <p:sldId id="257" r:id="rId7"/>
    <p:sldId id="269" r:id="rId8"/>
    <p:sldId id="260" r:id="rId9"/>
    <p:sldId id="283" r:id="rId10"/>
    <p:sldId id="315" r:id="rId11"/>
    <p:sldId id="316" r:id="rId12"/>
    <p:sldId id="354" r:id="rId13"/>
    <p:sldId id="355" r:id="rId14"/>
    <p:sldId id="391" r:id="rId15"/>
    <p:sldId id="392" r:id="rId16"/>
    <p:sldId id="386" r:id="rId17"/>
    <p:sldId id="387" r:id="rId18"/>
    <p:sldId id="388" r:id="rId19"/>
    <p:sldId id="389" r:id="rId20"/>
    <p:sldId id="390" r:id="rId21"/>
    <p:sldId id="395" r:id="rId22"/>
    <p:sldId id="396" r:id="rId23"/>
    <p:sldId id="394" r:id="rId24"/>
    <p:sldId id="398" r:id="rId25"/>
    <p:sldId id="393" r:id="rId26"/>
    <p:sldId id="258" r:id="rId27"/>
    <p:sldId id="264" r:id="rId2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06666"/>
    <a:srgbClr val="0099CC"/>
    <a:srgbClr val="660066"/>
    <a:srgbClr val="5F5F5F"/>
    <a:srgbClr val="0033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52" autoAdjust="0"/>
  </p:normalViewPr>
  <p:slideViewPr>
    <p:cSldViewPr>
      <p:cViewPr varScale="1">
        <p:scale>
          <a:sx n="86" d="100"/>
          <a:sy n="86" d="100"/>
        </p:scale>
        <p:origin x="138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D8593-7701-4B10-A657-15E0DAF73125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99461-66BE-46B7-8989-72DDF31CC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81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99461-66BE-46B7-8989-72DDF31CC6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3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99461-66BE-46B7-8989-72DDF31CC6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99461-66BE-46B7-8989-72DDF31CC6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28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99461-66BE-46B7-8989-72DDF31CC6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84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902DD-BC87-4D29-AB14-FFD606785EF9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924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902DD-BC87-4D29-AB14-FFD606785EF9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217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z="2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41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902DD-BC87-4D29-AB14-FFD606785EF9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1841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60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z="2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41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902DD-BC87-4D29-AB14-FFD606785EF9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1841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74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B9073-4934-4A18-B03D-7FA2DABDE591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897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6E994-837D-453D-9973-D2165B9780D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07799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F4026-F6F4-475A-A32F-A7B0E984EDE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278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A9C966-3B6A-4B3B-A4A5-8A3D97E8293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76082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2A65-3D1E-45BD-9983-4ADAC5079F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79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2A65-3D1E-45BD-9983-4ADAC5079F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140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2A65-3D1E-45BD-9983-4ADAC5079F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268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2A65-3D1E-45BD-9983-4ADAC5079F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141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2A65-3D1E-45BD-9983-4ADAC5079F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1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2A65-3D1E-45BD-9983-4ADAC5079F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752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2A65-3D1E-45BD-9983-4ADAC5079F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625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2A65-3D1E-45BD-9983-4ADAC5079F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5EDB1-0E66-4332-8964-E5FDED74AC1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1839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2A65-3D1E-45BD-9983-4ADAC5079F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44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2A65-3D1E-45BD-9983-4ADAC5079F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83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2A65-3D1E-45BD-9983-4ADAC5079F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041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73355" y="243841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54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FFFFFF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CA2F545-6765-4005-ADCC-B2DC7208ECB4}" type="datetimeFigureOut">
              <a:rPr lang="en-US" smtClean="0"/>
              <a:t>10/11/2019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0318D8-6AAA-44EA-A777-62878E2F0AD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989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2F545-6765-4005-ADCC-B2DC7208ECB4}" type="datetimeFigureOut">
              <a:rPr lang="en-US" smtClean="0"/>
              <a:t>10/11/2019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18D8-6AAA-44EA-A777-62878E2F0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097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54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65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2F545-6765-4005-ADCC-B2DC7208ECB4}" type="datetimeFigureOut">
              <a:rPr lang="en-US" smtClean="0"/>
              <a:t>10/11/2019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18D8-6AAA-44EA-A777-62878E2F0AD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751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2F545-6765-4005-ADCC-B2DC7208ECB4}" type="datetimeFigureOut">
              <a:rPr lang="en-US" smtClean="0"/>
              <a:t>10/11/2019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18D8-6AAA-44EA-A777-62878E2F0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262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2F545-6765-4005-ADCC-B2DC7208ECB4}" type="datetimeFigureOut">
              <a:rPr lang="en-US" smtClean="0"/>
              <a:t>10/11/2019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18D8-6AAA-44EA-A777-62878E2F0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601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2F545-6765-4005-ADCC-B2DC7208ECB4}" type="datetimeFigureOut">
              <a:rPr lang="en-US" smtClean="0"/>
              <a:t>10/11/2019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18D8-6AAA-44EA-A777-62878E2F0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68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2F545-6765-4005-ADCC-B2DC7208ECB4}" type="datetimeFigureOut">
              <a:rPr lang="en-US" smtClean="0"/>
              <a:t>10/11/2019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18D8-6AAA-44EA-A777-62878E2F0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678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256B8-D62C-46A5-9117-84422DE04C6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1596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9489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19" y="1097280"/>
            <a:ext cx="3909060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94894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2F545-6765-4005-ADCC-B2DC7208ECB4}" type="datetimeFigureOut">
              <a:rPr lang="en-US" smtClean="0"/>
              <a:t>10/11/2019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18D8-6AAA-44EA-A777-62878E2F0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10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9489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9936" y="1069847"/>
            <a:ext cx="4574286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9489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2F545-6765-4005-ADCC-B2DC7208ECB4}" type="datetimeFigureOut">
              <a:rPr lang="en-US" smtClean="0"/>
              <a:t>10/11/2019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18D8-6AAA-44EA-A777-62878E2F0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77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2F545-6765-4005-ADCC-B2DC7208ECB4}" type="datetimeFigureOut">
              <a:rPr lang="en-US" smtClean="0"/>
              <a:t>10/11/2019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18D8-6AAA-44EA-A777-62878E2F0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687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2F545-6765-4005-ADCC-B2DC7208ECB4}" type="datetimeFigureOut">
              <a:rPr lang="en-US" smtClean="0"/>
              <a:t>10/11/2019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18D8-6AAA-44EA-A777-62878E2F0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64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1906-9A53-754F-9117-B45142E0C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B9BF3-9027-9347-AA1C-8CDF4A288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D8408-F55C-8047-863C-21B6EAADD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F942A-B736-D94A-8082-4ADFFDB7C43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5491B-B95B-1840-A67B-CA51EBEF3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8061D-A5B8-DF4A-8FE9-2C81672C4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0BC4-5931-5144-86F2-ACF6EE602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754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426E6-0739-7846-991B-5329A9998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930AB-DCB3-3C4D-95F0-59FE0F808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1BB15-468D-714D-85B7-15E94874F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F942A-B736-D94A-8082-4ADFFDB7C43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55075-879A-714C-A8AE-81E196EA7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F2FAE-DBDA-4146-9D4E-A788981D2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0BC4-5931-5144-86F2-ACF6EE602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081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A1FAC-8EFA-EB43-8506-F9EDF45EA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A276A-5415-2545-8159-916A8AE08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CD5F-4005-4640-96E1-2BD5CBB91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F942A-B736-D94A-8082-4ADFFDB7C43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DF3CE-9FB1-C84D-8C92-1DF2DD55E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B901A-D944-BE43-9749-3CCE9A1D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0BC4-5931-5144-86F2-ACF6EE602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69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75CB5-C310-AD41-98BA-86C194668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7DC29-0788-2242-A140-23CA7FF02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C32AD-8A33-E64C-8B27-1746A4B30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F0574-52E2-9A42-9F6E-BBE3D717B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F942A-B736-D94A-8082-4ADFFDB7C43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34563-7ED5-E24C-8F28-AFB69878D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A6944-CBCE-194F-BA2C-8CDBA3F5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0BC4-5931-5144-86F2-ACF6EE602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176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F0045-3CE2-E94C-8ADF-C1E31ABA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A1E-538D-A043-BF77-E8A39BBA0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6B632-546F-5744-9734-2FDB1FC36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62E56E-3CCA-4D4A-A52D-BBCDA06684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391791-3BE7-AB46-8EBC-4F9EF9964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C28A8B-2DED-1041-826F-363616A25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F942A-B736-D94A-8082-4ADFFDB7C43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D718D3-8591-E149-9639-4B00BE35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51813-C2E1-9D40-9B0B-613411298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0BC4-5931-5144-86F2-ACF6EE602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01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4CF33-9AE4-3A44-8660-94B0DA77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4E84AC-DBAC-4B49-9344-ECCF56FB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F942A-B736-D94A-8082-4ADFFDB7C43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42673-65EB-324B-9222-1EB661F59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763BE4-9F53-5249-BC36-E6B62CE9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0BC4-5931-5144-86F2-ACF6EE602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30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216EF6-FB06-414A-B7F5-0573BCB8AEB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236191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6254DE-71F2-B149-A8A2-0BDEEE0A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F942A-B736-D94A-8082-4ADFFDB7C43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04FF61-C6A9-F048-B018-03078D16A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C4D2F-AA34-DE41-A26D-8CD6D6B2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0BC4-5931-5144-86F2-ACF6EE602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60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8BA07-E85E-E94F-B959-68B22CDDC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C34EB-E52B-3444-8A4F-91505533E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3AAD8-5A78-C24C-B1CE-2AAE892A0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B930B-F2A4-3540-AE9C-9AD766892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F942A-B736-D94A-8082-4ADFFDB7C43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73E87-EF8F-4843-9811-079D6BE4D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1E259-690C-3945-A89C-75925D9A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0BC4-5931-5144-86F2-ACF6EE602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847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585C2-3205-DA49-A9CE-18823F46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6A2B33-025A-9343-A99C-E27E25AC5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610A3-CC35-0F4B-A6FD-13AABB98B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D216C-2129-654E-8583-C9464EF93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F942A-B736-D94A-8082-4ADFFDB7C43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A291A-B5E3-8A47-BAA6-467D40894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56983-234D-FD45-887C-1FE2E312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0BC4-5931-5144-86F2-ACF6EE602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02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6D4C-8AEF-1B42-897B-CD7D70D93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E742C-F1A6-ED4D-9F43-2139F100E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480E3-6F48-DD4B-8A70-1BC49C97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F942A-B736-D94A-8082-4ADFFDB7C43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93E05-0564-0646-BA29-3D8859F2B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3D57F-DD84-7A48-B951-A0DF3B3C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0BC4-5931-5144-86F2-ACF6EE602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769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260BE7-0C2C-F347-A4BF-23D53F3898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028B0-1DFE-D34C-A81A-EE9411618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1ADFF-1CA8-0B46-B8B0-6CF65BC12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F942A-B736-D94A-8082-4ADFFDB7C43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15EB2-F7D2-9B46-9837-8A3D92AF7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293BC-D842-B44E-B757-DF7AE64B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0BC4-5931-5144-86F2-ACF6EE602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8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2107B-EC50-47E4-8999-3921EC020F8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6170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87DFA-B08C-49EC-8DC8-20F1CC9D439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68629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48D8D-CFF4-484D-874F-07CAE07C187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0798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40E3F-CD9E-47B3-8866-28C1364355E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83479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1CA75-FD68-48BD-9FA6-0C18825A6E4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30451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EE40C5B-CB28-45E0-B2BC-390573F3D696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1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6243412"/>
            <a:ext cx="2154035" cy="4613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543300" y="629152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02A65-3D1E-45BD-9983-4ADAC5079F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67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73355" y="243841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FCA2F545-6765-4005-ADCC-B2DC7208ECB4}" type="datetimeFigureOut">
              <a:rPr lang="en-US" smtClean="0"/>
              <a:t>10/11/2019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50318D8-6AAA-44EA-A777-62878E2F0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49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A106E1-5D52-3D43-815A-D847CEBEE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46EDF-A26C-C146-87B5-F5989065F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5CFBE-42F7-EE42-9C57-A63880F82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F942A-B736-D94A-8082-4ADFFDB7C43A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358A1-22F5-5940-A7F2-2133B8D85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B6E83-F5DC-BA45-9F05-7C082B1AC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60BC4-5931-5144-86F2-ACF6EE602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Rectangle 166"/>
          <p:cNvSpPr>
            <a:spLocks noGrp="1" noChangeArrowheads="1"/>
          </p:cNvSpPr>
          <p:nvPr>
            <p:ph type="subTitle" idx="1"/>
          </p:nvPr>
        </p:nvSpPr>
        <p:spPr>
          <a:xfrm>
            <a:off x="611560" y="188640"/>
            <a:ext cx="8136706" cy="5508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" altLang="en-US" sz="4800" b="1" dirty="0"/>
              <a:t>Tampa </a:t>
            </a:r>
            <a:r>
              <a:rPr lang="es-ES" altLang="en-US" sz="4800" b="1" dirty="0" err="1"/>
              <a:t>Alumnae</a:t>
            </a:r>
            <a:r>
              <a:rPr lang="es-ES" altLang="en-US" sz="4800" b="1" dirty="0"/>
              <a:t> </a:t>
            </a:r>
            <a:r>
              <a:rPr lang="es-ES" altLang="en-US" sz="4800" b="1" dirty="0" err="1"/>
              <a:t>Chapter</a:t>
            </a:r>
            <a:endParaRPr lang="es-ES" altLang="en-US" sz="4800" b="1" dirty="0"/>
          </a:p>
          <a:p>
            <a:pPr>
              <a:lnSpc>
                <a:spcPct val="90000"/>
              </a:lnSpc>
            </a:pPr>
            <a:r>
              <a:rPr lang="es-ES" altLang="en-US" sz="4000" b="1" i="1" dirty="0"/>
              <a:t>2019-2020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402" y="1988840"/>
            <a:ext cx="267502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83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4624"/>
            <a:ext cx="4966446" cy="762856"/>
          </a:xfrm>
        </p:spPr>
        <p:txBody>
          <a:bodyPr anchor="t"/>
          <a:lstStyle/>
          <a:p>
            <a:r>
              <a:rPr lang="en-US" sz="4000" dirty="0"/>
              <a:t> 3</a:t>
            </a:r>
            <a:r>
              <a:rPr lang="en-US" sz="4000" baseline="30000" dirty="0"/>
              <a:t>rd</a:t>
            </a:r>
            <a:r>
              <a:rPr lang="en-US" sz="4000" dirty="0"/>
              <a:t> VP Report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692696"/>
            <a:ext cx="8352928" cy="5634347"/>
          </a:xfrm>
        </p:spPr>
        <p:txBody>
          <a:bodyPr>
            <a:noAutofit/>
          </a:bodyPr>
          <a:lstStyle/>
          <a:p>
            <a:pPr algn="l"/>
            <a:r>
              <a:rPr lang="en-US" sz="1800" b="1" dirty="0"/>
              <a:t> </a:t>
            </a:r>
            <a:endParaRPr lang="en-US" sz="1800" dirty="0"/>
          </a:p>
          <a:p>
            <a:pPr algn="l"/>
            <a:r>
              <a:rPr lang="en-US" sz="1800" b="1" dirty="0"/>
              <a:t>Reds &amp; Whites: Sorors Jasmine White-Bynum &amp; Stephanie Love, Chairs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November 3</a:t>
            </a:r>
            <a:r>
              <a:rPr lang="en-US" sz="1800" baseline="30000" dirty="0"/>
              <a:t>rd</a:t>
            </a:r>
            <a:r>
              <a:rPr lang="en-US" sz="1800" dirty="0"/>
              <a:t> 5:00 pm – 7:30 pm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Tickets are available now @ $25</a:t>
            </a:r>
          </a:p>
          <a:p>
            <a:endParaRPr lang="en-US" sz="1800" b="1" dirty="0"/>
          </a:p>
          <a:p>
            <a:pPr lvl="0" algn="l"/>
            <a:r>
              <a:rPr lang="en-US" sz="1800" b="1" dirty="0"/>
              <a:t>Queen Of Hearts: Sorors Paulette Walker &amp; Joyce Patterson, Chairs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March 28</a:t>
            </a:r>
            <a:r>
              <a:rPr lang="en-US" sz="1800" baseline="30000" dirty="0"/>
              <a:t>th</a:t>
            </a:r>
            <a:r>
              <a:rPr lang="en-US" sz="1800" dirty="0"/>
              <a:t> 6:00 pm – 11:00 pm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Tickets will be available in November @ $100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0" algn="l"/>
            <a:r>
              <a:rPr lang="en-US" sz="1800" b="1" dirty="0"/>
              <a:t>Minerva Circle Elections: Sorors Wanda </a:t>
            </a:r>
            <a:r>
              <a:rPr lang="en-US" sz="1800" b="1" dirty="0" err="1"/>
              <a:t>Seigler</a:t>
            </a:r>
            <a:r>
              <a:rPr lang="en-US" sz="1800" b="1" dirty="0"/>
              <a:t> &amp; Mary Randolph, Chairs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Present MC election process for chapter meeting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65611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F4783-E66A-437C-BD80-F3D88D452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88092"/>
            <a:ext cx="7886700" cy="864644"/>
          </a:xfrm>
        </p:spPr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D814-886E-4E73-A6B7-80B1AAF8C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268761"/>
            <a:ext cx="7886700" cy="482089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Budget &amp; Finance Reports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2020 Census 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Red Carpet Proposal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2019 Round-up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Christmas Budget Proposal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Minerva Circle Slate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385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B60E86-60A2-4989-9217-CD7C99C7E2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205737"/>
              </p:ext>
            </p:extLst>
          </p:nvPr>
        </p:nvGraphicFramePr>
        <p:xfrm>
          <a:off x="-108520" y="0"/>
          <a:ext cx="9252520" cy="8532478"/>
        </p:xfrm>
        <a:graphic>
          <a:graphicData uri="http://schemas.openxmlformats.org/drawingml/2006/table">
            <a:tbl>
              <a:tblPr/>
              <a:tblGrid>
                <a:gridCol w="692043">
                  <a:extLst>
                    <a:ext uri="{9D8B030D-6E8A-4147-A177-3AD203B41FA5}">
                      <a16:colId xmlns:a16="http://schemas.microsoft.com/office/drawing/2014/main" val="3877711086"/>
                    </a:ext>
                  </a:extLst>
                </a:gridCol>
                <a:gridCol w="976443">
                  <a:extLst>
                    <a:ext uri="{9D8B030D-6E8A-4147-A177-3AD203B41FA5}">
                      <a16:colId xmlns:a16="http://schemas.microsoft.com/office/drawing/2014/main" val="2982987439"/>
                    </a:ext>
                  </a:extLst>
                </a:gridCol>
                <a:gridCol w="1791729">
                  <a:extLst>
                    <a:ext uri="{9D8B030D-6E8A-4147-A177-3AD203B41FA5}">
                      <a16:colId xmlns:a16="http://schemas.microsoft.com/office/drawing/2014/main" val="3446084854"/>
                    </a:ext>
                  </a:extLst>
                </a:gridCol>
                <a:gridCol w="881644">
                  <a:extLst>
                    <a:ext uri="{9D8B030D-6E8A-4147-A177-3AD203B41FA5}">
                      <a16:colId xmlns:a16="http://schemas.microsoft.com/office/drawing/2014/main" val="1414687008"/>
                    </a:ext>
                  </a:extLst>
                </a:gridCol>
                <a:gridCol w="1782248">
                  <a:extLst>
                    <a:ext uri="{9D8B030D-6E8A-4147-A177-3AD203B41FA5}">
                      <a16:colId xmlns:a16="http://schemas.microsoft.com/office/drawing/2014/main" val="3122339403"/>
                    </a:ext>
                  </a:extLst>
                </a:gridCol>
                <a:gridCol w="1222924">
                  <a:extLst>
                    <a:ext uri="{9D8B030D-6E8A-4147-A177-3AD203B41FA5}">
                      <a16:colId xmlns:a16="http://schemas.microsoft.com/office/drawing/2014/main" val="3466230001"/>
                    </a:ext>
                  </a:extLst>
                </a:gridCol>
                <a:gridCol w="985925">
                  <a:extLst>
                    <a:ext uri="{9D8B030D-6E8A-4147-A177-3AD203B41FA5}">
                      <a16:colId xmlns:a16="http://schemas.microsoft.com/office/drawing/2014/main" val="953645701"/>
                    </a:ext>
                  </a:extLst>
                </a:gridCol>
                <a:gridCol w="919564">
                  <a:extLst>
                    <a:ext uri="{9D8B030D-6E8A-4147-A177-3AD203B41FA5}">
                      <a16:colId xmlns:a16="http://schemas.microsoft.com/office/drawing/2014/main" val="2557442019"/>
                    </a:ext>
                  </a:extLst>
                </a:gridCol>
              </a:tblGrid>
              <a:tr h="248201">
                <a:tc gridSpan="8">
                  <a:txBody>
                    <a:bodyPr/>
                    <a:lstStyle/>
                    <a:p>
                      <a:pPr algn="ctr" rtl="0" fontAlgn="b"/>
                      <a:r>
                        <a:rPr lang="en-US" sz="1100" b="1" dirty="0">
                          <a:effectLst/>
                        </a:rPr>
                        <a:t>Financial Secretary Monthly Financial Report September 2019 Report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25497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055273"/>
                  </a:ext>
                </a:extLst>
              </a:tr>
              <a:tr h="676268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 dirty="0">
                          <a:effectLst/>
                        </a:rPr>
                        <a:t>Account Type</a:t>
                      </a:r>
                    </a:p>
                  </a:txBody>
                  <a:tcPr marL="7913" marR="7913" marT="0" marB="0" anchor="b">
                    <a:lnL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dirty="0">
                          <a:effectLst/>
                        </a:rPr>
                        <a:t>Sub Account Number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dirty="0">
                          <a:effectLst/>
                        </a:rPr>
                        <a:t>Sub Account Name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>
                          <a:effectLst/>
                        </a:rPr>
                        <a:t>Name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>
                          <a:effectLst/>
                        </a:rPr>
                        <a:t>Description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>
                          <a:effectLst/>
                        </a:rPr>
                        <a:t>Income September 2019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>
                          <a:effectLst/>
                        </a:rPr>
                        <a:t>Tota Carryover from August 2019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>
                          <a:effectLst/>
                        </a:rPr>
                        <a:t>Grand Total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790550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effectLst/>
                        </a:rPr>
                        <a:t>Admin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50201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Dues - CFY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2019-2020</a:t>
                      </a:r>
                    </a:p>
                  </a:txBody>
                  <a:tcPr marL="7913" marR="7913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$ 9,720.00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$ 9,720.00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2041432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effectLst/>
                        </a:rPr>
                        <a:t>Benevolent </a:t>
                      </a:r>
                    </a:p>
                  </a:txBody>
                  <a:tcPr marL="7913" marR="7913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$ 50.00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$ 50.00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5507148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50202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Dues - NFY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2020 - 2021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6943658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51100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Miscellaneous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Miscellaneous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$ 66,068.32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$ 66,068.32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155160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Membership Name Tags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8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Name Tags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292402"/>
                  </a:ext>
                </a:extLst>
              </a:tr>
              <a:tr h="338133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50900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8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Conventions, Workshops, Cluster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18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874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Leadership Retreat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539513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DDAC Pin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5795645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Nikki Giovanni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825728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60200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Bay Area Founders Day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8AC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Founders Day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833798"/>
                  </a:ext>
                </a:extLst>
              </a:tr>
              <a:tr h="338133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70314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8AC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Membership Svc - Social/Refresh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B8AC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8AC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Holiday Social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9562588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70311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Member Svc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DID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630517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732478"/>
                  </a:ext>
                </a:extLst>
              </a:tr>
              <a:tr h="338133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Project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91040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Walker Celebration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effectLst/>
                        </a:rPr>
                        <a:t>Walker Charity Celebration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896759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80200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Delta Academy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Delta Academy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6098288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91010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Reds &amp; Whites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Reds &amp; Whites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$ 1,830.00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$ 1,830.00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705417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91030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Jabberwock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Jabberwock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525772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91050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Queen of Hearts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Queen of Hearts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287341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91060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Tampa Teen Idols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Teen Idol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507524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80500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International Awareness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World Aids Day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233868"/>
                  </a:ext>
                </a:extLst>
              </a:tr>
              <a:tr h="338133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91070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MLK Day of Service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MLK Day of Service Grant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815548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80300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Delta GEMS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Delta GEMS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250392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80400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Embodi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Embodi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138331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80600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PMH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Reimbursement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859607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DSTTA Donation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</a:rPr>
                        <a:t>DSTTA Donation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8628528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90400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Scholarships Donation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Scholarships Donation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4714642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Econ Develop.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Econ Develop. Refund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066543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770666"/>
                  </a:ext>
                </a:extLst>
              </a:tr>
              <a:tr h="338133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Savings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45031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</a:rPr>
                        <a:t>Interest Income-Savings BOA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Savings Interest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effectLst/>
                        </a:rPr>
                        <a:t>$ 0.32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effectLst/>
                        </a:rPr>
                        <a:t>$ 0.66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$ 0.98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834358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1280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>
                          <a:effectLst/>
                        </a:rPr>
                        <a:t>Total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 dirty="0">
                          <a:effectLst/>
                        </a:rPr>
                        <a:t>$ 77,668.64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>
                          <a:effectLst/>
                        </a:rPr>
                        <a:t>$ 0.66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 dirty="0">
                          <a:effectLst/>
                        </a:rPr>
                        <a:t>$ 77,669.30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475261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469857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>
                          <a:effectLst/>
                        </a:rPr>
                        <a:t>ADMIN Collected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effectLst/>
                        </a:rPr>
                        <a:t>$ 75,838.32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 dirty="0">
                          <a:effectLst/>
                        </a:rPr>
                        <a:t>$ 75,838.32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9664315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>
                          <a:effectLst/>
                        </a:rPr>
                        <a:t>PROJECTS Collected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$ 1,830.00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effectLst/>
                        </a:rPr>
                        <a:t>$ 0.66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 dirty="0">
                          <a:effectLst/>
                        </a:rPr>
                        <a:t>$ 1,830.66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414367"/>
                  </a:ext>
                </a:extLst>
              </a:tr>
              <a:tr h="338133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>
                          <a:effectLst/>
                        </a:rPr>
                        <a:t>SAVINGS INTEREST Collected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$ 0.32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 dirty="0">
                          <a:effectLst/>
                        </a:rPr>
                        <a:t>$ 0.32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244858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>
                          <a:effectLst/>
                        </a:rPr>
                        <a:t>TOTAL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>
                          <a:effectLst/>
                        </a:rPr>
                        <a:t>$ 77,668.64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>
                          <a:effectLst/>
                        </a:rPr>
                        <a:t>$ 0.66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 dirty="0">
                          <a:effectLst/>
                        </a:rPr>
                        <a:t>$ 77,669.30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684533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654074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>
                          <a:effectLst/>
                        </a:rPr>
                        <a:t>**Credit Card Payment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 dirty="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6409157"/>
                  </a:ext>
                </a:extLst>
              </a:tr>
              <a:tr h="1690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>
                          <a:effectLst/>
                        </a:rPr>
                        <a:t>***Credit Card Payment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1" dirty="0">
                          <a:effectLst/>
                        </a:rPr>
                        <a:t>$ - </a:t>
                      </a:r>
                    </a:p>
                  </a:txBody>
                  <a:tcPr marL="7913" marR="7913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7657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700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1097280"/>
            <a:ext cx="8661654" cy="466344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400300"/>
            <a:ext cx="0" cy="2057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80158"/>
            <a:ext cx="2620772" cy="36976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 U.S. Constitution and Decennial Census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024" y="1097280"/>
            <a:ext cx="4783327" cy="4558923"/>
          </a:xfrm>
        </p:spPr>
        <p:txBody>
          <a:bodyPr anchor="ctr">
            <a:noAutofit/>
          </a:bodyPr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sz="1800" dirty="0"/>
              <a:t>The goal of the 2020 Census is to count everyone only once and in the right place.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dirty="0"/>
              <a:t>Conducted every 10 years since </a:t>
            </a:r>
            <a:r>
              <a:rPr lang="en-US" sz="1800" b="1" dirty="0"/>
              <a:t>1790</a:t>
            </a:r>
            <a:r>
              <a:rPr lang="en-US" sz="1800" dirty="0"/>
              <a:t>, as required by the U.S. Constitution. Article I, Section 2. 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333333"/>
                </a:solidFill>
              </a:rPr>
              <a:t>There used to be a long form along with the short form that was used to collect expanded demographic data.  The 2010 Census reverted  back to a basic headcount with 10 questions. Additional demographic data is  now collected in the monthly survey called the American Community Survey.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928638" y="5382360"/>
            <a:ext cx="586712" cy="273844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	   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097280"/>
            <a:ext cx="1085850" cy="98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37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1097280"/>
            <a:ext cx="8661654" cy="466344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400300"/>
            <a:ext cx="0" cy="2057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80158"/>
            <a:ext cx="2620772" cy="36976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Census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 Data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 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024" y="1200150"/>
            <a:ext cx="4783327" cy="4456053"/>
          </a:xfrm>
        </p:spPr>
        <p:txBody>
          <a:bodyPr anchor="ctr">
            <a:normAutofit/>
          </a:bodyPr>
          <a:lstStyle/>
          <a:p>
            <a:endParaRPr lang="en-US" sz="21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100" dirty="0"/>
              <a:t>Political Power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1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Census is constitutionally mandated for re-apportionment of Congress. As result of the 2010 Census, Florida gained 2 congressional seats. 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Census results are used for Redistricting at national, state, and local levels.</a:t>
            </a:r>
            <a:endParaRPr lang="en-US" sz="1800" dirty="0"/>
          </a:p>
          <a:p>
            <a:pPr lvl="1"/>
            <a:endParaRPr lang="en-US" sz="1800" dirty="0"/>
          </a:p>
          <a:p>
            <a:pPr marL="342900" lvl="1" indent="0">
              <a:buNone/>
            </a:pP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928638" y="5382360"/>
            <a:ext cx="586712" cy="273844"/>
          </a:xfrm>
        </p:spPr>
        <p:txBody>
          <a:bodyPr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097280"/>
            <a:ext cx="1085850" cy="98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3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1097280"/>
            <a:ext cx="8661654" cy="466344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400300"/>
            <a:ext cx="0" cy="2057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80158"/>
            <a:ext cx="2620772" cy="36976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Census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 Data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 Uses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(continued)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9748" y="1210586"/>
            <a:ext cx="5608829" cy="4800600"/>
          </a:xfrm>
        </p:spPr>
        <p:txBody>
          <a:bodyPr anchor="ctr">
            <a:normAutofit fontScale="47500" lnSpcReduction="20000"/>
          </a:bodyPr>
          <a:lstStyle/>
          <a:p>
            <a:endParaRPr lang="en-US" sz="345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450" dirty="0"/>
              <a:t>Money/Economic Impact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45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450" dirty="0"/>
              <a:t>Billions of dollars are distributed to state and local governments using Census numbers</a:t>
            </a:r>
          </a:p>
          <a:p>
            <a:pPr marL="342900" lvl="1" indent="0">
              <a:buNone/>
            </a:pPr>
            <a:endParaRPr lang="en-US" sz="345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3450" dirty="0"/>
              <a:t>Forecasting of future transportation needs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altLang="en-US" sz="345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3450" dirty="0"/>
              <a:t>Determining areas eligible for housing assistance and rehabilitation loans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altLang="en-US" sz="345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3450" dirty="0"/>
              <a:t>Assisting tribal, federal, state and local governments in planning, and implementing programs and services in</a:t>
            </a:r>
            <a:r>
              <a:rPr lang="en-US" altLang="en-US" sz="3450" dirty="0">
                <a:solidFill>
                  <a:srgbClr val="009999"/>
                </a:solidFill>
              </a:rPr>
              <a:t>:</a:t>
            </a:r>
          </a:p>
          <a:p>
            <a:pPr marL="1028700" lvl="3" indent="0">
              <a:lnSpc>
                <a:spcPct val="90000"/>
              </a:lnSpc>
              <a:buNone/>
            </a:pPr>
            <a:r>
              <a:rPr lang="en-US" altLang="en-US" sz="3450" dirty="0"/>
              <a:t>Education</a:t>
            </a:r>
          </a:p>
          <a:p>
            <a:pPr marL="1028700" lvl="3" indent="0">
              <a:lnSpc>
                <a:spcPct val="90000"/>
              </a:lnSpc>
              <a:buNone/>
            </a:pPr>
            <a:r>
              <a:rPr lang="en-US" altLang="en-US" sz="3450" dirty="0"/>
              <a:t>Healthcare</a:t>
            </a:r>
          </a:p>
          <a:p>
            <a:pPr marL="1028700" lvl="3" indent="0">
              <a:lnSpc>
                <a:spcPct val="90000"/>
              </a:lnSpc>
              <a:buNone/>
            </a:pPr>
            <a:r>
              <a:rPr lang="en-US" altLang="en-US" sz="3450" dirty="0"/>
              <a:t>Transportation</a:t>
            </a:r>
          </a:p>
          <a:p>
            <a:pPr marL="1028700" lvl="3" indent="0">
              <a:lnSpc>
                <a:spcPct val="90000"/>
              </a:lnSpc>
              <a:buNone/>
            </a:pPr>
            <a:r>
              <a:rPr lang="en-US" altLang="en-US" sz="3450" dirty="0"/>
              <a:t>Social Services</a:t>
            </a:r>
          </a:p>
          <a:p>
            <a:pPr marL="1028700" lvl="3" indent="0">
              <a:lnSpc>
                <a:spcPct val="90000"/>
              </a:lnSpc>
              <a:buNone/>
            </a:pPr>
            <a:r>
              <a:rPr lang="en-US" altLang="en-US" sz="3450" dirty="0"/>
              <a:t>Emergency response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altLang="en-US" sz="345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3450" dirty="0"/>
              <a:t>Designing facilities for people with disabilities,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altLang="en-US" sz="3150" dirty="0"/>
              <a:t>     the elderly and children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1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marL="342900" lvl="1" indent="0">
              <a:buNone/>
            </a:pP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928638" y="5382360"/>
            <a:ext cx="586712" cy="273844"/>
          </a:xfrm>
        </p:spPr>
        <p:txBody>
          <a:bodyPr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097280"/>
            <a:ext cx="1085850" cy="98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10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1097280"/>
            <a:ext cx="8661654" cy="466344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400300"/>
            <a:ext cx="0" cy="2057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80158"/>
            <a:ext cx="2735072" cy="3697685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</a:rPr>
              <a:t>New Initiatives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024" y="1097280"/>
            <a:ext cx="5069077" cy="4558923"/>
          </a:xfrm>
        </p:spPr>
        <p:txBody>
          <a:bodyPr anchor="ctr">
            <a:normAutofit/>
          </a:bodyPr>
          <a:lstStyle/>
          <a:p>
            <a:endParaRPr lang="en-US" sz="180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US" sz="270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dirty="0"/>
              <a:t>Allowing people to respond anytime, anywhere via </a:t>
            </a:r>
            <a:r>
              <a:rPr lang="en-US" b="1" dirty="0">
                <a:solidFill>
                  <a:srgbClr val="FF0000"/>
                </a:solidFill>
              </a:rPr>
              <a:t>phone or internet</a:t>
            </a:r>
            <a:r>
              <a:rPr lang="en-US" dirty="0"/>
              <a:t>. Internet self-response is the most cost effective and accurate way to collect data.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US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The Census Bureau is eliminating paper and incorporating the use of handheld data collection devices.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US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marL="342900" lvl="1" indent="0">
              <a:buNone/>
            </a:pP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928638" y="5382360"/>
            <a:ext cx="586712" cy="273844"/>
          </a:xfrm>
        </p:spPr>
        <p:txBody>
          <a:bodyPr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097280"/>
            <a:ext cx="1085850" cy="988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D404CF-293E-CC4D-B96A-5C7A80AE73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1" r="4" b="4"/>
          <a:stretch/>
        </p:blipFill>
        <p:spPr>
          <a:xfrm>
            <a:off x="1200150" y="3444729"/>
            <a:ext cx="1571216" cy="131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3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1097280"/>
            <a:ext cx="8661654" cy="466344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400300"/>
            <a:ext cx="0" cy="2057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1580158"/>
            <a:ext cx="3001646" cy="3697685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C00000"/>
                </a:solidFill>
              </a:rPr>
              <a:t>What can I do now?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6899" y="1580158"/>
            <a:ext cx="4878452" cy="369768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100" dirty="0"/>
              <a:t>Toll Free Jobs Line</a:t>
            </a:r>
          </a:p>
          <a:p>
            <a:pPr marL="0" indent="0" algn="ctr">
              <a:buNone/>
            </a:pPr>
            <a:r>
              <a:rPr lang="en-US" sz="2100" b="1" dirty="0">
                <a:solidFill>
                  <a:srgbClr val="FF0000"/>
                </a:solidFill>
              </a:rPr>
              <a:t>1-855-JOB-2020</a:t>
            </a:r>
          </a:p>
          <a:p>
            <a:pPr marL="0" indent="0" algn="ctr">
              <a:buNone/>
            </a:pPr>
            <a:r>
              <a:rPr lang="en-US" sz="2100" b="1" dirty="0"/>
              <a:t>(1-855-562-2020)</a:t>
            </a:r>
            <a:r>
              <a:rPr lang="en-US" sz="2100" b="1" dirty="0">
                <a:cs typeface="Calibri"/>
              </a:rPr>
              <a:t> or (1-855-889-8932)</a:t>
            </a:r>
          </a:p>
          <a:p>
            <a:pPr marL="0" indent="0" algn="ctr">
              <a:buNone/>
            </a:pPr>
            <a:endParaRPr lang="en-US" sz="2100" b="1" dirty="0"/>
          </a:p>
          <a:p>
            <a:pPr marL="0" indent="0" algn="ctr">
              <a:buNone/>
            </a:pPr>
            <a:r>
              <a:rPr lang="en-US" sz="1350" b="1" dirty="0"/>
              <a:t> </a:t>
            </a:r>
            <a:r>
              <a:rPr lang="en-US" sz="2100" b="1" dirty="0">
                <a:solidFill>
                  <a:schemeClr val="accent1"/>
                </a:solidFill>
                <a:highlight>
                  <a:srgbClr val="FFFF00"/>
                </a:highlight>
              </a:rPr>
              <a:t>2020census.gov/jobs </a:t>
            </a:r>
            <a:r>
              <a:rPr lang="en-US" sz="1500" b="1" dirty="0"/>
              <a:t>for hourly jobs (paid weekly)</a:t>
            </a:r>
          </a:p>
          <a:p>
            <a:pPr marL="0" indent="0" algn="ctr">
              <a:buNone/>
            </a:pPr>
            <a:endParaRPr lang="en-US" sz="1500" b="1" dirty="0"/>
          </a:p>
          <a:p>
            <a:pPr marL="0" indent="0" algn="ctr">
              <a:buNone/>
            </a:pPr>
            <a:r>
              <a:rPr lang="en-US" sz="1500" b="1" dirty="0" err="1">
                <a:cs typeface="Calibri"/>
              </a:rPr>
              <a:t>And/Or</a:t>
            </a:r>
            <a:r>
              <a:rPr lang="en-US" sz="1500" b="1" dirty="0">
                <a:cs typeface="Calibri"/>
              </a:rPr>
              <a:t>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Join a Complete Count Committee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928638" y="5382360"/>
            <a:ext cx="586712" cy="273844"/>
          </a:xfrm>
        </p:spPr>
        <p:txBody>
          <a:bodyPr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fld id="{25B02A65-3D1E-45BD-9983-4ADAC5079F8B}" type="slidenum">
              <a:rPr kumimoji="0" lang="en-US" sz="78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78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097280"/>
            <a:ext cx="1085850" cy="98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20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CD3A51-621B-47D5-8B36-17DDC284EC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417973"/>
              </p:ext>
            </p:extLst>
          </p:nvPr>
        </p:nvGraphicFramePr>
        <p:xfrm>
          <a:off x="179512" y="116632"/>
          <a:ext cx="8496945" cy="5616624"/>
        </p:xfrm>
        <a:graphic>
          <a:graphicData uri="http://schemas.openxmlformats.org/drawingml/2006/table">
            <a:tbl>
              <a:tblPr/>
              <a:tblGrid>
                <a:gridCol w="2935553">
                  <a:extLst>
                    <a:ext uri="{9D8B030D-6E8A-4147-A177-3AD203B41FA5}">
                      <a16:colId xmlns:a16="http://schemas.microsoft.com/office/drawing/2014/main" val="3906139420"/>
                    </a:ext>
                  </a:extLst>
                </a:gridCol>
                <a:gridCol w="1104199">
                  <a:extLst>
                    <a:ext uri="{9D8B030D-6E8A-4147-A177-3AD203B41FA5}">
                      <a16:colId xmlns:a16="http://schemas.microsoft.com/office/drawing/2014/main" val="3611657252"/>
                    </a:ext>
                  </a:extLst>
                </a:gridCol>
                <a:gridCol w="3474187">
                  <a:extLst>
                    <a:ext uri="{9D8B030D-6E8A-4147-A177-3AD203B41FA5}">
                      <a16:colId xmlns:a16="http://schemas.microsoft.com/office/drawing/2014/main" val="2823667222"/>
                    </a:ext>
                  </a:extLst>
                </a:gridCol>
                <a:gridCol w="983006">
                  <a:extLst>
                    <a:ext uri="{9D8B030D-6E8A-4147-A177-3AD203B41FA5}">
                      <a16:colId xmlns:a16="http://schemas.microsoft.com/office/drawing/2014/main" val="2561504145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Budget: AMC Movie Event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Expenses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227521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Theater Rental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$    1,070.00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*Must be paid in advance to secure theater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345558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$570 upfront from 70310 (MS)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56233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$500 upfront from 90300 (A&amp;L)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943524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Popcorn package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$       264.00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Sorors receive small popcorn, drink and candy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81077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Expenses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$        1,334.00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0621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309486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Revenue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542659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Tickets (70@ $20)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Goal is to sell 70 tickets; max is 84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38761D"/>
                          </a:solidFill>
                          <a:effectLst/>
                          <a:latin typeface="Arial" panose="020B0604020202020204" pitchFamily="34" charset="0"/>
                        </a:rPr>
                        <a:t> $  1,400.00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188769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Revenue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38761D"/>
                          </a:solidFill>
                          <a:effectLst/>
                          <a:latin typeface="Calibri" panose="020F0502020204030204" pitchFamily="34" charset="0"/>
                        </a:rPr>
                        <a:t> $    1,400.00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1485324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2340931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Potential income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6AA84F"/>
                          </a:solidFill>
                          <a:effectLst/>
                          <a:latin typeface="Calibri" panose="020F0502020204030204" pitchFamily="34" charset="0"/>
                        </a:rPr>
                        <a:t> $             66.00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174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907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B55B4-4E2C-2D47-9A0A-C71AED22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23" y="919596"/>
            <a:ext cx="2844140" cy="676894"/>
          </a:xfrm>
        </p:spPr>
        <p:txBody>
          <a:bodyPr/>
          <a:lstStyle/>
          <a:p>
            <a:r>
              <a:rPr lang="en-US" dirty="0"/>
              <a:t>Round-up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60E42-3E43-9144-94E6-3EB1E6F50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401" y="3564824"/>
            <a:ext cx="3508599" cy="1904582"/>
          </a:xfrm>
        </p:spPr>
        <p:txBody>
          <a:bodyPr>
            <a:normAutofit fontScale="92500"/>
          </a:bodyPr>
          <a:lstStyle/>
          <a:p>
            <a:r>
              <a:rPr lang="en-US"/>
              <a:t>Over 150 </a:t>
            </a:r>
            <a:r>
              <a:rPr lang="en-US" dirty="0" err="1"/>
              <a:t>sorors</a:t>
            </a:r>
            <a:r>
              <a:rPr lang="en-US" dirty="0"/>
              <a:t> in attendance!</a:t>
            </a:r>
          </a:p>
          <a:p>
            <a:r>
              <a:rPr lang="en-US" dirty="0"/>
              <a:t>Over 10 </a:t>
            </a:r>
            <a:r>
              <a:rPr lang="en-US" dirty="0" err="1"/>
              <a:t>sorors</a:t>
            </a:r>
            <a:r>
              <a:rPr lang="en-US" dirty="0"/>
              <a:t> reclaimed!</a:t>
            </a:r>
          </a:p>
          <a:p>
            <a:r>
              <a:rPr lang="en-US" dirty="0"/>
              <a:t>An absolutely wonderful event!</a:t>
            </a:r>
          </a:p>
          <a:p>
            <a:r>
              <a:rPr lang="en-US" dirty="0"/>
              <a:t>Thank you to all who attended!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5B01D-529B-D447-9214-5875BF7DB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22" y="1866801"/>
            <a:ext cx="2185640" cy="1680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CA41EF-D268-EC48-BB76-3A5E5EE07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34" y="3152308"/>
            <a:ext cx="1785638" cy="2380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0CFC2E-1397-0049-B971-D2E665BF7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598" y="3751798"/>
            <a:ext cx="3084803" cy="2056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1F2F9-2052-C842-9D7A-9ED8B5F25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006" y="1359601"/>
            <a:ext cx="3084245" cy="2056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6EB235-1149-2745-9335-82E52912A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7361" y="2144857"/>
            <a:ext cx="2774930" cy="184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05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7553DC7-BC25-4A4D-9BDC-E23EF83D7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052736"/>
            <a:ext cx="10081120" cy="4032448"/>
          </a:xfrm>
        </p:spPr>
      </p:pic>
    </p:spTree>
    <p:extLst>
      <p:ext uri="{BB962C8B-B14F-4D97-AF65-F5344CB8AC3E}">
        <p14:creationId xmlns:p14="http://schemas.microsoft.com/office/powerpoint/2010/main" val="26552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AE1158C-61FD-4130-A0F2-006FA44C3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175651"/>
              </p:ext>
            </p:extLst>
          </p:nvPr>
        </p:nvGraphicFramePr>
        <p:xfrm>
          <a:off x="395536" y="188640"/>
          <a:ext cx="8136903" cy="5943359"/>
        </p:xfrm>
        <a:graphic>
          <a:graphicData uri="http://schemas.openxmlformats.org/drawingml/2006/table">
            <a:tbl>
              <a:tblPr/>
              <a:tblGrid>
                <a:gridCol w="3548223">
                  <a:extLst>
                    <a:ext uri="{9D8B030D-6E8A-4147-A177-3AD203B41FA5}">
                      <a16:colId xmlns:a16="http://schemas.microsoft.com/office/drawing/2014/main" val="3363896221"/>
                    </a:ext>
                  </a:extLst>
                </a:gridCol>
                <a:gridCol w="1120492">
                  <a:extLst>
                    <a:ext uri="{9D8B030D-6E8A-4147-A177-3AD203B41FA5}">
                      <a16:colId xmlns:a16="http://schemas.microsoft.com/office/drawing/2014/main" val="3569414865"/>
                    </a:ext>
                  </a:extLst>
                </a:gridCol>
                <a:gridCol w="1120492">
                  <a:extLst>
                    <a:ext uri="{9D8B030D-6E8A-4147-A177-3AD203B41FA5}">
                      <a16:colId xmlns:a16="http://schemas.microsoft.com/office/drawing/2014/main" val="3598847413"/>
                    </a:ext>
                  </a:extLst>
                </a:gridCol>
                <a:gridCol w="1173848">
                  <a:extLst>
                    <a:ext uri="{9D8B030D-6E8A-4147-A177-3AD203B41FA5}">
                      <a16:colId xmlns:a16="http://schemas.microsoft.com/office/drawing/2014/main" val="1997922254"/>
                    </a:ext>
                  </a:extLst>
                </a:gridCol>
                <a:gridCol w="1173848">
                  <a:extLst>
                    <a:ext uri="{9D8B030D-6E8A-4147-A177-3AD203B41FA5}">
                      <a16:colId xmlns:a16="http://schemas.microsoft.com/office/drawing/2014/main" val="2750480405"/>
                    </a:ext>
                  </a:extLst>
                </a:gridCol>
              </a:tblGrid>
              <a:tr h="25943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DSTTA Holiday Social</a:t>
                      </a:r>
                    </a:p>
                  </a:txBody>
                  <a:tcPr marL="7607" marR="7607" marT="76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277146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Expenses 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Income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134250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Projections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882001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Venue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913648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Room Rental</a:t>
                      </a:r>
                    </a:p>
                  </a:txBody>
                  <a:tcPr marL="114100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$ 1,290.00 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878728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Party Planner/ Table rentals</a:t>
                      </a:r>
                    </a:p>
                  </a:txBody>
                  <a:tcPr marL="114100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550.00 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371665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Food/Beverage Service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$ 1,800.00 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712790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Miscellaneous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959197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 miscellaneous</a:t>
                      </a:r>
                    </a:p>
                  </a:txBody>
                  <a:tcPr marL="114100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237.00 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473466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Insurance</a:t>
                      </a:r>
                    </a:p>
                  </a:txBody>
                  <a:tcPr marL="114100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200.00 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**Estimate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344045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DJ</a:t>
                      </a:r>
                    </a:p>
                  </a:txBody>
                  <a:tcPr marL="114100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400.00 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193934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Event Bright Fees</a:t>
                      </a:r>
                    </a:p>
                  </a:txBody>
                  <a:tcPr marL="114100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150.00 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030944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100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589048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Expenses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$ 4,627.00 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919021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336415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Revenue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3115572"/>
                  </a:ext>
                </a:extLst>
              </a:tr>
              <a:tr h="4897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Tickets (150@ $20)</a:t>
                      </a:r>
                    </a:p>
                  </a:txBody>
                  <a:tcPr marL="114100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3,000.00 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Max capacity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3809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Revenue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3,000.00 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496976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4100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248443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 (Expense)</a:t>
                      </a:r>
                    </a:p>
                  </a:txBody>
                  <a:tcPr marL="114100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-$1,627.00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080382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432427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***Previously budgeted amount $2000</a:t>
                      </a:r>
                    </a:p>
                  </a:txBody>
                  <a:tcPr marL="7607" marR="7607" marT="76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7340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9265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B803E7-49AC-424A-BA78-051E4F8230D3}"/>
              </a:ext>
            </a:extLst>
          </p:cNvPr>
          <p:cNvSpPr txBox="1">
            <a:spLocks/>
          </p:cNvSpPr>
          <p:nvPr/>
        </p:nvSpPr>
        <p:spPr>
          <a:xfrm>
            <a:off x="857246" y="1539733"/>
            <a:ext cx="7419563" cy="1106118"/>
          </a:xfrm>
          <a:prstGeom prst="rect">
            <a:avLst/>
          </a:prstGeom>
          <a:noFill/>
          <a:ln w="12700" cmpd="sng">
            <a:noFill/>
          </a:ln>
        </p:spPr>
        <p:txBody>
          <a:bodyPr vert="horz" lIns="68580" tIns="34290" rIns="68580" bIns="3429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US" sz="3300" b="1" i="1" dirty="0">
              <a:solidFill>
                <a:srgbClr val="A6B727"/>
              </a:solidFill>
              <a:latin typeface="Corbel" panose="020B0503020204020204"/>
            </a:endParaRPr>
          </a:p>
          <a:p>
            <a:pPr defTabSz="685800" fontAlgn="auto">
              <a:spcAft>
                <a:spcPts val="0"/>
              </a:spcAft>
            </a:pPr>
            <a:endParaRPr lang="en-US" sz="3300" b="1" i="1" dirty="0">
              <a:solidFill>
                <a:srgbClr val="A6B727"/>
              </a:solidFill>
              <a:latin typeface="Corbel" panose="020B0503020204020204"/>
            </a:endParaRPr>
          </a:p>
          <a:p>
            <a:pPr algn="ctr" defTabSz="685800" fontAlgn="auto">
              <a:spcAft>
                <a:spcPts val="0"/>
              </a:spcAft>
            </a:pP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Tampa</a:t>
            </a:r>
            <a:r>
              <a:rPr lang="en-US" sz="3300" b="1" i="1" dirty="0">
                <a:solidFill>
                  <a:srgbClr val="000000"/>
                </a:solidFill>
                <a:latin typeface="Corbel" panose="020B0503020204020204"/>
              </a:rPr>
              <a:t> Alumnae Chapter Minerva Circle Slate for </a:t>
            </a:r>
          </a:p>
          <a:p>
            <a:pPr algn="ctr" defTabSz="685800" fontAlgn="auto">
              <a:spcAft>
                <a:spcPts val="0"/>
              </a:spcAft>
            </a:pPr>
            <a:r>
              <a:rPr lang="en-US" sz="3300" b="1" i="1" dirty="0">
                <a:solidFill>
                  <a:srgbClr val="000000"/>
                </a:solidFill>
                <a:latin typeface="Corbel" panose="020B0503020204020204"/>
              </a:rPr>
              <a:t>2019-2020</a:t>
            </a:r>
          </a:p>
          <a:p>
            <a:pPr defTabSz="685800" fontAlgn="auto">
              <a:spcAft>
                <a:spcPts val="0"/>
              </a:spcAft>
            </a:pPr>
            <a:endParaRPr lang="en-US" sz="3300" dirty="0">
              <a:solidFill>
                <a:srgbClr val="000000"/>
              </a:solidFill>
              <a:latin typeface="Calibri" panose="020F0502020204030204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F2ABDD3-C2E9-4A70-A14F-69DB348753D4}"/>
              </a:ext>
            </a:extLst>
          </p:cNvPr>
          <p:cNvSpPr txBox="1">
            <a:spLocks/>
          </p:cNvSpPr>
          <p:nvPr/>
        </p:nvSpPr>
        <p:spPr>
          <a:xfrm>
            <a:off x="857247" y="4364549"/>
            <a:ext cx="7419563" cy="123700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indent="0" defTabSz="685800" fontAlgn="auto">
              <a:spcBef>
                <a:spcPts val="1050"/>
              </a:spcBef>
              <a:spcAft>
                <a:spcPts val="450"/>
              </a:spcAft>
              <a:buClr>
                <a:srgbClr val="A6B727"/>
              </a:buClr>
              <a:buNone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Presented by the 2019-2020</a:t>
            </a:r>
          </a:p>
          <a:p>
            <a:pPr marL="34290" indent="0" defTabSz="685800" fontAlgn="auto">
              <a:spcBef>
                <a:spcPts val="1050"/>
              </a:spcBef>
              <a:spcAft>
                <a:spcPts val="450"/>
              </a:spcAft>
              <a:buClr>
                <a:srgbClr val="A6B727"/>
              </a:buClr>
              <a:buNone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Gadugi" panose="020B0502040204020203" pitchFamily="34" charset="0"/>
                <a:cs typeface="Calibri" panose="020F0502020204030204" pitchFamily="34" charset="0"/>
              </a:rPr>
              <a:t>Nominating Committee</a:t>
            </a:r>
          </a:p>
          <a:p>
            <a:pPr marL="171450" indent="-137160" defTabSz="685800" fontAlgn="auto">
              <a:spcBef>
                <a:spcPts val="1050"/>
              </a:spcBef>
              <a:spcAft>
                <a:spcPts val="450"/>
              </a:spcAft>
              <a:buClr>
                <a:srgbClr val="A6B727"/>
              </a:buClr>
            </a:pPr>
            <a:endParaRPr lang="en-US" sz="2100" dirty="0">
              <a:solidFill>
                <a:srgbClr val="FE9E00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418356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50E57F-2B1F-41F8-B45A-CA591F915DE0}"/>
              </a:ext>
            </a:extLst>
          </p:cNvPr>
          <p:cNvSpPr txBox="1">
            <a:spLocks/>
          </p:cNvSpPr>
          <p:nvPr/>
        </p:nvSpPr>
        <p:spPr>
          <a:xfrm>
            <a:off x="870045" y="1219200"/>
            <a:ext cx="7284599" cy="458195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37160" algn="ctr" defTabSz="685800" fontAlgn="auto">
              <a:spcBef>
                <a:spcPts val="10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US" sz="2100" dirty="0">
              <a:ln w="0"/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37160" algn="ctr" defTabSz="685800" fontAlgn="auto">
              <a:spcBef>
                <a:spcPts val="10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2100" dirty="0">
                <a:ln w="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ln w="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Nominees for the Minerva Circle</a:t>
            </a:r>
          </a:p>
          <a:p>
            <a:pPr marL="171450" indent="-137160" algn="ctr" defTabSz="685800" fontAlgn="auto">
              <a:spcBef>
                <a:spcPts val="10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US" sz="2100" dirty="0">
              <a:ln w="0"/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" indent="0" defTabSz="685800" fontAlgn="auto">
              <a:spcBef>
                <a:spcPts val="1050"/>
              </a:spcBef>
              <a:spcAft>
                <a:spcPts val="0"/>
              </a:spcAft>
              <a:buClrTx/>
              <a:buNone/>
            </a:pPr>
            <a:r>
              <a:rPr lang="en-US" sz="1500" dirty="0">
                <a:ln w="0"/>
                <a:solidFill>
                  <a:srgbClr val="000000"/>
                </a:solidFill>
                <a:latin typeface="Corbel" panose="020B0503020204020204"/>
              </a:rPr>
              <a:t> </a:t>
            </a:r>
            <a:r>
              <a:rPr lang="en-US" sz="1500" b="1" dirty="0">
                <a:ln w="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 of the Minerva Circle</a:t>
            </a:r>
          </a:p>
          <a:p>
            <a:pPr marL="171450" indent="-137160" defTabSz="685800" fontAlgn="auto">
              <a:spcBef>
                <a:spcPts val="10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050" dirty="0">
                <a:ln w="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Leslie Brown		 	</a:t>
            </a:r>
          </a:p>
          <a:p>
            <a:pPr marL="171450" indent="-137160" defTabSz="685800" fontAlgn="auto">
              <a:spcBef>
                <a:spcPts val="10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050" dirty="0">
                <a:ln w="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</a:t>
            </a:r>
            <a:r>
              <a:rPr lang="en-US" sz="1050" dirty="0" err="1">
                <a:ln w="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Tayanna</a:t>
            </a:r>
            <a:r>
              <a:rPr lang="en-US" sz="1050" dirty="0">
                <a:ln w="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Richardson		 	</a:t>
            </a:r>
          </a:p>
          <a:p>
            <a:pPr marL="171450" indent="-137160" defTabSz="685800" fontAlgn="auto">
              <a:spcBef>
                <a:spcPts val="10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050" dirty="0">
                <a:ln w="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Nicole  Roberts</a:t>
            </a:r>
          </a:p>
          <a:p>
            <a:pPr marL="34290" indent="0" defTabSz="685800" fontAlgn="auto">
              <a:spcBef>
                <a:spcPts val="1050"/>
              </a:spcBef>
              <a:spcAft>
                <a:spcPts val="0"/>
              </a:spcAft>
              <a:buClrTx/>
              <a:buNone/>
            </a:pPr>
            <a:r>
              <a:rPr lang="en-US" sz="1500" dirty="0">
                <a:ln w="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n w="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" indent="0" defTabSz="685800" fontAlgn="auto">
              <a:spcBef>
                <a:spcPts val="1050"/>
              </a:spcBef>
              <a:spcAft>
                <a:spcPts val="0"/>
              </a:spcAft>
              <a:buClrTx/>
              <a:buNone/>
            </a:pPr>
            <a:r>
              <a:rPr lang="en-US" sz="1500" dirty="0">
                <a:ln w="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b="1" dirty="0">
                <a:ln w="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Keeper of Muses and Graces</a:t>
            </a:r>
          </a:p>
          <a:p>
            <a:pPr marL="171450" indent="-137160" defTabSz="685800" fontAlgn="auto">
              <a:spcBef>
                <a:spcPts val="10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050" dirty="0">
                <a:ln w="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Sandra Cooke </a:t>
            </a:r>
          </a:p>
          <a:p>
            <a:pPr marL="171450" indent="-137160" defTabSz="685800" fontAlgn="auto">
              <a:spcBef>
                <a:spcPts val="10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050" dirty="0">
                <a:ln w="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Janette Spencer-Davis		</a:t>
            </a:r>
          </a:p>
          <a:p>
            <a:pPr marL="34290" indent="0" defTabSz="685800" fontAlgn="auto">
              <a:spcBef>
                <a:spcPts val="1050"/>
              </a:spcBef>
              <a:spcAft>
                <a:spcPts val="0"/>
              </a:spcAft>
              <a:buClrTx/>
              <a:buNone/>
            </a:pPr>
            <a:r>
              <a:rPr lang="en-US" sz="1650" dirty="0">
                <a:ln w="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50" dirty="0">
                <a:ln w="0"/>
                <a:solidFill>
                  <a:srgbClr val="000000"/>
                </a:solidFill>
                <a:latin typeface="Corbel" panose="020B0503020204020204"/>
              </a:rPr>
              <a:t>	</a:t>
            </a:r>
            <a:r>
              <a:rPr lang="en-US" sz="1650" u="sng" dirty="0">
                <a:ln w="0"/>
                <a:solidFill>
                  <a:srgbClr val="000000"/>
                </a:solidFill>
                <a:latin typeface="Corbel" panose="020B0503020204020204"/>
              </a:rPr>
              <a:t> </a:t>
            </a:r>
            <a:r>
              <a:rPr lang="en-US" sz="1500" dirty="0">
                <a:ln w="0"/>
                <a:solidFill>
                  <a:srgbClr val="000000"/>
                </a:solidFill>
                <a:latin typeface="Corbel" panose="020B0503020204020204"/>
              </a:rPr>
              <a:t>		</a:t>
            </a:r>
            <a:r>
              <a:rPr lang="en-US" sz="1050" dirty="0">
                <a:ln w="0"/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500" dirty="0">
                <a:ln w="0"/>
                <a:solidFill>
                  <a:srgbClr val="000000"/>
                </a:solidFill>
                <a:latin typeface="Corbel" panose="020B0503020204020204"/>
              </a:rPr>
              <a:t>		  </a:t>
            </a:r>
          </a:p>
          <a:p>
            <a:pPr marL="34290" indent="0" defTabSz="685800" fontAlgn="auto">
              <a:spcBef>
                <a:spcPts val="1050"/>
              </a:spcBef>
              <a:spcAft>
                <a:spcPts val="0"/>
              </a:spcAft>
              <a:buClrTx/>
              <a:buNone/>
            </a:pPr>
            <a:r>
              <a:rPr lang="en-US" sz="1500" dirty="0">
                <a:ln w="0"/>
                <a:solidFill>
                  <a:srgbClr val="000000"/>
                </a:solidFill>
                <a:latin typeface="Corbel" panose="020B0503020204020204"/>
              </a:rPr>
              <a:t> </a:t>
            </a:r>
          </a:p>
          <a:p>
            <a:pPr marL="34290" indent="0" defTabSz="685800" fontAlgn="auto">
              <a:spcBef>
                <a:spcPts val="1050"/>
              </a:spcBef>
              <a:spcAft>
                <a:spcPts val="0"/>
              </a:spcAft>
              <a:buClrTx/>
              <a:buNone/>
            </a:pPr>
            <a:r>
              <a:rPr lang="en-US" sz="1500" dirty="0">
                <a:ln w="0"/>
                <a:solidFill>
                  <a:srgbClr val="000000"/>
                </a:solidFill>
                <a:latin typeface="Corbel" panose="020B0503020204020204"/>
              </a:rPr>
              <a:t>		  </a:t>
            </a:r>
          </a:p>
        </p:txBody>
      </p:sp>
    </p:spTree>
    <p:extLst>
      <p:ext uri="{BB962C8B-B14F-4D97-AF65-F5344CB8AC3E}">
        <p14:creationId xmlns:p14="http://schemas.microsoft.com/office/powerpoint/2010/main" val="2223907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CC067-FEFC-421B-A0F3-9A5413A4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160145"/>
            <a:ext cx="7406640" cy="1017270"/>
          </a:xfrm>
        </p:spPr>
        <p:txBody>
          <a:bodyPr>
            <a:normAutofit/>
          </a:bodyPr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Nominees for the Minerva Circle</a:t>
            </a:r>
            <a:br>
              <a:rPr lang="en-US" dirty="0"/>
            </a:br>
            <a:r>
              <a:rPr lang="en-US" dirty="0"/>
              <a:t> 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F8760-14F2-4112-8BF2-196838C05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54530"/>
            <a:ext cx="8081010" cy="29765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" indent="0">
              <a:buNone/>
            </a:pPr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CONVENER OF THE ODYSEEY EXPERIENCE</a:t>
            </a:r>
            <a:endParaRPr lang="en-US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" indent="0">
              <a:buNone/>
            </a:pPr>
            <a:endParaRPr lang="en-US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Mallory Davis </a:t>
            </a:r>
          </a:p>
          <a:p>
            <a:pPr>
              <a:buClrTx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Tina Fernandez</a:t>
            </a:r>
          </a:p>
          <a:p>
            <a:pPr>
              <a:buClrTx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Estella Gray</a:t>
            </a:r>
          </a:p>
          <a:p>
            <a:pPr>
              <a:buClrTx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Cynthia Howard			</a:t>
            </a:r>
          </a:p>
          <a:p>
            <a:pPr>
              <a:buClrTx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Nadine Johnson</a:t>
            </a:r>
          </a:p>
          <a:p>
            <a:pPr marL="34290" indent="0">
              <a:buClrTx/>
              <a:buNone/>
            </a:pPr>
            <a:r>
              <a:rPr lang="en-US" dirty="0"/>
              <a:t>		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48902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5D894-45A9-49AD-B6FF-10ADF22B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1314450"/>
            <a:ext cx="7406640" cy="986051"/>
          </a:xfrm>
        </p:spPr>
        <p:txBody>
          <a:bodyPr>
            <a:normAutofit/>
          </a:bodyPr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Nominees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Minerva Circle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6C19D-9632-4041-8C76-02920C7D8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3933" y="2648518"/>
            <a:ext cx="3566160" cy="2769302"/>
          </a:xfrm>
        </p:spPr>
        <p:txBody>
          <a:bodyPr>
            <a:normAutofit fontScale="25000" lnSpcReduction="20000"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Jeanine Baron 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Bianca Berry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	 	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Schantel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BoBo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Tonja Brickhouse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Sandra Cooke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Janice Crowley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Mallory Davis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Tina Fernandez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Estella Gray 	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Cynthia Howard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Dioan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Johnson 	 </a:t>
            </a:r>
          </a:p>
          <a:p>
            <a:pPr marL="34290" indent="0">
              <a:buClrTx/>
              <a:buNone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</a:t>
            </a:r>
          </a:p>
          <a:p>
            <a:pPr marL="214313" indent="-214313">
              <a:buClrTx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E527D0-80A0-44E8-80C9-6633908F6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0592" y="2648518"/>
            <a:ext cx="3566160" cy="2769302"/>
          </a:xfrm>
        </p:spPr>
        <p:txBody>
          <a:bodyPr>
            <a:normAutofit fontScale="25000" lnSpcReduction="20000"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Joanell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Lawson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Pamela Lee	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Walinda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McKnight-Green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Areatha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Morrow 		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Joyce Patterson			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Monica Rider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Nicole Roberts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Janette Spencer-Davis		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Phildra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Swagger 		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Soror  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Quicta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Walters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34290" indent="0">
              <a:buClrTx/>
              <a:buNone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CE9BC-B21E-41E4-83C9-E14BE3109D66}"/>
              </a:ext>
            </a:extLst>
          </p:cNvPr>
          <p:cNvSpPr txBox="1"/>
          <p:nvPr/>
        </p:nvSpPr>
        <p:spPr>
          <a:xfrm>
            <a:off x="3366040" y="2056086"/>
            <a:ext cx="20881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0000"/>
                </a:solidFill>
              </a:rPr>
              <a:t>Nine Jewels</a:t>
            </a:r>
          </a:p>
        </p:txBody>
      </p:sp>
    </p:spTree>
    <p:extLst>
      <p:ext uri="{BB962C8B-B14F-4D97-AF65-F5344CB8AC3E}">
        <p14:creationId xmlns:p14="http://schemas.microsoft.com/office/powerpoint/2010/main" val="1123923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22188"/>
            <a:ext cx="8229600" cy="422374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176464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Meditation</a:t>
            </a:r>
            <a:r>
              <a:rPr lang="en-US" sz="1600" dirty="0"/>
              <a:t>				 Chaplain Team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Adoption of the Agenda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Review of September 2019 Executive Board Minutes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Correspondence</a:t>
            </a:r>
            <a:r>
              <a:rPr lang="en-US" sz="1600" dirty="0"/>
              <a:t>				Soror Sandra Cooke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President’s Message</a:t>
            </a:r>
            <a:r>
              <a:rPr lang="en-US" sz="1600" dirty="0"/>
              <a:t>			Soror Alicia Warren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alt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22188"/>
            <a:ext cx="8229600" cy="422374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4704"/>
            <a:ext cx="8229600" cy="5184576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/>
              <a:t>Budget &amp; Finance Reports</a:t>
            </a:r>
          </a:p>
          <a:p>
            <a:pPr marL="457200" lvl="1" indent="0">
              <a:buNone/>
            </a:pPr>
            <a:r>
              <a:rPr lang="en-US" sz="1400" b="1" dirty="0"/>
              <a:t>Treasurer</a:t>
            </a:r>
            <a:r>
              <a:rPr lang="en-US" sz="1400" dirty="0"/>
              <a:t>		                   Soror Tiffany Mitchell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sz="1400" b="1" dirty="0"/>
              <a:t>  Financial Secretary</a:t>
            </a:r>
            <a:r>
              <a:rPr lang="en-US" sz="1400" dirty="0"/>
              <a:t>	                   Soror Briana Joseph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First Vice President’s Report</a:t>
            </a:r>
            <a:r>
              <a:rPr lang="en-US" sz="1400" dirty="0"/>
              <a:t>                         Soror Brenda Webb Johnson</a:t>
            </a:r>
          </a:p>
          <a:p>
            <a:pPr marL="0" indent="0">
              <a:buNone/>
            </a:pPr>
            <a:r>
              <a:rPr lang="en-US" sz="1400" dirty="0"/>
              <a:t> </a:t>
            </a:r>
          </a:p>
          <a:p>
            <a:pPr marL="0" indent="0">
              <a:buNone/>
            </a:pPr>
            <a:r>
              <a:rPr lang="en-US" sz="1400" b="1" dirty="0"/>
              <a:t>Second Vice President’s Report</a:t>
            </a:r>
            <a:r>
              <a:rPr lang="en-US" sz="1400" dirty="0"/>
              <a:t>                    Soror Sabrina Griffith </a:t>
            </a:r>
          </a:p>
          <a:p>
            <a:pPr marL="0" indent="0">
              <a:buNone/>
            </a:pPr>
            <a:r>
              <a:rPr lang="en-US" sz="1400" dirty="0"/>
              <a:t> </a:t>
            </a:r>
          </a:p>
          <a:p>
            <a:pPr marL="0" indent="0">
              <a:buNone/>
            </a:pPr>
            <a:r>
              <a:rPr lang="en-US" sz="1400" b="1" dirty="0"/>
              <a:t>Third Vice President’s Report</a:t>
            </a:r>
            <a:r>
              <a:rPr lang="en-US" sz="1400" dirty="0"/>
              <a:t>                        Soror Angela Brown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Good of the Order                                            </a:t>
            </a:r>
            <a:r>
              <a:rPr lang="en-US" sz="1400" dirty="0"/>
              <a:t>Soror Sandra Cooke</a:t>
            </a:r>
            <a:endParaRPr lang="en-US" sz="1400" b="1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Adjournment</a:t>
            </a: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 dirty="0"/>
              <a:t> 	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7505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en-US" sz="2400" b="1" dirty="0"/>
              <a:t>President’s Message</a:t>
            </a:r>
            <a:br>
              <a:rPr lang="en-US" sz="2400" b="1" dirty="0"/>
            </a:br>
            <a:r>
              <a:rPr lang="en-US" sz="2400" b="1" dirty="0"/>
              <a:t>“</a:t>
            </a:r>
            <a:r>
              <a:rPr lang="en-US" sz="2400" b="1" i="1" dirty="0"/>
              <a:t>Leading with Sisterly Love”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165CC9-2F7B-4F4A-BEED-8DC31778380D}"/>
              </a:ext>
            </a:extLst>
          </p:cNvPr>
          <p:cNvSpPr txBox="1"/>
          <p:nvPr/>
        </p:nvSpPr>
        <p:spPr>
          <a:xfrm>
            <a:off x="498376" y="1340768"/>
            <a:ext cx="81472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600" b="1" dirty="0"/>
              <a:t>National/Regional/Chapter Updates</a:t>
            </a:r>
            <a:r>
              <a:rPr lang="en-US" sz="1600" dirty="0"/>
              <a:t>		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600" dirty="0"/>
              <a:t>Save the Dates:</a:t>
            </a:r>
          </a:p>
          <a:p>
            <a:pPr marL="1143000" lvl="2">
              <a:buFont typeface="Arial" panose="020B0604020202020204" pitchFamily="34" charset="0"/>
              <a:buChar char="•"/>
            </a:pPr>
            <a:r>
              <a:rPr lang="en-US" sz="1600" dirty="0"/>
              <a:t>  Cluster: Miami Fl November 8</a:t>
            </a:r>
            <a:r>
              <a:rPr lang="en-US" sz="1600" baseline="30000" dirty="0"/>
              <a:t>th</a:t>
            </a:r>
            <a:r>
              <a:rPr lang="en-US" sz="1600" dirty="0"/>
              <a:t> – 10</a:t>
            </a:r>
            <a:r>
              <a:rPr lang="en-US" sz="1600" baseline="30000" dirty="0"/>
              <a:t>th</a:t>
            </a:r>
            <a:r>
              <a:rPr lang="en-US" sz="1600" dirty="0"/>
              <a:t> </a:t>
            </a:r>
          </a:p>
          <a:p>
            <a:pPr marL="1143000" lvl="2">
              <a:buFont typeface="Arial" panose="020B0604020202020204" pitchFamily="34" charset="0"/>
              <a:buChar char="•"/>
            </a:pPr>
            <a:r>
              <a:rPr lang="en-US" sz="1600" dirty="0"/>
              <a:t>  Bay Area Founders Day: Hosted by Lakeland Alumnae - January 25</a:t>
            </a:r>
            <a:r>
              <a:rPr lang="en-US" sz="1600" baseline="30000" dirty="0"/>
              <a:t>th</a:t>
            </a:r>
            <a:r>
              <a:rPr lang="en-US" sz="1600" dirty="0"/>
              <a:t> </a:t>
            </a:r>
          </a:p>
          <a:p>
            <a:pPr marL="1143000" lvl="2">
              <a:buFont typeface="Arial" panose="020B0604020202020204" pitchFamily="34" charset="0"/>
              <a:buChar char="•"/>
            </a:pPr>
            <a:r>
              <a:rPr lang="en-US" sz="1600" dirty="0"/>
              <a:t>  DDNC: February 9</a:t>
            </a:r>
            <a:r>
              <a:rPr lang="en-US" sz="1600" baseline="30000" dirty="0"/>
              <a:t>th</a:t>
            </a:r>
            <a:r>
              <a:rPr lang="en-US" sz="1600" dirty="0"/>
              <a:t> – 11</a:t>
            </a:r>
            <a:r>
              <a:rPr lang="en-US" sz="1600" baseline="30000" dirty="0"/>
              <a:t>th</a:t>
            </a:r>
            <a:endParaRPr lang="en-US" sz="1600" dirty="0"/>
          </a:p>
          <a:p>
            <a:pPr marL="1143000" lvl="2">
              <a:buFont typeface="Arial" panose="020B0604020202020204" pitchFamily="34" charset="0"/>
              <a:buChar char="•"/>
            </a:pPr>
            <a:r>
              <a:rPr lang="en-US" sz="1600" dirty="0"/>
              <a:t>  DDAC: February 23</a:t>
            </a:r>
            <a:r>
              <a:rPr lang="en-US" sz="1600" baseline="30000" dirty="0"/>
              <a:t>rd</a:t>
            </a:r>
            <a:r>
              <a:rPr lang="en-US" sz="1600" dirty="0"/>
              <a:t> – 25</a:t>
            </a:r>
            <a:r>
              <a:rPr lang="en-US" sz="1600" baseline="30000" dirty="0"/>
              <a:t>th</a:t>
            </a:r>
            <a:r>
              <a:rPr lang="en-US" sz="1600" b="1" dirty="0"/>
              <a:t> </a:t>
            </a:r>
          </a:p>
          <a:p>
            <a:pPr marL="1143000" lvl="2">
              <a:buFont typeface="Arial" panose="020B0604020202020204" pitchFamily="34" charset="0"/>
              <a:buChar char="•"/>
            </a:pPr>
            <a:r>
              <a:rPr lang="en-US" sz="1600" b="1" dirty="0"/>
              <a:t>  </a:t>
            </a:r>
            <a:r>
              <a:rPr lang="en-US" sz="1600" dirty="0"/>
              <a:t>Regional Convention: Date/TBD Location/Kissimmee Fl</a:t>
            </a:r>
          </a:p>
          <a:p>
            <a:pPr lvl="2"/>
            <a:endParaRPr lang="en-US" sz="1600" b="1" dirty="0"/>
          </a:p>
          <a:p>
            <a:endParaRPr lang="en-US" sz="1600" b="1" dirty="0"/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85804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en-US" sz="2400" b="1" dirty="0"/>
              <a:t>President’s Message</a:t>
            </a:r>
            <a:br>
              <a:rPr lang="en-US" sz="2400" b="1" dirty="0"/>
            </a:br>
            <a:r>
              <a:rPr lang="en-US" sz="2400" b="1" dirty="0"/>
              <a:t>“</a:t>
            </a:r>
            <a:r>
              <a:rPr lang="en-US" sz="2400" b="1" i="1" dirty="0"/>
              <a:t>Leading with Sisterly Love”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165CC9-2F7B-4F4A-BEED-8DC31778380D}"/>
              </a:ext>
            </a:extLst>
          </p:cNvPr>
          <p:cNvSpPr txBox="1"/>
          <p:nvPr/>
        </p:nvSpPr>
        <p:spPr>
          <a:xfrm>
            <a:off x="498376" y="1340768"/>
            <a:ext cx="814724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Bay Area Founder’s day: Your Responsibility to purchase your tickets on line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Committee Chairs please keep track of your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Preparing for electronic voting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DID training is October 19</a:t>
            </a:r>
            <a:r>
              <a:rPr lang="en-US" sz="1600" baseline="30000" dirty="0"/>
              <a:t>th</a:t>
            </a:r>
            <a:r>
              <a:rPr lang="en-US" sz="1600" dirty="0"/>
              <a:t> @ 1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2000" b="1" dirty="0"/>
              <a:t>What is the function of Chapter meeting?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Social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Business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Business and Social Meeting</a:t>
            </a:r>
          </a:p>
          <a:p>
            <a:r>
              <a:rPr lang="en-US" sz="1600" dirty="0"/>
              <a:t>	</a:t>
            </a:r>
          </a:p>
          <a:p>
            <a:pPr lvl="2"/>
            <a:endParaRPr lang="en-US" sz="1600" b="1" dirty="0"/>
          </a:p>
          <a:p>
            <a:endParaRPr lang="en-US" sz="1600" b="1" dirty="0"/>
          </a:p>
          <a:p>
            <a:pPr lvl="1"/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71331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-10615"/>
            <a:ext cx="4966446" cy="836712"/>
          </a:xfrm>
        </p:spPr>
        <p:txBody>
          <a:bodyPr anchor="t"/>
          <a:lstStyle/>
          <a:p>
            <a:pPr algn="l"/>
            <a:r>
              <a:rPr lang="en-US" sz="4000" dirty="0"/>
              <a:t>1</a:t>
            </a:r>
            <a:r>
              <a:rPr lang="en-US" sz="4000" baseline="30000" dirty="0"/>
              <a:t>st</a:t>
            </a:r>
            <a:r>
              <a:rPr lang="en-US" sz="4000" dirty="0"/>
              <a:t> VP Report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5616" y="692696"/>
            <a:ext cx="7776863" cy="5708322"/>
          </a:xfrm>
        </p:spPr>
        <p:txBody>
          <a:bodyPr>
            <a:noAutofit/>
          </a:bodyPr>
          <a:lstStyle/>
          <a:p>
            <a:pPr algn="l"/>
            <a:r>
              <a:rPr lang="en-US" sz="1600" b="1" dirty="0"/>
              <a:t>Risk Management: Soror Cassandra Thomas &amp; RM team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Full presentation will be presented at chapter meeting</a:t>
            </a:r>
          </a:p>
          <a:p>
            <a:pPr algn="l"/>
            <a:endParaRPr lang="en-US" sz="1600" dirty="0"/>
          </a:p>
          <a:p>
            <a:r>
              <a:rPr lang="en-US" sz="1600" b="1" dirty="0"/>
              <a:t>Social Action: Sorors Audrey Sullivan Moore &amp; </a:t>
            </a:r>
            <a:r>
              <a:rPr lang="en-US" sz="1600" b="1" dirty="0" err="1"/>
              <a:t>Heddie</a:t>
            </a:r>
            <a:r>
              <a:rPr lang="en-US" sz="1600" b="1" dirty="0"/>
              <a:t> Sumpter, Chairs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2020 Census</a:t>
            </a:r>
          </a:p>
          <a:p>
            <a:endParaRPr lang="en-US" sz="1600" b="1" dirty="0"/>
          </a:p>
          <a:p>
            <a:r>
              <a:rPr lang="en-US" sz="1600" b="1" dirty="0"/>
              <a:t>Education Development: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Career &amp; College Expo Recap - </a:t>
            </a:r>
            <a:r>
              <a:rPr lang="en-US" sz="1600" b="1" dirty="0"/>
              <a:t>Sorors </a:t>
            </a:r>
            <a:r>
              <a:rPr lang="en-US" sz="1600" b="1" dirty="0" err="1"/>
              <a:t>DeVonne</a:t>
            </a:r>
            <a:r>
              <a:rPr lang="en-US" sz="1600" b="1" dirty="0"/>
              <a:t> McKeever-Daniels &amp; Deirdre Joseph, Chairs</a:t>
            </a:r>
          </a:p>
          <a:p>
            <a:pPr algn="l"/>
            <a:endParaRPr lang="en-US" sz="1600" dirty="0"/>
          </a:p>
          <a:p>
            <a:pPr algn="l"/>
            <a:r>
              <a:rPr lang="en-US" sz="1600" b="1" dirty="0"/>
              <a:t>Arts &amp; Letters: Soror Shanika Baisley, Chair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October 4th Book Club Recap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Upcoming Red Carpet Event (Action Item)</a:t>
            </a:r>
          </a:p>
          <a:p>
            <a:pPr algn="l"/>
            <a:endParaRPr lang="en-US" sz="1600" b="1" dirty="0"/>
          </a:p>
          <a:p>
            <a:pPr algn="l"/>
            <a:r>
              <a:rPr lang="en-US" sz="1600" b="1" dirty="0"/>
              <a:t>International Awareness &amp; Involvement: Sorors Jackie Jackson &amp; Christine Lewis, Chairs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Delta House donation (Action Item)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World Aids Day T-shirt Pre-Sale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algn="l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49084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-10615"/>
            <a:ext cx="4966446" cy="836712"/>
          </a:xfrm>
        </p:spPr>
        <p:txBody>
          <a:bodyPr anchor="t"/>
          <a:lstStyle/>
          <a:p>
            <a:pPr algn="l"/>
            <a:r>
              <a:rPr lang="en-US" sz="4000" dirty="0"/>
              <a:t>1</a:t>
            </a:r>
            <a:r>
              <a:rPr lang="en-US" sz="4000" baseline="30000" dirty="0"/>
              <a:t>st</a:t>
            </a:r>
            <a:r>
              <a:rPr lang="en-US" sz="4000" dirty="0"/>
              <a:t> VP Report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5616" y="692696"/>
            <a:ext cx="7776863" cy="5708322"/>
          </a:xfrm>
        </p:spPr>
        <p:txBody>
          <a:bodyPr>
            <a:noAutofit/>
          </a:bodyPr>
          <a:lstStyle/>
          <a:p>
            <a:pPr algn="l"/>
            <a:r>
              <a:rPr lang="en-US" sz="1600" b="1" dirty="0"/>
              <a:t>Action Items:</a:t>
            </a:r>
          </a:p>
          <a:p>
            <a:r>
              <a:rPr lang="en-US" sz="1600" b="1" i="1" dirty="0"/>
              <a:t>Remove following activities from calendar</a:t>
            </a:r>
            <a:br>
              <a:rPr lang="en-US" sz="1600" b="1" i="1" dirty="0"/>
            </a:br>
            <a:endParaRPr lang="en-US" sz="1600" b="1" i="1" dirty="0"/>
          </a:p>
          <a:p>
            <a:r>
              <a:rPr lang="en-US" sz="1600" b="1" dirty="0"/>
              <a:t>   Economic Development: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Dec 9</a:t>
            </a:r>
            <a:r>
              <a:rPr lang="en-US" sz="1600" baseline="30000" dirty="0"/>
              <a:t>th</a:t>
            </a:r>
            <a:r>
              <a:rPr lang="en-US" sz="1600" dirty="0"/>
              <a:t> - Economic Development- Investment Program Money Smart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Dec 21</a:t>
            </a:r>
            <a:r>
              <a:rPr lang="en-US" sz="1600" baseline="30000" dirty="0"/>
              <a:t>st</a:t>
            </a:r>
            <a:r>
              <a:rPr lang="en-US" sz="1600" dirty="0"/>
              <a:t> – Holiday Bazaar</a:t>
            </a:r>
          </a:p>
          <a:p>
            <a:endParaRPr lang="en-US" sz="1600" dirty="0"/>
          </a:p>
          <a:p>
            <a:r>
              <a:rPr lang="en-US" sz="1600" b="1" dirty="0"/>
              <a:t>   Political Awareness &amp; Involvement: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Feb 22</a:t>
            </a:r>
            <a:r>
              <a:rPr lang="en-US" sz="1600" baseline="30000" dirty="0"/>
              <a:t>nd</a:t>
            </a:r>
            <a:r>
              <a:rPr lang="en-US" sz="1600" dirty="0"/>
              <a:t> - Political Awareness and Involvement- Restoration of felon rights event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Feb 24</a:t>
            </a:r>
            <a:r>
              <a:rPr lang="en-US" sz="1600" baseline="30000" dirty="0"/>
              <a:t>th</a:t>
            </a:r>
            <a:r>
              <a:rPr lang="en-US" sz="1600" dirty="0"/>
              <a:t>  - Political Awareness and Involvement- Judicial Forum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r>
              <a:rPr lang="en-US" sz="1600" b="1" i="1" dirty="0"/>
              <a:t>Add following activities to calendar: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PAI Voter’s Registration @ Black Heritage Festival January 18, 2020</a:t>
            </a:r>
          </a:p>
          <a:p>
            <a:endParaRPr lang="en-US" sz="1600" dirty="0"/>
          </a:p>
          <a:p>
            <a:pPr algn="l"/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algn="l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65113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4624"/>
            <a:ext cx="4966446" cy="762856"/>
          </a:xfrm>
        </p:spPr>
        <p:txBody>
          <a:bodyPr anchor="t"/>
          <a:lstStyle/>
          <a:p>
            <a:r>
              <a:rPr lang="en-US" sz="4000" dirty="0"/>
              <a:t>2</a:t>
            </a:r>
            <a:r>
              <a:rPr lang="en-US" sz="4000" baseline="30000" dirty="0"/>
              <a:t>nd</a:t>
            </a:r>
            <a:r>
              <a:rPr lang="en-US" sz="4000" dirty="0"/>
              <a:t> VP Report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692696"/>
            <a:ext cx="8352928" cy="5634347"/>
          </a:xfrm>
        </p:spPr>
        <p:txBody>
          <a:bodyPr>
            <a:noAutofit/>
          </a:bodyPr>
          <a:lstStyle/>
          <a:p>
            <a:pPr algn="l"/>
            <a:r>
              <a:rPr lang="en-US" sz="1800" b="1" dirty="0"/>
              <a:t> </a:t>
            </a:r>
            <a:endParaRPr lang="en-US" sz="1800" dirty="0"/>
          </a:p>
          <a:p>
            <a:pPr algn="l"/>
            <a:r>
              <a:rPr lang="en-US" sz="1800" b="1" dirty="0"/>
              <a:t>Membership Services: Soror </a:t>
            </a:r>
            <a:r>
              <a:rPr lang="en-US" sz="1800" b="1" dirty="0" err="1"/>
              <a:t>TeKeisha</a:t>
            </a:r>
            <a:r>
              <a:rPr lang="en-US" sz="1800" b="1" dirty="0"/>
              <a:t> Zimmerman, Chair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2019 Round-Up Recap</a:t>
            </a:r>
            <a:endParaRPr lang="en-US" sz="18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Christmas Party budget proposal (action item)  </a:t>
            </a:r>
          </a:p>
          <a:p>
            <a:endParaRPr lang="en-US" sz="1800" b="1" dirty="0"/>
          </a:p>
          <a:p>
            <a:pPr lvl="0"/>
            <a:r>
              <a:rPr lang="en-US" sz="1800" b="1" dirty="0"/>
              <a:t>Nominations: Soror </a:t>
            </a:r>
            <a:r>
              <a:rPr lang="en-US" sz="1800" b="1" dirty="0" err="1"/>
              <a:t>DeVonne</a:t>
            </a:r>
            <a:r>
              <a:rPr lang="en-US" sz="1800" b="1" dirty="0"/>
              <a:t> McKeever- Daniels &amp; Alicia Howell-Banks, Chairs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Present Minerva Circle Slate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268141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98954</TotalTime>
  <Words>1133</Words>
  <Application>Microsoft Office PowerPoint</Application>
  <PresentationFormat>On-screen Show (4:3)</PresentationFormat>
  <Paragraphs>552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Corbel</vt:lpstr>
      <vt:lpstr>Wingdings</vt:lpstr>
      <vt:lpstr>Diseño predeterminado</vt:lpstr>
      <vt:lpstr>Office Theme</vt:lpstr>
      <vt:lpstr>Basis</vt:lpstr>
      <vt:lpstr>1_Office Theme</vt:lpstr>
      <vt:lpstr>PowerPoint Presentation</vt:lpstr>
      <vt:lpstr>PowerPoint Presentation</vt:lpstr>
      <vt:lpstr>Agenda</vt:lpstr>
      <vt:lpstr>Agenda</vt:lpstr>
      <vt:lpstr>President’s Message “Leading with Sisterly Love”</vt:lpstr>
      <vt:lpstr>President’s Message “Leading with Sisterly Love”</vt:lpstr>
      <vt:lpstr>1st VP Report</vt:lpstr>
      <vt:lpstr>1st VP Report</vt:lpstr>
      <vt:lpstr>2nd VP Report</vt:lpstr>
      <vt:lpstr> 3rd VP Report</vt:lpstr>
      <vt:lpstr>Appendix</vt:lpstr>
      <vt:lpstr>PowerPoint Presentation</vt:lpstr>
      <vt:lpstr>The U.S. Constitution and Decennial Census</vt:lpstr>
      <vt:lpstr> Census  Data  Uses</vt:lpstr>
      <vt:lpstr>Census  Data  Uses (continued)</vt:lpstr>
      <vt:lpstr>New Initiatives </vt:lpstr>
      <vt:lpstr>What can I do now? </vt:lpstr>
      <vt:lpstr>PowerPoint Presentation</vt:lpstr>
      <vt:lpstr>Round-up 2019</vt:lpstr>
      <vt:lpstr>PowerPoint Presentation</vt:lpstr>
      <vt:lpstr>PowerPoint Presentation</vt:lpstr>
      <vt:lpstr>PowerPoint Presentation</vt:lpstr>
      <vt:lpstr>Nominees for the Minerva Circle  </vt:lpstr>
      <vt:lpstr>Nominees for the Minerva Circle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Alicia Warren</cp:lastModifiedBy>
  <cp:revision>869</cp:revision>
  <dcterms:created xsi:type="dcterms:W3CDTF">2010-05-23T14:28:12Z</dcterms:created>
  <dcterms:modified xsi:type="dcterms:W3CDTF">2019-10-11T23:37:15Z</dcterms:modified>
</cp:coreProperties>
</file>