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73" r:id="rId2"/>
    <p:sldMasterId id="2147483686" r:id="rId3"/>
    <p:sldMasterId id="2147483698" r:id="rId4"/>
  </p:sldMasterIdLst>
  <p:notesMasterIdLst>
    <p:notesMasterId r:id="rId44"/>
  </p:notesMasterIdLst>
  <p:sldIdLst>
    <p:sldId id="272" r:id="rId5"/>
    <p:sldId id="281" r:id="rId6"/>
    <p:sldId id="286" r:id="rId7"/>
    <p:sldId id="269" r:id="rId8"/>
    <p:sldId id="308" r:id="rId9"/>
    <p:sldId id="305" r:id="rId10"/>
    <p:sldId id="306" r:id="rId11"/>
    <p:sldId id="311" r:id="rId12"/>
    <p:sldId id="309" r:id="rId13"/>
    <p:sldId id="424" r:id="rId14"/>
    <p:sldId id="391" r:id="rId15"/>
    <p:sldId id="314" r:id="rId16"/>
    <p:sldId id="425" r:id="rId17"/>
    <p:sldId id="426" r:id="rId18"/>
    <p:sldId id="256" r:id="rId19"/>
    <p:sldId id="394" r:id="rId20"/>
    <p:sldId id="395" r:id="rId21"/>
    <p:sldId id="259" r:id="rId22"/>
    <p:sldId id="396" r:id="rId23"/>
    <p:sldId id="427" r:id="rId24"/>
    <p:sldId id="257" r:id="rId25"/>
    <p:sldId id="264" r:id="rId26"/>
    <p:sldId id="271" r:id="rId27"/>
    <p:sldId id="268" r:id="rId28"/>
    <p:sldId id="428" r:id="rId29"/>
    <p:sldId id="429" r:id="rId30"/>
    <p:sldId id="430" r:id="rId31"/>
    <p:sldId id="262" r:id="rId32"/>
    <p:sldId id="260" r:id="rId33"/>
    <p:sldId id="263" r:id="rId34"/>
    <p:sldId id="273" r:id="rId35"/>
    <p:sldId id="274" r:id="rId36"/>
    <p:sldId id="267" r:id="rId37"/>
    <p:sldId id="355" r:id="rId38"/>
    <p:sldId id="431" r:id="rId39"/>
    <p:sldId id="258" r:id="rId40"/>
    <p:sldId id="350" r:id="rId41"/>
    <p:sldId id="348" r:id="rId42"/>
    <p:sldId id="351" r:id="rId43"/>
  </p:sldIdLst>
  <p:sldSz cx="9144000" cy="6858000" type="screen4x3"/>
  <p:notesSz cx="7102475" cy="938847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06666"/>
    <a:srgbClr val="0099CC"/>
    <a:srgbClr val="660066"/>
    <a:srgbClr val="5F5F5F"/>
    <a:srgbClr val="0033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2" autoAdjust="0"/>
  </p:normalViewPr>
  <p:slideViewPr>
    <p:cSldViewPr>
      <p:cViewPr varScale="1">
        <p:scale>
          <a:sx n="86" d="100"/>
          <a:sy n="86" d="100"/>
        </p:scale>
        <p:origin x="138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CCD8593-7701-4B10-A657-15E0DAF73125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E099461-66BE-46B7-8989-72DDF31CC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81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99461-66BE-46B7-8989-72DDF31CC6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3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6566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1316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aa97ce62e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7aa97ce62e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99461-66BE-46B7-8989-72DDF31CC6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0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99461-66BE-46B7-8989-72DDF31CC6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26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99461-66BE-46B7-8989-72DDF31CC6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28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99461-66BE-46B7-8989-72DDF31CC6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76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99461-66BE-46B7-8989-72DDF31CC6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36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1841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8031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424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6E994-837D-453D-9973-D2165B9780D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07799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F4026-F6F4-475A-A32F-A7B0E984EDE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278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9C966-3B6A-4B3B-A4A5-8A3D97E8293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76082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D54D74A-0B45-4440-9898-6DF175410F04}" type="datetimeFigureOut">
              <a:rPr lang="en-US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12/19/2019</a:t>
            </a:fld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5882-EADA-934C-9F33-684AABF807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 descr="AdvancingPPT4_3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97"/>
          <a:stretch/>
        </p:blipFill>
        <p:spPr>
          <a:xfrm>
            <a:off x="6626" y="2362200"/>
            <a:ext cx="9144000" cy="45090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7A639A-47AC-46B7-A8F5-9D7152821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77"/>
          <a:stretch/>
        </p:blipFill>
        <p:spPr>
          <a:xfrm>
            <a:off x="2716696" y="794981"/>
            <a:ext cx="3306417" cy="133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6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226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D54D74A-0B45-4440-9898-6DF175410F04}" type="datetimeFigureOut">
              <a:rPr lang="en-US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12/19/2019</a:t>
            </a:fld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5882-EADA-934C-9F33-684AABF807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9167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D54D74A-0B45-4440-9898-6DF175410F04}" type="datetimeFigureOut">
              <a:rPr lang="en-US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12/19/2019</a:t>
            </a:fld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5882-EADA-934C-9F33-684AABF807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282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D54D74A-0B45-4440-9898-6DF175410F04}" type="datetimeFigureOut">
              <a:rPr lang="en-US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12/19/2019</a:t>
            </a:fld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5882-EADA-934C-9F33-684AABF807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2987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D54D74A-0B45-4440-9898-6DF175410F04}" type="datetimeFigureOut">
              <a:rPr lang="en-US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12/19/2019</a:t>
            </a:fld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5882-EADA-934C-9F33-684AABF807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2485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D54D74A-0B45-4440-9898-6DF175410F04}" type="datetimeFigureOut">
              <a:rPr lang="en-US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12/19/2019</a:t>
            </a:fld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5882-EADA-934C-9F33-684AABF807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5265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D54D74A-0B45-4440-9898-6DF175410F04}" type="datetimeFigureOut">
              <a:rPr lang="en-US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12/19/2019</a:t>
            </a:fld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5882-EADA-934C-9F33-684AABF807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7144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D54D74A-0B45-4440-9898-6DF175410F04}" type="datetimeFigureOut">
              <a:rPr lang="en-US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12/19/2019</a:t>
            </a:fld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5882-EADA-934C-9F33-684AABF807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76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5EDB1-0E66-4332-8964-E5FDED74AC1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1839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D54D74A-0B45-4440-9898-6DF175410F04}" type="datetimeFigureOut">
              <a:rPr lang="en-US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12/19/2019</a:t>
            </a:fld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5882-EADA-934C-9F33-684AABF807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2030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D54D74A-0B45-4440-9898-6DF175410F04}" type="datetimeFigureOut">
              <a:rPr lang="en-US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12/19/2019</a:t>
            </a:fld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5882-EADA-934C-9F33-684AABF807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6974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D54D74A-0B45-4440-9898-6DF175410F04}" type="datetimeFigureOut">
              <a:rPr lang="en-US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12/19/2019</a:t>
            </a:fld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5882-EADA-934C-9F33-684AABF807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4576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>
          <a:gsLst>
            <a:gs pos="0">
              <a:srgbClr val="FF0000"/>
            </a:gs>
            <a:gs pos="27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FA51C-D562-4019-9DEF-6DD83DAC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68B089-4C52-40AA-9840-B89CB7986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09800" y="6096000"/>
            <a:ext cx="2133600" cy="365125"/>
          </a:xfrm>
        </p:spPr>
        <p:txBody>
          <a:bodyPr/>
          <a:lstStyle/>
          <a:p>
            <a:fld id="{17725882-EADA-934C-9F33-684AABF807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9209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2"/>
          <p:cNvGrpSpPr/>
          <p:nvPr/>
        </p:nvGrpSpPr>
        <p:grpSpPr>
          <a:xfrm>
            <a:off x="-247255" y="-59376"/>
            <a:ext cx="9386888" cy="6923798"/>
            <a:chOff x="-329674" y="-51881"/>
            <a:chExt cx="12515851" cy="6923798"/>
          </a:xfrm>
        </p:grpSpPr>
        <p:sp>
          <p:nvSpPr>
            <p:cNvPr id="13" name="Google Shape;13;p2"/>
            <p:cNvSpPr/>
            <p:nvPr/>
          </p:nvSpPr>
          <p:spPr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l" t="t" r="r" b="b"/>
              <a:pathLst>
                <a:path w="2038" h="1169" extrusionOk="0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l" t="t" r="r" b="b"/>
              <a:pathLst>
                <a:path w="1549" h="1017" extrusionOk="0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l" t="t" r="r" b="b"/>
              <a:pathLst>
                <a:path w="1688" h="1066" extrusionOk="0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l" t="t" r="r" b="b"/>
              <a:pathLst>
                <a:path w="2171" h="1326" extrusionOk="0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l" t="t" r="r" b="b"/>
              <a:pathLst>
                <a:path w="106" h="143" extrusionOk="0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l" t="t" r="r" b="b"/>
              <a:pathLst>
                <a:path w="2330" h="1452" extrusionOk="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l" t="t" r="r" b="b"/>
              <a:pathLst>
                <a:path w="1216" h="1436" extrusionOk="0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l" t="t" r="r" b="b"/>
              <a:pathLst>
                <a:path w="222" h="129" extrusionOk="0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l" t="t" r="r" b="b"/>
              <a:pathLst>
                <a:path w="1174" h="1440" extrusionOk="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l" t="t" r="r" b="b"/>
              <a:pathLst>
                <a:path w="125" h="74" extrusionOk="0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l" t="t" r="r" b="b"/>
              <a:pathLst>
                <a:path w="1155" h="1440" extrusionOk="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l" t="t" r="r" b="b"/>
              <a:pathLst>
                <a:path w="75" h="45" extrusionOk="0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l" t="t" r="r" b="b"/>
              <a:pathLst>
                <a:path w="1160" h="1441" extrusionOk="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l" t="t" r="r" b="b"/>
              <a:pathLst>
                <a:path w="1137" h="1440" extrusionOk="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l" t="t" r="r" b="b"/>
              <a:pathLst>
                <a:path w="1058" h="1439" extrusionOk="0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l" t="t" r="r" b="b"/>
              <a:pathLst>
                <a:path w="718" h="575" extrusionOk="0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l" t="t" r="r" b="b"/>
              <a:pathLst>
                <a:path w="620" h="536" extrusionOk="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l" t="t" r="r" b="b"/>
              <a:pathLst>
                <a:path w="455" h="285" extrusionOk="0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l" t="t" r="r" b="b"/>
              <a:pathLst>
                <a:path w="188" h="112" extrusionOk="0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51970" y="1186484"/>
            <a:ext cx="6636259" cy="4477933"/>
            <a:chOff x="1669293" y="1186483"/>
            <a:chExt cx="8848345" cy="4477933"/>
          </a:xfrm>
        </p:grpSpPr>
        <p:sp>
          <p:nvSpPr>
            <p:cNvPr id="33" name="Google Shape;33;p2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1319428" y="2075505"/>
            <a:ext cx="6509936" cy="174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0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5400"/>
              <a:buFont typeface="Calibri"/>
              <a:buNone/>
              <a:defRPr sz="4050"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1319428" y="3906267"/>
            <a:ext cx="6505070" cy="132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980"/>
              <a:buNone/>
              <a:defRPr sz="1350" b="0">
                <a:solidFill>
                  <a:srgbClr val="FFFEFF"/>
                </a:solidFill>
              </a:defRPr>
            </a:lvl1pPr>
            <a:lvl2pPr lvl="1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None/>
              <a:defRPr sz="1350"/>
            </a:lvl2pPr>
            <a:lvl3pPr lvl="2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None/>
              <a:defRPr sz="1350"/>
            </a:lvl3pPr>
            <a:lvl4pPr lvl="3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76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760"/>
              <a:buNone/>
              <a:defRPr sz="1200"/>
            </a:lvl5pPr>
            <a:lvl6pPr lvl="5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760"/>
              <a:buNone/>
              <a:defRPr sz="1200"/>
            </a:lvl6pPr>
            <a:lvl7pPr lvl="6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760"/>
              <a:buNone/>
              <a:defRPr sz="1200"/>
            </a:lvl7pPr>
            <a:lvl8pPr lvl="7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760"/>
              <a:buNone/>
              <a:defRPr sz="1200"/>
            </a:lvl8pPr>
            <a:lvl9pPr lvl="8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760"/>
              <a:buNone/>
              <a:defRPr sz="1200"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dt" idx="10"/>
          </p:nvPr>
        </p:nvSpPr>
        <p:spPr>
          <a:xfrm>
            <a:off x="603504" y="320040"/>
            <a:ext cx="27432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ftr" idx="11"/>
          </p:nvPr>
        </p:nvSpPr>
        <p:spPr>
          <a:xfrm>
            <a:off x="603504" y="6227064"/>
            <a:ext cx="7941564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ldNum" idx="12"/>
          </p:nvPr>
        </p:nvSpPr>
        <p:spPr>
          <a:xfrm>
            <a:off x="7852410" y="320040"/>
            <a:ext cx="6858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75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43" name="Google Shape;43;p3"/>
            <p:cNvSpPr/>
            <p:nvPr/>
          </p:nvSpPr>
          <p:spPr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l" t="t" r="r" b="b"/>
              <a:pathLst>
                <a:path w="324" h="117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l" t="t" r="r" b="b"/>
              <a:pathLst>
                <a:path w="404" h="385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l" t="t" r="r" b="b"/>
              <a:pathLst>
                <a:path w="203" h="77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l" t="t" r="r" b="b"/>
              <a:pathLst>
                <a:path w="351" h="332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l" t="t" r="r" b="b"/>
              <a:pathLst>
                <a:path w="140" h="54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l" t="t" r="r" b="b"/>
              <a:pathLst>
                <a:path w="321" h="302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l" t="t" r="r" b="b"/>
              <a:pathLst>
                <a:path w="287" h="279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l" t="t" r="r" b="b"/>
              <a:pathLst>
                <a:path w="250" h="242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l" t="t" r="r" b="b"/>
              <a:pathLst>
                <a:path w="185" h="167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l" t="t" r="r" b="b"/>
              <a:pathLst>
                <a:path w="506" h="1440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l" t="t" r="r" b="b"/>
              <a:pathLst>
                <a:path w="373" h="673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l" t="t" r="r" b="b"/>
              <a:pathLst>
                <a:path w="45" h="174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l" t="t" r="r" b="b"/>
              <a:pathLst>
                <a:path w="329" h="469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3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65" name="Google Shape;65;p3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666474" y="2349925"/>
            <a:ext cx="2624234" cy="245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body" idx="1"/>
          </p:nvPr>
        </p:nvSpPr>
        <p:spPr>
          <a:xfrm>
            <a:off x="3838836" y="803186"/>
            <a:ext cx="4711405" cy="5248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lvl="0" indent="-265748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980"/>
              <a:buChar char="▪"/>
              <a:defRPr/>
            </a:lvl1pPr>
            <a:lvl2pPr marL="685800" lvl="1" indent="-265748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2pPr>
            <a:lvl3pPr marL="1028700" lvl="2" indent="-265748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3pPr>
            <a:lvl4pPr marL="1371600" lvl="3" indent="-265748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4pPr>
            <a:lvl5pPr marL="1714500" lvl="4" indent="-265747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5pPr>
            <a:lvl6pPr marL="2057400" lvl="5" indent="-265747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6pPr>
            <a:lvl7pPr marL="2400300" lvl="6" indent="-265747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7pPr>
            <a:lvl8pPr marL="2743200" lvl="7" indent="-265747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8pPr>
            <a:lvl9pPr marL="3086100" lvl="8" indent="-265747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>
            <a:endParaRPr/>
          </a:p>
        </p:txBody>
      </p:sp>
      <p:sp>
        <p:nvSpPr>
          <p:cNvPr id="70" name="Google Shape;70;p3"/>
          <p:cNvSpPr txBox="1">
            <a:spLocks noGrp="1"/>
          </p:cNvSpPr>
          <p:nvPr>
            <p:ph type="dt" idx="10"/>
          </p:nvPr>
        </p:nvSpPr>
        <p:spPr>
          <a:xfrm>
            <a:off x="603504" y="320040"/>
            <a:ext cx="27432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"/>
          <p:cNvSpPr txBox="1">
            <a:spLocks noGrp="1"/>
          </p:cNvSpPr>
          <p:nvPr>
            <p:ph type="ftr" idx="11"/>
          </p:nvPr>
        </p:nvSpPr>
        <p:spPr>
          <a:xfrm>
            <a:off x="603504" y="6227064"/>
            <a:ext cx="7941564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sldNum" idx="12"/>
          </p:nvPr>
        </p:nvSpPr>
        <p:spPr>
          <a:xfrm>
            <a:off x="7852410" y="320040"/>
            <a:ext cx="6858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6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4"/>
          <p:cNvGrpSpPr/>
          <p:nvPr/>
        </p:nvGrpSpPr>
        <p:grpSpPr>
          <a:xfrm>
            <a:off x="-247255" y="-59376"/>
            <a:ext cx="9386888" cy="6923798"/>
            <a:chOff x="-329674" y="-51881"/>
            <a:chExt cx="12515851" cy="6923798"/>
          </a:xfrm>
        </p:grpSpPr>
        <p:sp>
          <p:nvSpPr>
            <p:cNvPr id="75" name="Google Shape;75;p4"/>
            <p:cNvSpPr/>
            <p:nvPr/>
          </p:nvSpPr>
          <p:spPr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l" t="t" r="r" b="b"/>
              <a:pathLst>
                <a:path w="2038" h="1169" extrusionOk="0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l" t="t" r="r" b="b"/>
              <a:pathLst>
                <a:path w="1549" h="1017" extrusionOk="0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l" t="t" r="r" b="b"/>
              <a:pathLst>
                <a:path w="1688" h="1066" extrusionOk="0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l" t="t" r="r" b="b"/>
              <a:pathLst>
                <a:path w="2171" h="1326" extrusionOk="0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l" t="t" r="r" b="b"/>
              <a:pathLst>
                <a:path w="106" h="143" extrusionOk="0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l" t="t" r="r" b="b"/>
              <a:pathLst>
                <a:path w="2330" h="1452" extrusionOk="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l" t="t" r="r" b="b"/>
              <a:pathLst>
                <a:path w="1216" h="1436" extrusionOk="0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l" t="t" r="r" b="b"/>
              <a:pathLst>
                <a:path w="222" h="129" extrusionOk="0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l" t="t" r="r" b="b"/>
              <a:pathLst>
                <a:path w="1174" h="1440" extrusionOk="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l" t="t" r="r" b="b"/>
              <a:pathLst>
                <a:path w="125" h="74" extrusionOk="0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l" t="t" r="r" b="b"/>
              <a:pathLst>
                <a:path w="1155" h="1440" extrusionOk="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l" t="t" r="r" b="b"/>
              <a:pathLst>
                <a:path w="75" h="45" extrusionOk="0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l" t="t" r="r" b="b"/>
              <a:pathLst>
                <a:path w="1160" h="1441" extrusionOk="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l" t="t" r="r" b="b"/>
              <a:pathLst>
                <a:path w="1137" h="1440" extrusionOk="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l" t="t" r="r" b="b"/>
              <a:pathLst>
                <a:path w="1058" h="1439" extrusionOk="0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l" t="t" r="r" b="b"/>
              <a:pathLst>
                <a:path w="718" h="575" extrusionOk="0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l" t="t" r="r" b="b"/>
              <a:pathLst>
                <a:path w="620" h="536" extrusionOk="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l" t="t" r="r" b="b"/>
              <a:pathLst>
                <a:path w="455" h="285" extrusionOk="0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l" t="t" r="r" b="b"/>
              <a:pathLst>
                <a:path w="188" h="112" extrusionOk="0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4"/>
          <p:cNvGrpSpPr/>
          <p:nvPr/>
        </p:nvGrpSpPr>
        <p:grpSpPr>
          <a:xfrm>
            <a:off x="2444659" y="1186484"/>
            <a:ext cx="4249609" cy="4477933"/>
            <a:chOff x="3259545" y="1186483"/>
            <a:chExt cx="5666145" cy="4477933"/>
          </a:xfrm>
        </p:grpSpPr>
        <p:sp>
          <p:nvSpPr>
            <p:cNvPr id="95" name="Google Shape;95;p4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508162" y="2074730"/>
            <a:ext cx="4117668" cy="168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400"/>
              <a:buFont typeface="Calibri"/>
              <a:buNone/>
              <a:defRPr sz="3300"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2508162" y="3846851"/>
            <a:ext cx="4117667" cy="1383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342900" lvl="0" indent="-17145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980"/>
              <a:buNone/>
              <a:defRPr sz="1350">
                <a:solidFill>
                  <a:srgbClr val="FFFEFF"/>
                </a:solidFill>
              </a:defRPr>
            </a:lvl1pPr>
            <a:lvl2pPr marL="685800" lvl="1" indent="-1714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None/>
              <a:defRPr sz="135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76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76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76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76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76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76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dt" idx="10"/>
          </p:nvPr>
        </p:nvSpPr>
        <p:spPr>
          <a:xfrm>
            <a:off x="603504" y="320040"/>
            <a:ext cx="27432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"/>
          <p:cNvSpPr txBox="1">
            <a:spLocks noGrp="1"/>
          </p:cNvSpPr>
          <p:nvPr>
            <p:ph type="ftr" idx="11"/>
          </p:nvPr>
        </p:nvSpPr>
        <p:spPr>
          <a:xfrm>
            <a:off x="603504" y="6227064"/>
            <a:ext cx="7941564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"/>
          <p:cNvSpPr txBox="1">
            <a:spLocks noGrp="1"/>
          </p:cNvSpPr>
          <p:nvPr>
            <p:ph type="sldNum" idx="12"/>
          </p:nvPr>
        </p:nvSpPr>
        <p:spPr>
          <a:xfrm>
            <a:off x="7852410" y="320040"/>
            <a:ext cx="6858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23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5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105" name="Google Shape;105;p5"/>
            <p:cNvSpPr/>
            <p:nvPr/>
          </p:nvSpPr>
          <p:spPr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l" t="t" r="r" b="b"/>
              <a:pathLst>
                <a:path w="324" h="117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l" t="t" r="r" b="b"/>
              <a:pathLst>
                <a:path w="404" h="385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l" t="t" r="r" b="b"/>
              <a:pathLst>
                <a:path w="203" h="77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l" t="t" r="r" b="b"/>
              <a:pathLst>
                <a:path w="351" h="332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l" t="t" r="r" b="b"/>
              <a:pathLst>
                <a:path w="140" h="54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l" t="t" r="r" b="b"/>
              <a:pathLst>
                <a:path w="321" h="302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l" t="t" r="r" b="b"/>
              <a:pathLst>
                <a:path w="287" h="279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l" t="t" r="r" b="b"/>
              <a:pathLst>
                <a:path w="250" h="242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l" t="t" r="r" b="b"/>
              <a:pathLst>
                <a:path w="185" h="167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l" t="t" r="r" b="b"/>
              <a:pathLst>
                <a:path w="506" h="1440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l" t="t" r="r" b="b"/>
              <a:pathLst>
                <a:path w="373" h="673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l" t="t" r="r" b="b"/>
              <a:pathLst>
                <a:path w="45" h="174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l" t="t" r="r" b="b"/>
              <a:pathLst>
                <a:path w="329" h="469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5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127" name="Google Shape;127;p5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5"/>
          <p:cNvSpPr txBox="1">
            <a:spLocks noGrp="1"/>
          </p:cNvSpPr>
          <p:nvPr>
            <p:ph type="title"/>
          </p:nvPr>
        </p:nvSpPr>
        <p:spPr>
          <a:xfrm>
            <a:off x="666750" y="2339670"/>
            <a:ext cx="2625621" cy="247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body" idx="1"/>
          </p:nvPr>
        </p:nvSpPr>
        <p:spPr>
          <a:xfrm>
            <a:off x="3840659" y="803188"/>
            <a:ext cx="4702193" cy="238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65748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980"/>
              <a:buChar char="▪"/>
              <a:defRPr/>
            </a:lvl1pPr>
            <a:lvl2pPr marL="685800" lvl="1" indent="-265748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2pPr>
            <a:lvl3pPr marL="1028700" lvl="2" indent="-265748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3pPr>
            <a:lvl4pPr marL="1371600" lvl="3" indent="-265748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4pPr>
            <a:lvl5pPr marL="1714500" lvl="4" indent="-265747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5pPr>
            <a:lvl6pPr marL="2057400" lvl="5" indent="-265747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6pPr>
            <a:lvl7pPr marL="2400300" lvl="6" indent="-265747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7pPr>
            <a:lvl8pPr marL="2743200" lvl="7" indent="-265747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8pPr>
            <a:lvl9pPr marL="3086100" lvl="8" indent="-265747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>
            <a:endParaRPr/>
          </a:p>
        </p:txBody>
      </p:sp>
      <p:sp>
        <p:nvSpPr>
          <p:cNvPr id="132" name="Google Shape;132;p5"/>
          <p:cNvSpPr txBox="1">
            <a:spLocks noGrp="1"/>
          </p:cNvSpPr>
          <p:nvPr>
            <p:ph type="body" idx="2"/>
          </p:nvPr>
        </p:nvSpPr>
        <p:spPr>
          <a:xfrm>
            <a:off x="3838835" y="3672162"/>
            <a:ext cx="4704017" cy="238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65748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980"/>
              <a:buChar char="▪"/>
              <a:defRPr/>
            </a:lvl1pPr>
            <a:lvl2pPr marL="685800" lvl="1" indent="-265748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2pPr>
            <a:lvl3pPr marL="1028700" lvl="2" indent="-265748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3pPr>
            <a:lvl4pPr marL="1371600" lvl="3" indent="-265748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4pPr>
            <a:lvl5pPr marL="1714500" lvl="4" indent="-265747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5pPr>
            <a:lvl6pPr marL="2057400" lvl="5" indent="-265747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6pPr>
            <a:lvl7pPr marL="2400300" lvl="6" indent="-265747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7pPr>
            <a:lvl8pPr marL="2743200" lvl="7" indent="-265747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8pPr>
            <a:lvl9pPr marL="3086100" lvl="8" indent="-265747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>
            <a:endParaRPr/>
          </a:p>
        </p:txBody>
      </p:sp>
      <p:sp>
        <p:nvSpPr>
          <p:cNvPr id="133" name="Google Shape;133;p5"/>
          <p:cNvSpPr txBox="1">
            <a:spLocks noGrp="1"/>
          </p:cNvSpPr>
          <p:nvPr>
            <p:ph type="dt" idx="10"/>
          </p:nvPr>
        </p:nvSpPr>
        <p:spPr>
          <a:xfrm>
            <a:off x="603504" y="320040"/>
            <a:ext cx="27432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5"/>
          <p:cNvSpPr txBox="1">
            <a:spLocks noGrp="1"/>
          </p:cNvSpPr>
          <p:nvPr>
            <p:ph type="ftr" idx="11"/>
          </p:nvPr>
        </p:nvSpPr>
        <p:spPr>
          <a:xfrm>
            <a:off x="603504" y="6227064"/>
            <a:ext cx="7941564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5"/>
          <p:cNvSpPr txBox="1">
            <a:spLocks noGrp="1"/>
          </p:cNvSpPr>
          <p:nvPr>
            <p:ph type="sldNum" idx="12"/>
          </p:nvPr>
        </p:nvSpPr>
        <p:spPr>
          <a:xfrm>
            <a:off x="7852410" y="320040"/>
            <a:ext cx="6858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975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6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138" name="Google Shape;138;p6"/>
            <p:cNvSpPr/>
            <p:nvPr/>
          </p:nvSpPr>
          <p:spPr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l" t="t" r="r" b="b"/>
              <a:pathLst>
                <a:path w="324" h="117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l" t="t" r="r" b="b"/>
              <a:pathLst>
                <a:path w="404" h="385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l" t="t" r="r" b="b"/>
              <a:pathLst>
                <a:path w="203" h="77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l" t="t" r="r" b="b"/>
              <a:pathLst>
                <a:path w="351" h="332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l" t="t" r="r" b="b"/>
              <a:pathLst>
                <a:path w="140" h="54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l" t="t" r="r" b="b"/>
              <a:pathLst>
                <a:path w="321" h="302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l" t="t" r="r" b="b"/>
              <a:pathLst>
                <a:path w="287" h="279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l" t="t" r="r" b="b"/>
              <a:pathLst>
                <a:path w="250" h="242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l" t="t" r="r" b="b"/>
              <a:pathLst>
                <a:path w="185" h="167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l" t="t" r="r" b="b"/>
              <a:pathLst>
                <a:path w="506" h="1440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l" t="t" r="r" b="b"/>
              <a:pathLst>
                <a:path w="373" h="673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l" t="t" r="r" b="b"/>
              <a:pathLst>
                <a:path w="45" h="174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l" t="t" r="r" b="b"/>
              <a:pathLst>
                <a:path w="329" h="469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" name="Google Shape;159;p6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160" name="Google Shape;160;p6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" name="Google Shape;163;p6"/>
          <p:cNvSpPr txBox="1">
            <a:spLocks noGrp="1"/>
          </p:cNvSpPr>
          <p:nvPr>
            <p:ph type="title"/>
          </p:nvPr>
        </p:nvSpPr>
        <p:spPr>
          <a:xfrm>
            <a:off x="666751" y="2363916"/>
            <a:ext cx="2625621" cy="2460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6"/>
          <p:cNvSpPr txBox="1">
            <a:spLocks noGrp="1"/>
          </p:cNvSpPr>
          <p:nvPr>
            <p:ph type="body" idx="1"/>
          </p:nvPr>
        </p:nvSpPr>
        <p:spPr>
          <a:xfrm>
            <a:off x="3843853" y="803185"/>
            <a:ext cx="4698816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lvl="0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20"/>
              <a:buNone/>
              <a:defRPr sz="1650" b="0" cap="none">
                <a:solidFill>
                  <a:schemeClr val="accent1"/>
                </a:solidFill>
              </a:defRPr>
            </a:lvl1pPr>
            <a:lvl2pPr marL="685800" lvl="1" indent="-1714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200"/>
              <a:buNone/>
              <a:defRPr sz="1500" b="1"/>
            </a:lvl2pPr>
            <a:lvl3pPr marL="1028700" lvl="2" indent="-1714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None/>
              <a:defRPr sz="1350" b="1"/>
            </a:lvl3pPr>
            <a:lvl4pPr marL="1371600" lvl="3" indent="-1714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760"/>
              <a:buNone/>
              <a:defRPr sz="1200" b="1"/>
            </a:lvl4pPr>
            <a:lvl5pPr marL="1714500" lvl="4" indent="-1714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760"/>
              <a:buNone/>
              <a:defRPr sz="1200" b="1"/>
            </a:lvl5pPr>
            <a:lvl6pPr marL="2057400" lvl="5" indent="-1714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760"/>
              <a:buNone/>
              <a:defRPr sz="1200" b="1"/>
            </a:lvl6pPr>
            <a:lvl7pPr marL="2400300" lvl="6" indent="-1714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760"/>
              <a:buNone/>
              <a:defRPr sz="1200" b="1"/>
            </a:lvl7pPr>
            <a:lvl8pPr marL="2743200" lvl="7" indent="-1714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760"/>
              <a:buNone/>
              <a:defRPr sz="1200" b="1"/>
            </a:lvl8pPr>
            <a:lvl9pPr marL="3086100" lvl="8" indent="-1714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760"/>
              <a:buNone/>
              <a:defRPr sz="1200" b="1"/>
            </a:lvl9pPr>
          </a:lstStyle>
          <a:p>
            <a:endParaRPr/>
          </a:p>
        </p:txBody>
      </p:sp>
      <p:sp>
        <p:nvSpPr>
          <p:cNvPr id="165" name="Google Shape;165;p6"/>
          <p:cNvSpPr txBox="1">
            <a:spLocks noGrp="1"/>
          </p:cNvSpPr>
          <p:nvPr>
            <p:ph type="body" idx="2"/>
          </p:nvPr>
        </p:nvSpPr>
        <p:spPr>
          <a:xfrm>
            <a:off x="3843979" y="1488986"/>
            <a:ext cx="4698263" cy="169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65748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980"/>
              <a:buChar char="▪"/>
              <a:defRPr/>
            </a:lvl1pPr>
            <a:lvl2pPr marL="685800" lvl="1" indent="-265748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2pPr>
            <a:lvl3pPr marL="1028700" lvl="2" indent="-265748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3pPr>
            <a:lvl4pPr marL="1371600" lvl="3" indent="-265748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4pPr>
            <a:lvl5pPr marL="1714500" lvl="4" indent="-265747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5pPr>
            <a:lvl6pPr marL="2057400" lvl="5" indent="-265747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6pPr>
            <a:lvl7pPr marL="2400300" lvl="6" indent="-265747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7pPr>
            <a:lvl8pPr marL="2743200" lvl="7" indent="-265747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8pPr>
            <a:lvl9pPr marL="3086100" lvl="8" indent="-265747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>
            <a:endParaRPr/>
          </a:p>
        </p:txBody>
      </p:sp>
      <p:sp>
        <p:nvSpPr>
          <p:cNvPr id="166" name="Google Shape;166;p6"/>
          <p:cNvSpPr txBox="1">
            <a:spLocks noGrp="1"/>
          </p:cNvSpPr>
          <p:nvPr>
            <p:ph type="body" idx="3"/>
          </p:nvPr>
        </p:nvSpPr>
        <p:spPr>
          <a:xfrm>
            <a:off x="3838989" y="3665887"/>
            <a:ext cx="469831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lvl="0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20"/>
              <a:buNone/>
              <a:defRPr sz="1650" b="0" cap="none">
                <a:solidFill>
                  <a:schemeClr val="accent1"/>
                </a:solidFill>
              </a:defRPr>
            </a:lvl1pPr>
            <a:lvl2pPr marL="685800" lvl="1" indent="-1714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200"/>
              <a:buNone/>
              <a:defRPr sz="1500" b="1"/>
            </a:lvl2pPr>
            <a:lvl3pPr marL="1028700" lvl="2" indent="-1714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None/>
              <a:defRPr sz="1350" b="1"/>
            </a:lvl3pPr>
            <a:lvl4pPr marL="1371600" lvl="3" indent="-1714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760"/>
              <a:buNone/>
              <a:defRPr sz="1200" b="1"/>
            </a:lvl4pPr>
            <a:lvl5pPr marL="1714500" lvl="4" indent="-1714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760"/>
              <a:buNone/>
              <a:defRPr sz="1200" b="1"/>
            </a:lvl5pPr>
            <a:lvl6pPr marL="2057400" lvl="5" indent="-1714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760"/>
              <a:buNone/>
              <a:defRPr sz="1200" b="1"/>
            </a:lvl6pPr>
            <a:lvl7pPr marL="2400300" lvl="6" indent="-1714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760"/>
              <a:buNone/>
              <a:defRPr sz="1200" b="1"/>
            </a:lvl7pPr>
            <a:lvl8pPr marL="2743200" lvl="7" indent="-1714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760"/>
              <a:buNone/>
              <a:defRPr sz="1200" b="1"/>
            </a:lvl8pPr>
            <a:lvl9pPr marL="3086100" lvl="8" indent="-1714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760"/>
              <a:buNone/>
              <a:defRPr sz="1200" b="1"/>
            </a:lvl9pPr>
          </a:lstStyle>
          <a:p>
            <a:endParaRPr/>
          </a:p>
        </p:txBody>
      </p:sp>
      <p:sp>
        <p:nvSpPr>
          <p:cNvPr id="167" name="Google Shape;167;p6"/>
          <p:cNvSpPr txBox="1">
            <a:spLocks noGrp="1"/>
          </p:cNvSpPr>
          <p:nvPr>
            <p:ph type="body" idx="4"/>
          </p:nvPr>
        </p:nvSpPr>
        <p:spPr>
          <a:xfrm>
            <a:off x="3838835" y="4351687"/>
            <a:ext cx="4699191" cy="170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65748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980"/>
              <a:buChar char="▪"/>
              <a:defRPr/>
            </a:lvl1pPr>
            <a:lvl2pPr marL="685800" lvl="1" indent="-265748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2pPr>
            <a:lvl3pPr marL="1028700" lvl="2" indent="-265748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3pPr>
            <a:lvl4pPr marL="1371600" lvl="3" indent="-265748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4pPr>
            <a:lvl5pPr marL="1714500" lvl="4" indent="-265747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5pPr>
            <a:lvl6pPr marL="2057400" lvl="5" indent="-265747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6pPr>
            <a:lvl7pPr marL="2400300" lvl="6" indent="-265747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7pPr>
            <a:lvl8pPr marL="2743200" lvl="7" indent="-265747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8pPr>
            <a:lvl9pPr marL="3086100" lvl="8" indent="-265747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>
            <a:endParaRPr/>
          </a:p>
        </p:txBody>
      </p:sp>
      <p:sp>
        <p:nvSpPr>
          <p:cNvPr id="168" name="Google Shape;168;p6"/>
          <p:cNvSpPr txBox="1">
            <a:spLocks noGrp="1"/>
          </p:cNvSpPr>
          <p:nvPr>
            <p:ph type="dt" idx="10"/>
          </p:nvPr>
        </p:nvSpPr>
        <p:spPr>
          <a:xfrm>
            <a:off x="603504" y="320040"/>
            <a:ext cx="27432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6"/>
          <p:cNvSpPr txBox="1">
            <a:spLocks noGrp="1"/>
          </p:cNvSpPr>
          <p:nvPr>
            <p:ph type="ftr" idx="11"/>
          </p:nvPr>
        </p:nvSpPr>
        <p:spPr>
          <a:xfrm>
            <a:off x="603504" y="6227064"/>
            <a:ext cx="7941564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6"/>
          <p:cNvSpPr txBox="1">
            <a:spLocks noGrp="1"/>
          </p:cNvSpPr>
          <p:nvPr>
            <p:ph type="sldNum" idx="12"/>
          </p:nvPr>
        </p:nvSpPr>
        <p:spPr>
          <a:xfrm>
            <a:off x="7852410" y="320040"/>
            <a:ext cx="6858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56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7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173" name="Google Shape;173;p7"/>
            <p:cNvSpPr/>
            <p:nvPr/>
          </p:nvSpPr>
          <p:spPr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l" t="t" r="r" b="b"/>
              <a:pathLst>
                <a:path w="324" h="117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l" t="t" r="r" b="b"/>
              <a:pathLst>
                <a:path w="404" h="385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l" t="t" r="r" b="b"/>
              <a:pathLst>
                <a:path w="203" h="77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l" t="t" r="r" b="b"/>
              <a:pathLst>
                <a:path w="351" h="332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l" t="t" r="r" b="b"/>
              <a:pathLst>
                <a:path w="140" h="54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l" t="t" r="r" b="b"/>
              <a:pathLst>
                <a:path w="321" h="302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l" t="t" r="r" b="b"/>
              <a:pathLst>
                <a:path w="287" h="279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l" t="t" r="r" b="b"/>
              <a:pathLst>
                <a:path w="250" h="242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l" t="t" r="r" b="b"/>
              <a:pathLst>
                <a:path w="185" h="167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l" t="t" r="r" b="b"/>
              <a:pathLst>
                <a:path w="506" h="1440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l" t="t" r="r" b="b"/>
              <a:pathLst>
                <a:path w="373" h="673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l" t="t" r="r" b="b"/>
              <a:pathLst>
                <a:path w="45" h="174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l" t="t" r="r" b="b"/>
              <a:pathLst>
                <a:path w="329" h="469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7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195" name="Google Shape;195;p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7"/>
          <p:cNvSpPr txBox="1">
            <a:spLocks noGrp="1"/>
          </p:cNvSpPr>
          <p:nvPr>
            <p:ph type="title"/>
          </p:nvPr>
        </p:nvSpPr>
        <p:spPr>
          <a:xfrm>
            <a:off x="666474" y="2349925"/>
            <a:ext cx="2625897" cy="245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7"/>
          <p:cNvSpPr txBox="1">
            <a:spLocks noGrp="1"/>
          </p:cNvSpPr>
          <p:nvPr>
            <p:ph type="dt" idx="10"/>
          </p:nvPr>
        </p:nvSpPr>
        <p:spPr>
          <a:xfrm>
            <a:off x="603504" y="320040"/>
            <a:ext cx="27432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7"/>
          <p:cNvSpPr txBox="1">
            <a:spLocks noGrp="1"/>
          </p:cNvSpPr>
          <p:nvPr>
            <p:ph type="ftr" idx="11"/>
          </p:nvPr>
        </p:nvSpPr>
        <p:spPr>
          <a:xfrm>
            <a:off x="603504" y="6227064"/>
            <a:ext cx="7941564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7"/>
          <p:cNvSpPr txBox="1">
            <a:spLocks noGrp="1"/>
          </p:cNvSpPr>
          <p:nvPr>
            <p:ph type="sldNum" idx="12"/>
          </p:nvPr>
        </p:nvSpPr>
        <p:spPr>
          <a:xfrm>
            <a:off x="7852410" y="320040"/>
            <a:ext cx="6858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77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256B8-D62C-46A5-9117-84422DE04C6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159660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 txBox="1">
            <a:spLocks noGrp="1"/>
          </p:cNvSpPr>
          <p:nvPr>
            <p:ph type="dt" idx="10"/>
          </p:nvPr>
        </p:nvSpPr>
        <p:spPr>
          <a:xfrm>
            <a:off x="603504" y="320040"/>
            <a:ext cx="27432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8"/>
          <p:cNvSpPr txBox="1">
            <a:spLocks noGrp="1"/>
          </p:cNvSpPr>
          <p:nvPr>
            <p:ph type="ftr" idx="11"/>
          </p:nvPr>
        </p:nvSpPr>
        <p:spPr>
          <a:xfrm>
            <a:off x="603504" y="6227064"/>
            <a:ext cx="7941564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8"/>
          <p:cNvSpPr txBox="1">
            <a:spLocks noGrp="1"/>
          </p:cNvSpPr>
          <p:nvPr>
            <p:ph type="sldNum" idx="12"/>
          </p:nvPr>
        </p:nvSpPr>
        <p:spPr>
          <a:xfrm>
            <a:off x="7852410" y="320040"/>
            <a:ext cx="6858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242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9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208" name="Google Shape;208;p9"/>
            <p:cNvSpPr/>
            <p:nvPr/>
          </p:nvSpPr>
          <p:spPr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l" t="t" r="r" b="b"/>
              <a:pathLst>
                <a:path w="324" h="117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l" t="t" r="r" b="b"/>
              <a:pathLst>
                <a:path w="404" h="385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l" t="t" r="r" b="b"/>
              <a:pathLst>
                <a:path w="203" h="77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l" t="t" r="r" b="b"/>
              <a:pathLst>
                <a:path w="351" h="332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l" t="t" r="r" b="b"/>
              <a:pathLst>
                <a:path w="140" h="54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l" t="t" r="r" b="b"/>
              <a:pathLst>
                <a:path w="321" h="302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l" t="t" r="r" b="b"/>
              <a:pathLst>
                <a:path w="287" h="279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l" t="t" r="r" b="b"/>
              <a:pathLst>
                <a:path w="250" h="242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l" t="t" r="r" b="b"/>
              <a:pathLst>
                <a:path w="185" h="167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l" t="t" r="r" b="b"/>
              <a:pathLst>
                <a:path w="506" h="1440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l" t="t" r="r" b="b"/>
              <a:pathLst>
                <a:path w="373" h="673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l" t="t" r="r" b="b"/>
              <a:pathLst>
                <a:path w="45" h="174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l" t="t" r="r" b="b"/>
              <a:pathLst>
                <a:path w="329" h="469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" name="Google Shape;229;p9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30" name="Google Shape;230;p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9"/>
          <p:cNvSpPr txBox="1">
            <a:spLocks noGrp="1"/>
          </p:cNvSpPr>
          <p:nvPr>
            <p:ph type="title"/>
          </p:nvPr>
        </p:nvSpPr>
        <p:spPr>
          <a:xfrm>
            <a:off x="666474" y="2352026"/>
            <a:ext cx="2625898" cy="1223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3200"/>
              <a:buFont typeface="Calibri"/>
              <a:buNone/>
              <a:defRPr sz="2400"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9"/>
          <p:cNvSpPr txBox="1">
            <a:spLocks noGrp="1"/>
          </p:cNvSpPr>
          <p:nvPr>
            <p:ph type="body" idx="1"/>
          </p:nvPr>
        </p:nvSpPr>
        <p:spPr>
          <a:xfrm>
            <a:off x="3832488" y="802809"/>
            <a:ext cx="4706276" cy="5249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lvl="0" indent="-265748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980"/>
              <a:buChar char="▪"/>
              <a:defRPr/>
            </a:lvl1pPr>
            <a:lvl2pPr marL="685800" lvl="1" indent="-265748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2pPr>
            <a:lvl3pPr marL="1028700" lvl="2" indent="-265748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3pPr>
            <a:lvl4pPr marL="1371600" lvl="3" indent="-265748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4pPr>
            <a:lvl5pPr marL="1714500" lvl="4" indent="-265747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5pPr>
            <a:lvl6pPr marL="2057400" lvl="5" indent="-265747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6pPr>
            <a:lvl7pPr marL="2400300" lvl="6" indent="-265747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7pPr>
            <a:lvl8pPr marL="2743200" lvl="7" indent="-265747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8pPr>
            <a:lvl9pPr marL="3086100" lvl="8" indent="-265747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>
            <a:endParaRPr/>
          </a:p>
        </p:txBody>
      </p:sp>
      <p:sp>
        <p:nvSpPr>
          <p:cNvPr id="235" name="Google Shape;235;p9"/>
          <p:cNvSpPr txBox="1">
            <a:spLocks noGrp="1"/>
          </p:cNvSpPr>
          <p:nvPr>
            <p:ph type="body" idx="2"/>
          </p:nvPr>
        </p:nvSpPr>
        <p:spPr>
          <a:xfrm>
            <a:off x="666474" y="3580186"/>
            <a:ext cx="2625898" cy="122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760"/>
              <a:buNone/>
              <a:defRPr sz="1200">
                <a:solidFill>
                  <a:srgbClr val="FFFEFF"/>
                </a:solidFill>
              </a:defRPr>
            </a:lvl1pPr>
            <a:lvl2pPr marL="685800" lvl="1" indent="-1714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40"/>
              <a:buNone/>
              <a:defRPr sz="1050"/>
            </a:lvl2pPr>
            <a:lvl3pPr marL="1028700" lvl="2" indent="-1714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20"/>
              <a:buNone/>
              <a:defRPr sz="900"/>
            </a:lvl3pPr>
            <a:lvl4pPr marL="1371600" lvl="3" indent="-1714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100"/>
              <a:buNone/>
              <a:defRPr sz="750"/>
            </a:lvl4pPr>
            <a:lvl5pPr marL="1714500" lvl="4" indent="-1714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100"/>
              <a:buNone/>
              <a:defRPr sz="750"/>
            </a:lvl5pPr>
            <a:lvl6pPr marL="2057400" lvl="5" indent="-1714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100"/>
              <a:buNone/>
              <a:defRPr sz="750"/>
            </a:lvl6pPr>
            <a:lvl7pPr marL="2400300" lvl="6" indent="-1714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100"/>
              <a:buNone/>
              <a:defRPr sz="750"/>
            </a:lvl7pPr>
            <a:lvl8pPr marL="2743200" lvl="7" indent="-1714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100"/>
              <a:buNone/>
              <a:defRPr sz="750"/>
            </a:lvl8pPr>
            <a:lvl9pPr marL="3086100" lvl="8" indent="-1714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100"/>
              <a:buNone/>
              <a:defRPr sz="750"/>
            </a:lvl9pPr>
          </a:lstStyle>
          <a:p>
            <a:endParaRPr/>
          </a:p>
        </p:txBody>
      </p:sp>
      <p:sp>
        <p:nvSpPr>
          <p:cNvPr id="236" name="Google Shape;236;p9"/>
          <p:cNvSpPr txBox="1">
            <a:spLocks noGrp="1"/>
          </p:cNvSpPr>
          <p:nvPr>
            <p:ph type="dt" idx="10"/>
          </p:nvPr>
        </p:nvSpPr>
        <p:spPr>
          <a:xfrm>
            <a:off x="603504" y="320040"/>
            <a:ext cx="27432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9"/>
          <p:cNvSpPr txBox="1">
            <a:spLocks noGrp="1"/>
          </p:cNvSpPr>
          <p:nvPr>
            <p:ph type="ftr" idx="11"/>
          </p:nvPr>
        </p:nvSpPr>
        <p:spPr>
          <a:xfrm>
            <a:off x="603504" y="6227064"/>
            <a:ext cx="7941564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9"/>
          <p:cNvSpPr txBox="1">
            <a:spLocks noGrp="1"/>
          </p:cNvSpPr>
          <p:nvPr>
            <p:ph type="sldNum" idx="12"/>
          </p:nvPr>
        </p:nvSpPr>
        <p:spPr>
          <a:xfrm>
            <a:off x="7852410" y="320040"/>
            <a:ext cx="6858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80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10"/>
          <p:cNvGrpSpPr/>
          <p:nvPr/>
        </p:nvGrpSpPr>
        <p:grpSpPr>
          <a:xfrm>
            <a:off x="-247255" y="-59376"/>
            <a:ext cx="9386888" cy="6923798"/>
            <a:chOff x="-329674" y="-51881"/>
            <a:chExt cx="12515851" cy="6923798"/>
          </a:xfrm>
        </p:grpSpPr>
        <p:sp>
          <p:nvSpPr>
            <p:cNvPr id="241" name="Google Shape;241;p10"/>
            <p:cNvSpPr/>
            <p:nvPr/>
          </p:nvSpPr>
          <p:spPr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l" t="t" r="r" b="b"/>
              <a:pathLst>
                <a:path w="2038" h="1169" extrusionOk="0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l" t="t" r="r" b="b"/>
              <a:pathLst>
                <a:path w="1549" h="1017" extrusionOk="0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l" t="t" r="r" b="b"/>
              <a:pathLst>
                <a:path w="1688" h="1066" extrusionOk="0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l" t="t" r="r" b="b"/>
              <a:pathLst>
                <a:path w="2171" h="1326" extrusionOk="0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l" t="t" r="r" b="b"/>
              <a:pathLst>
                <a:path w="106" h="143" extrusionOk="0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l" t="t" r="r" b="b"/>
              <a:pathLst>
                <a:path w="2330" h="1452" extrusionOk="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l" t="t" r="r" b="b"/>
              <a:pathLst>
                <a:path w="1216" h="1436" extrusionOk="0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l" t="t" r="r" b="b"/>
              <a:pathLst>
                <a:path w="222" h="129" extrusionOk="0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l" t="t" r="r" b="b"/>
              <a:pathLst>
                <a:path w="1174" h="1440" extrusionOk="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l" t="t" r="r" b="b"/>
              <a:pathLst>
                <a:path w="125" h="74" extrusionOk="0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0"/>
            <p:cNvSpPr/>
            <p:nvPr/>
          </p:nvSpPr>
          <p:spPr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l" t="t" r="r" b="b"/>
              <a:pathLst>
                <a:path w="1155" h="1440" extrusionOk="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l" t="t" r="r" b="b"/>
              <a:pathLst>
                <a:path w="75" h="45" extrusionOk="0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l" t="t" r="r" b="b"/>
              <a:pathLst>
                <a:path w="1160" h="1441" extrusionOk="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l" t="t" r="r" b="b"/>
              <a:pathLst>
                <a:path w="1137" h="1440" extrusionOk="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l" t="t" r="r" b="b"/>
              <a:pathLst>
                <a:path w="1058" h="1439" extrusionOk="0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l" t="t" r="r" b="b"/>
              <a:pathLst>
                <a:path w="718" h="575" extrusionOk="0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l" t="t" r="r" b="b"/>
              <a:pathLst>
                <a:path w="620" h="536" extrusionOk="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l" t="t" r="r" b="b"/>
              <a:pathLst>
                <a:path w="455" h="285" extrusionOk="0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l" t="t" r="r" b="b"/>
              <a:pathLst>
                <a:path w="188" h="112" extrusionOk="0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oogle Shape;260;p10"/>
          <p:cNvGrpSpPr/>
          <p:nvPr/>
        </p:nvGrpSpPr>
        <p:grpSpPr>
          <a:xfrm>
            <a:off x="604002" y="1698332"/>
            <a:ext cx="4456155" cy="3470421"/>
            <a:chOff x="805336" y="1698331"/>
            <a:chExt cx="5941540" cy="3470421"/>
          </a:xfrm>
        </p:grpSpPr>
        <p:sp>
          <p:nvSpPr>
            <p:cNvPr id="261" name="Google Shape;261;p10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" name="Google Shape;264;p10"/>
          <p:cNvSpPr>
            <a:spLocks noGrp="1"/>
          </p:cNvSpPr>
          <p:nvPr>
            <p:ph type="pic" idx="2"/>
          </p:nvPr>
        </p:nvSpPr>
        <p:spPr>
          <a:xfrm>
            <a:off x="5657632" y="0"/>
            <a:ext cx="3486368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35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3080"/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64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65" name="Google Shape;265;p10"/>
          <p:cNvSpPr txBox="1">
            <a:spLocks noGrp="1"/>
          </p:cNvSpPr>
          <p:nvPr>
            <p:ph type="title"/>
          </p:nvPr>
        </p:nvSpPr>
        <p:spPr>
          <a:xfrm>
            <a:off x="664082" y="2360255"/>
            <a:ext cx="4332485" cy="117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3600"/>
              <a:buFont typeface="Calibri"/>
              <a:buNone/>
              <a:defRPr sz="2700"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0"/>
          <p:cNvSpPr txBox="1">
            <a:spLocks noGrp="1"/>
          </p:cNvSpPr>
          <p:nvPr>
            <p:ph type="body" idx="1"/>
          </p:nvPr>
        </p:nvSpPr>
        <p:spPr>
          <a:xfrm>
            <a:off x="664082" y="3545012"/>
            <a:ext cx="4332485" cy="1274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980"/>
              <a:buNone/>
              <a:defRPr sz="1350">
                <a:solidFill>
                  <a:srgbClr val="FFFEFF"/>
                </a:solidFill>
              </a:defRPr>
            </a:lvl1pPr>
            <a:lvl2pPr marL="685800" lvl="1" indent="-1714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40"/>
              <a:buNone/>
              <a:defRPr sz="1050"/>
            </a:lvl2pPr>
            <a:lvl3pPr marL="1028700" lvl="2" indent="-1714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20"/>
              <a:buNone/>
              <a:defRPr sz="900"/>
            </a:lvl3pPr>
            <a:lvl4pPr marL="1371600" lvl="3" indent="-1714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100"/>
              <a:buNone/>
              <a:defRPr sz="750"/>
            </a:lvl4pPr>
            <a:lvl5pPr marL="1714500" lvl="4" indent="-1714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100"/>
              <a:buNone/>
              <a:defRPr sz="750"/>
            </a:lvl5pPr>
            <a:lvl6pPr marL="2057400" lvl="5" indent="-1714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100"/>
              <a:buNone/>
              <a:defRPr sz="750"/>
            </a:lvl6pPr>
            <a:lvl7pPr marL="2400300" lvl="6" indent="-1714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100"/>
              <a:buNone/>
              <a:defRPr sz="750"/>
            </a:lvl7pPr>
            <a:lvl8pPr marL="2743200" lvl="7" indent="-1714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100"/>
              <a:buNone/>
              <a:defRPr sz="750"/>
            </a:lvl8pPr>
            <a:lvl9pPr marL="3086100" lvl="8" indent="-1714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100"/>
              <a:buNone/>
              <a:defRPr sz="750"/>
            </a:lvl9pPr>
          </a:lstStyle>
          <a:p>
            <a:endParaRPr/>
          </a:p>
        </p:txBody>
      </p:sp>
      <p:sp>
        <p:nvSpPr>
          <p:cNvPr id="267" name="Google Shape;267;p10"/>
          <p:cNvSpPr txBox="1">
            <a:spLocks noGrp="1"/>
          </p:cNvSpPr>
          <p:nvPr>
            <p:ph type="dt" idx="10"/>
          </p:nvPr>
        </p:nvSpPr>
        <p:spPr>
          <a:xfrm>
            <a:off x="603504" y="320040"/>
            <a:ext cx="27432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0"/>
          <p:cNvSpPr txBox="1">
            <a:spLocks noGrp="1"/>
          </p:cNvSpPr>
          <p:nvPr>
            <p:ph type="ftr" idx="11"/>
          </p:nvPr>
        </p:nvSpPr>
        <p:spPr>
          <a:xfrm>
            <a:off x="603505" y="6227064"/>
            <a:ext cx="445665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0"/>
          <p:cNvSpPr txBox="1">
            <a:spLocks noGrp="1"/>
          </p:cNvSpPr>
          <p:nvPr>
            <p:ph type="sldNum" idx="12"/>
          </p:nvPr>
        </p:nvSpPr>
        <p:spPr>
          <a:xfrm>
            <a:off x="4371283" y="320040"/>
            <a:ext cx="6858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909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11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272" name="Google Shape;272;p11"/>
            <p:cNvSpPr/>
            <p:nvPr/>
          </p:nvSpPr>
          <p:spPr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l" t="t" r="r" b="b"/>
              <a:pathLst>
                <a:path w="324" h="117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l" t="t" r="r" b="b"/>
              <a:pathLst>
                <a:path w="404" h="385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l" t="t" r="r" b="b"/>
              <a:pathLst>
                <a:path w="203" h="77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l" t="t" r="r" b="b"/>
              <a:pathLst>
                <a:path w="351" h="332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l" t="t" r="r" b="b"/>
              <a:pathLst>
                <a:path w="140" h="54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l" t="t" r="r" b="b"/>
              <a:pathLst>
                <a:path w="321" h="302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l" t="t" r="r" b="b"/>
              <a:pathLst>
                <a:path w="287" h="279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l" t="t" r="r" b="b"/>
              <a:pathLst>
                <a:path w="250" h="242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l" t="t" r="r" b="b"/>
              <a:pathLst>
                <a:path w="185" h="167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l" t="t" r="r" b="b"/>
              <a:pathLst>
                <a:path w="506" h="1440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l" t="t" r="r" b="b"/>
              <a:pathLst>
                <a:path w="373" h="673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l" t="t" r="r" b="b"/>
              <a:pathLst>
                <a:path w="45" h="174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l" t="t" r="r" b="b"/>
              <a:pathLst>
                <a:path w="329" h="469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" name="Google Shape;293;p11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94" name="Google Shape;294;p1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7" name="Google Shape;297;p11"/>
          <p:cNvSpPr txBox="1">
            <a:spLocks noGrp="1"/>
          </p:cNvSpPr>
          <p:nvPr>
            <p:ph type="title"/>
          </p:nvPr>
        </p:nvSpPr>
        <p:spPr>
          <a:xfrm>
            <a:off x="666474" y="2349926"/>
            <a:ext cx="2625897" cy="2456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1"/>
          <p:cNvSpPr txBox="1">
            <a:spLocks noGrp="1"/>
          </p:cNvSpPr>
          <p:nvPr>
            <p:ph type="body" idx="1"/>
          </p:nvPr>
        </p:nvSpPr>
        <p:spPr>
          <a:xfrm rot="5400000">
            <a:off x="3557080" y="1070126"/>
            <a:ext cx="5257090" cy="470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65748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980"/>
              <a:buChar char="▪"/>
              <a:defRPr/>
            </a:lvl1pPr>
            <a:lvl2pPr marL="685800" lvl="1" indent="-265748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2pPr>
            <a:lvl3pPr marL="1028700" lvl="2" indent="-265748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3pPr>
            <a:lvl4pPr marL="1371600" lvl="3" indent="-265748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4pPr>
            <a:lvl5pPr marL="1714500" lvl="4" indent="-265747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5pPr>
            <a:lvl6pPr marL="2057400" lvl="5" indent="-265747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6pPr>
            <a:lvl7pPr marL="2400300" lvl="6" indent="-265747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7pPr>
            <a:lvl8pPr marL="2743200" lvl="7" indent="-265747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8pPr>
            <a:lvl9pPr marL="3086100" lvl="8" indent="-265747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>
            <a:endParaRPr/>
          </a:p>
        </p:txBody>
      </p:sp>
      <p:sp>
        <p:nvSpPr>
          <p:cNvPr id="299" name="Google Shape;299;p11"/>
          <p:cNvSpPr txBox="1">
            <a:spLocks noGrp="1"/>
          </p:cNvSpPr>
          <p:nvPr>
            <p:ph type="dt" idx="10"/>
          </p:nvPr>
        </p:nvSpPr>
        <p:spPr>
          <a:xfrm>
            <a:off x="603504" y="320040"/>
            <a:ext cx="27432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11"/>
          <p:cNvSpPr txBox="1">
            <a:spLocks noGrp="1"/>
          </p:cNvSpPr>
          <p:nvPr>
            <p:ph type="ftr" idx="11"/>
          </p:nvPr>
        </p:nvSpPr>
        <p:spPr>
          <a:xfrm>
            <a:off x="603504" y="6227064"/>
            <a:ext cx="7941564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1"/>
          <p:cNvSpPr txBox="1">
            <a:spLocks noGrp="1"/>
          </p:cNvSpPr>
          <p:nvPr>
            <p:ph type="sldNum" idx="12"/>
          </p:nvPr>
        </p:nvSpPr>
        <p:spPr>
          <a:xfrm>
            <a:off x="7852410" y="320040"/>
            <a:ext cx="6858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828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12"/>
          <p:cNvGrpSpPr/>
          <p:nvPr/>
        </p:nvGrpSpPr>
        <p:grpSpPr>
          <a:xfrm flipH="1">
            <a:off x="-1" y="0"/>
            <a:ext cx="9438086" cy="6853238"/>
            <a:chOff x="-417513" y="0"/>
            <a:chExt cx="12584114" cy="6853238"/>
          </a:xfrm>
        </p:grpSpPr>
        <p:sp>
          <p:nvSpPr>
            <p:cNvPr id="304" name="Google Shape;304;p12"/>
            <p:cNvSpPr/>
            <p:nvPr/>
          </p:nvSpPr>
          <p:spPr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2"/>
            <p:cNvSpPr/>
            <p:nvPr/>
          </p:nvSpPr>
          <p:spPr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l" t="t" r="r" b="b"/>
              <a:pathLst>
                <a:path w="324" h="117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2"/>
            <p:cNvSpPr/>
            <p:nvPr/>
          </p:nvSpPr>
          <p:spPr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l" t="t" r="r" b="b"/>
              <a:pathLst>
                <a:path w="404" h="385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2"/>
            <p:cNvSpPr/>
            <p:nvPr/>
          </p:nvSpPr>
          <p:spPr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2"/>
            <p:cNvSpPr/>
            <p:nvPr/>
          </p:nvSpPr>
          <p:spPr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l" t="t" r="r" b="b"/>
              <a:pathLst>
                <a:path w="203" h="77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2"/>
            <p:cNvSpPr/>
            <p:nvPr/>
          </p:nvSpPr>
          <p:spPr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l" t="t" r="r" b="b"/>
              <a:pathLst>
                <a:path w="351" h="332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2"/>
            <p:cNvSpPr/>
            <p:nvPr/>
          </p:nvSpPr>
          <p:spPr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2"/>
            <p:cNvSpPr/>
            <p:nvPr/>
          </p:nvSpPr>
          <p:spPr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l" t="t" r="r" b="b"/>
              <a:pathLst>
                <a:path w="140" h="54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2"/>
            <p:cNvSpPr/>
            <p:nvPr/>
          </p:nvSpPr>
          <p:spPr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l" t="t" r="r" b="b"/>
              <a:pathLst>
                <a:path w="321" h="302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2"/>
            <p:cNvSpPr/>
            <p:nvPr/>
          </p:nvSpPr>
          <p:spPr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2"/>
            <p:cNvSpPr/>
            <p:nvPr/>
          </p:nvSpPr>
          <p:spPr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l" t="t" r="r" b="b"/>
              <a:pathLst>
                <a:path w="287" h="279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2"/>
            <p:cNvSpPr/>
            <p:nvPr/>
          </p:nvSpPr>
          <p:spPr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2"/>
            <p:cNvSpPr/>
            <p:nvPr/>
          </p:nvSpPr>
          <p:spPr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l" t="t" r="r" b="b"/>
              <a:pathLst>
                <a:path w="250" h="242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2"/>
            <p:cNvSpPr/>
            <p:nvPr/>
          </p:nvSpPr>
          <p:spPr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l" t="t" r="r" b="b"/>
              <a:pathLst>
                <a:path w="185" h="167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2"/>
            <p:cNvSpPr/>
            <p:nvPr/>
          </p:nvSpPr>
          <p:spPr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2"/>
            <p:cNvSpPr/>
            <p:nvPr/>
          </p:nvSpPr>
          <p:spPr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l" t="t" r="r" b="b"/>
              <a:pathLst>
                <a:path w="506" h="1440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l" t="t" r="r" b="b"/>
              <a:pathLst>
                <a:path w="373" h="673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l" t="t" r="r" b="b"/>
              <a:pathLst>
                <a:path w="45" h="174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l" t="t" r="r" b="b"/>
              <a:pathLst>
                <a:path w="329" h="469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325;p12"/>
          <p:cNvGrpSpPr/>
          <p:nvPr/>
        </p:nvGrpSpPr>
        <p:grpSpPr>
          <a:xfrm>
            <a:off x="5789211" y="1699589"/>
            <a:ext cx="2755857" cy="3470421"/>
            <a:chOff x="697883" y="1816768"/>
            <a:chExt cx="3674476" cy="3470421"/>
          </a:xfrm>
        </p:grpSpPr>
        <p:sp>
          <p:nvSpPr>
            <p:cNvPr id="326" name="Google Shape;326;p1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" name="Google Shape;329;p12"/>
          <p:cNvSpPr txBox="1">
            <a:spLocks noGrp="1"/>
          </p:cNvSpPr>
          <p:nvPr>
            <p:ph type="title"/>
          </p:nvPr>
        </p:nvSpPr>
        <p:spPr>
          <a:xfrm rot="5400000">
            <a:off x="5940305" y="2265198"/>
            <a:ext cx="2456442" cy="2625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12"/>
          <p:cNvSpPr txBox="1">
            <a:spLocks noGrp="1"/>
          </p:cNvSpPr>
          <p:nvPr>
            <p:ph type="body" idx="1"/>
          </p:nvPr>
        </p:nvSpPr>
        <p:spPr>
          <a:xfrm rot="5400000">
            <a:off x="324142" y="1076362"/>
            <a:ext cx="5257303" cy="470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65748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980"/>
              <a:buChar char="▪"/>
              <a:defRPr/>
            </a:lvl1pPr>
            <a:lvl2pPr marL="685800" lvl="1" indent="-265748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2pPr>
            <a:lvl3pPr marL="1028700" lvl="2" indent="-265748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3pPr>
            <a:lvl4pPr marL="1371600" lvl="3" indent="-265748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4pPr>
            <a:lvl5pPr marL="1714500" lvl="4" indent="-265747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5pPr>
            <a:lvl6pPr marL="2057400" lvl="5" indent="-265747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6pPr>
            <a:lvl7pPr marL="2400300" lvl="6" indent="-265747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7pPr>
            <a:lvl8pPr marL="2743200" lvl="7" indent="-265747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8pPr>
            <a:lvl9pPr marL="3086100" lvl="8" indent="-265747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>
            <a:endParaRPr/>
          </a:p>
        </p:txBody>
      </p:sp>
      <p:sp>
        <p:nvSpPr>
          <p:cNvPr id="331" name="Google Shape;331;p12"/>
          <p:cNvSpPr txBox="1">
            <a:spLocks noGrp="1"/>
          </p:cNvSpPr>
          <p:nvPr>
            <p:ph type="dt" idx="10"/>
          </p:nvPr>
        </p:nvSpPr>
        <p:spPr>
          <a:xfrm>
            <a:off x="603504" y="320040"/>
            <a:ext cx="27432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12"/>
          <p:cNvSpPr txBox="1">
            <a:spLocks noGrp="1"/>
          </p:cNvSpPr>
          <p:nvPr>
            <p:ph type="ftr" idx="11"/>
          </p:nvPr>
        </p:nvSpPr>
        <p:spPr>
          <a:xfrm>
            <a:off x="603504" y="6227064"/>
            <a:ext cx="7941564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12"/>
          <p:cNvSpPr txBox="1">
            <a:spLocks noGrp="1"/>
          </p:cNvSpPr>
          <p:nvPr>
            <p:ph type="sldNum" idx="12"/>
          </p:nvPr>
        </p:nvSpPr>
        <p:spPr>
          <a:xfrm>
            <a:off x="7852410" y="320040"/>
            <a:ext cx="6858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224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1907" y="1"/>
            <a:ext cx="8762858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8"/>
            <a:ext cx="8496943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1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668401" y="662656"/>
            <a:ext cx="7316390" cy="2766528"/>
          </a:xfrm>
        </p:spPr>
        <p:txBody>
          <a:bodyPr anchor="b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737297" y="3505210"/>
            <a:ext cx="731639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711406" y="4578463"/>
            <a:ext cx="4607740" cy="1163112"/>
          </a:xfrm>
        </p:spPr>
        <p:txBody>
          <a:bodyPr/>
          <a:lstStyle>
            <a:lvl1pPr algn="ctr">
              <a:defRPr sz="40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4170" y="4883024"/>
            <a:ext cx="303542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405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388818" y="3832648"/>
            <a:ext cx="680390" cy="498470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3166039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801060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613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9042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8056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767" y="2063396"/>
            <a:ext cx="3642119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644" y="2063396"/>
            <a:ext cx="364836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93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16EF6-FB06-414A-B7F5-0573BCB8AEB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236191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375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9396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8580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0"/>
            <a:ext cx="4758977" cy="2023252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1771" y="1"/>
            <a:ext cx="2698610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758976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008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134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954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4351" y="89262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4812" y="292282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64318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300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398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9" y="4389286"/>
            <a:ext cx="2482596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8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2107B-EC50-47E4-8999-3921EC020F8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617035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21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4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87DFA-B08C-49EC-8DC8-20F1CC9D439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68629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48D8D-CFF4-484D-874F-07CAE07C187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0798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40E3F-CD9E-47B3-8866-28C1364355E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83479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1CA75-FD68-48BD-9FA6-0C18825A6E4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30451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6.jp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E40C5B-CB28-45E0-B2BC-390573F3D696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30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7725882-EADA-934C-9F33-684AABF807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1C8302-C771-4FB2-AD24-5FBD3090F7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77"/>
          <a:stretch/>
        </p:blipFill>
        <p:spPr>
          <a:xfrm>
            <a:off x="6248400" y="5546117"/>
            <a:ext cx="2576375" cy="103724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5080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68371" y="2358392"/>
            <a:ext cx="2624000" cy="2456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Autofit/>
          </a:bodyPr>
          <a:lstStyle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076237" y="794719"/>
            <a:ext cx="4462527" cy="52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433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03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2638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241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242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242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242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242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242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03504" y="320040"/>
            <a:ext cx="27432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603504" y="6227064"/>
            <a:ext cx="7941564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852410" y="320040"/>
            <a:ext cx="6858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343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00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DSTTAPR@gmaIL.com" TargetMode="External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cantubeauty/?hl=en" TargetMode="External"/><Relationship Id="rId2" Type="http://schemas.openxmlformats.org/officeDocument/2006/relationships/hyperlink" Target="https://www.instagram.com/graceeleyae/?hl=en" TargetMode="External"/><Relationship Id="rId1" Type="http://schemas.openxmlformats.org/officeDocument/2006/relationships/slideLayout" Target="../slideLayouts/slideLayout36.xml"/><Relationship Id="rId6" Type="http://schemas.openxmlformats.org/officeDocument/2006/relationships/hyperlink" Target="https://www.instagram.com/tampadeltas1947/" TargetMode="External"/><Relationship Id="rId5" Type="http://schemas.openxmlformats.org/officeDocument/2006/relationships/hyperlink" Target="https://www.instagram.com/hbcucultureshop/?hl=en" TargetMode="External"/><Relationship Id="rId4" Type="http://schemas.openxmlformats.org/officeDocument/2006/relationships/hyperlink" Target="https://www.instagram.com/tcmcookie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dsttapr@gmail.com" TargetMode="External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Rectangle 166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88640"/>
            <a:ext cx="8136706" cy="5508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altLang="en-US" sz="4800" b="1" dirty="0"/>
              <a:t>Tampa </a:t>
            </a:r>
            <a:r>
              <a:rPr lang="es-ES" altLang="en-US" sz="4800" b="1" dirty="0" err="1"/>
              <a:t>Alumnae</a:t>
            </a:r>
            <a:r>
              <a:rPr lang="es-ES" altLang="en-US" sz="4800" b="1" dirty="0"/>
              <a:t> </a:t>
            </a:r>
            <a:r>
              <a:rPr lang="es-ES" altLang="en-US" sz="4800" b="1" dirty="0" err="1"/>
              <a:t>Chapter</a:t>
            </a:r>
            <a:endParaRPr lang="es-ES" altLang="en-US" sz="4800" b="1" dirty="0"/>
          </a:p>
          <a:p>
            <a:pPr>
              <a:lnSpc>
                <a:spcPct val="90000"/>
              </a:lnSpc>
            </a:pPr>
            <a:r>
              <a:rPr lang="es-ES" altLang="en-US" sz="4000" b="1" i="1" dirty="0"/>
              <a:t>2019-2020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402" y="1988840"/>
            <a:ext cx="2675021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83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76" y="0"/>
            <a:ext cx="8229600" cy="1066130"/>
          </a:xfrm>
        </p:spPr>
        <p:txBody>
          <a:bodyPr/>
          <a:lstStyle/>
          <a:p>
            <a:r>
              <a:rPr lang="en-US" sz="2400" b="1" dirty="0"/>
              <a:t>President’s Message</a:t>
            </a:r>
            <a:br>
              <a:rPr lang="en-US" sz="2400" b="1" dirty="0"/>
            </a:br>
            <a:r>
              <a:rPr lang="en-US" sz="2400" b="1" dirty="0"/>
              <a:t>“</a:t>
            </a:r>
            <a:r>
              <a:rPr lang="en-US" sz="2400" b="1" i="1" dirty="0"/>
              <a:t>Leading with Sisterly Love”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165CC9-2F7B-4F4A-BEED-8DC31778380D}"/>
              </a:ext>
            </a:extLst>
          </p:cNvPr>
          <p:cNvSpPr txBox="1"/>
          <p:nvPr/>
        </p:nvSpPr>
        <p:spPr>
          <a:xfrm>
            <a:off x="510207" y="908720"/>
            <a:ext cx="8147248" cy="94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First half of the sororal year completed activities/events: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Leadership planning meeting with Executive Board chairs/co-chairs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Membership Services: Delta “</a:t>
            </a:r>
            <a:r>
              <a:rPr lang="en-US" sz="1600" dirty="0" err="1"/>
              <a:t>En</a:t>
            </a:r>
            <a:r>
              <a:rPr lang="en-US" sz="1600" dirty="0"/>
              <a:t> Blanc” 2019 Round-Up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IA&amp;I: Hurricane Relief Efforts for our Sister Chapters in the Bahamas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Back-to-School-Bash at Raymond James Stadium (Individual volunteer activity)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Delta Academy, GEMS, &amp; EMBODI: Volunteering at Metropolitan Ministries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Delta Academy: College &amp; Career Expo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Delta GEMS: Team building activity at USF (low ropes course)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EMBODI: Hosted Attorney Ed </a:t>
            </a:r>
            <a:r>
              <a:rPr lang="en-US" sz="1600" dirty="0" err="1"/>
              <a:t>Narain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PAI Voter’s Registration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PAI &amp; SA are collaborating with NPHC Tampa Chapter (2020 Census &amp; Voter Registration)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Leadership Initiative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Participated in “Making Strides Breast Cancer” walk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PMH “Walk It Out” neighborhood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Reds &amp; Whites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Arts &amp; Letters: Book Club and Red Carpet Events(Harriet &amp; 21 Bridges**Membership Services)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Holiday Wine Down with Tina </a:t>
            </a:r>
            <a:r>
              <a:rPr lang="en-US" sz="1600" dirty="0" err="1"/>
              <a:t>Lifford</a:t>
            </a:r>
            <a:r>
              <a:rPr lang="en-US" sz="1600" dirty="0"/>
              <a:t> (Individual volunteer activity)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Christmas Social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	</a:t>
            </a:r>
          </a:p>
          <a:p>
            <a:pPr lvl="2"/>
            <a:endParaRPr lang="en-US" sz="1600" b="1" dirty="0"/>
          </a:p>
          <a:p>
            <a:endParaRPr lang="en-US" sz="1600" b="1" dirty="0"/>
          </a:p>
          <a:p>
            <a:pPr lvl="1"/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18969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494" y="-5682"/>
            <a:ext cx="8229600" cy="1066130"/>
          </a:xfrm>
        </p:spPr>
        <p:txBody>
          <a:bodyPr/>
          <a:lstStyle/>
          <a:p>
            <a:r>
              <a:rPr lang="en-US" sz="2400" b="1" dirty="0"/>
              <a:t>Executive Board Recommendations/Action Items</a:t>
            </a:r>
            <a:endParaRPr lang="en-US" sz="2400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165CC9-2F7B-4F4A-BEED-8DC31778380D}"/>
              </a:ext>
            </a:extLst>
          </p:cNvPr>
          <p:cNvSpPr txBox="1"/>
          <p:nvPr/>
        </p:nvSpPr>
        <p:spPr>
          <a:xfrm>
            <a:off x="489494" y="836712"/>
            <a:ext cx="81472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 (Single)</a:t>
            </a:r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MIT Calendar &amp; Budget</a:t>
            </a:r>
            <a:r>
              <a:rPr lang="en-US" sz="1600" dirty="0"/>
              <a:t>  </a:t>
            </a:r>
          </a:p>
          <a:p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endParaRPr lang="en-US" sz="1600" dirty="0"/>
          </a:p>
          <a:p>
            <a:r>
              <a:rPr lang="en-US" sz="1600" dirty="0"/>
              <a:t>	</a:t>
            </a:r>
          </a:p>
          <a:p>
            <a:pPr lvl="2"/>
            <a:endParaRPr lang="en-US" sz="1600" b="1" dirty="0"/>
          </a:p>
          <a:p>
            <a:endParaRPr lang="en-US" sz="1600" b="1" dirty="0"/>
          </a:p>
          <a:p>
            <a:pPr lvl="1"/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46991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&amp; Finance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2072" b="12072"/>
          <a:stretch>
            <a:fillRect/>
          </a:stretch>
        </p:blipFill>
        <p:spPr>
          <a:xfrm>
            <a:off x="1691680" y="1700808"/>
            <a:ext cx="5637312" cy="3100304"/>
          </a:xfrm>
        </p:spPr>
      </p:pic>
    </p:spTree>
    <p:extLst>
      <p:ext uri="{BB962C8B-B14F-4D97-AF65-F5344CB8AC3E}">
        <p14:creationId xmlns:p14="http://schemas.microsoft.com/office/powerpoint/2010/main" val="496495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-10615"/>
            <a:ext cx="4966446" cy="836712"/>
          </a:xfrm>
        </p:spPr>
        <p:txBody>
          <a:bodyPr anchor="t"/>
          <a:lstStyle/>
          <a:p>
            <a:pPr algn="l"/>
            <a:r>
              <a:rPr lang="en-US" sz="4000" dirty="0"/>
              <a:t>1</a:t>
            </a:r>
            <a:r>
              <a:rPr lang="en-US" sz="4000" baseline="30000" dirty="0"/>
              <a:t>st</a:t>
            </a:r>
            <a:r>
              <a:rPr lang="en-US" sz="4000" dirty="0"/>
              <a:t> VP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495" y="1124744"/>
            <a:ext cx="7776863" cy="5381306"/>
          </a:xfrm>
        </p:spPr>
        <p:txBody>
          <a:bodyPr>
            <a:noAutofit/>
          </a:bodyPr>
          <a:lstStyle/>
          <a:p>
            <a:pPr algn="l"/>
            <a:r>
              <a:rPr lang="en-US" sz="1800" b="1" dirty="0"/>
              <a:t>Arts &amp; Letters: Soror Shanika Baisley, Chair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Recap Red Carpet Event #2 – “21 Bridges”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Wine Down with Tina </a:t>
            </a:r>
            <a:r>
              <a:rPr lang="en-US" sz="1800" dirty="0" err="1"/>
              <a:t>Lifford</a:t>
            </a:r>
            <a:endParaRPr lang="en-US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Book Club updates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algn="l"/>
            <a:endParaRPr lang="en-US" sz="1800" dirty="0"/>
          </a:p>
          <a:p>
            <a:pPr algn="l"/>
            <a:endParaRPr lang="en-US" sz="18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algn="l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75775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4624"/>
            <a:ext cx="4966446" cy="762856"/>
          </a:xfrm>
        </p:spPr>
        <p:txBody>
          <a:bodyPr anchor="t"/>
          <a:lstStyle/>
          <a:p>
            <a:r>
              <a:rPr lang="en-US" sz="4000" dirty="0"/>
              <a:t>2</a:t>
            </a:r>
            <a:r>
              <a:rPr lang="en-US" sz="4000" baseline="30000" dirty="0"/>
              <a:t>nd</a:t>
            </a:r>
            <a:r>
              <a:rPr lang="en-US" sz="4000" dirty="0"/>
              <a:t> VP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692696"/>
            <a:ext cx="8352928" cy="5634347"/>
          </a:xfrm>
        </p:spPr>
        <p:txBody>
          <a:bodyPr>
            <a:noAutofit/>
          </a:bodyPr>
          <a:lstStyle/>
          <a:p>
            <a:pPr algn="l"/>
            <a:r>
              <a:rPr lang="en-US" sz="1800" b="1" dirty="0"/>
              <a:t> </a:t>
            </a:r>
            <a:endParaRPr lang="en-US" sz="1800" dirty="0"/>
          </a:p>
          <a:p>
            <a:r>
              <a:rPr lang="en-US" sz="1800" b="1" dirty="0"/>
              <a:t>Member Services: Soror </a:t>
            </a:r>
            <a:r>
              <a:rPr lang="en-US" sz="1800" b="1" dirty="0" err="1"/>
              <a:t>TeKeisha</a:t>
            </a:r>
            <a:r>
              <a:rPr lang="en-US" sz="1800" b="1" dirty="0"/>
              <a:t> Zimmerman, Chair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Holiday Party Updates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algn="l"/>
            <a:r>
              <a:rPr lang="en-US" sz="1800" b="1" dirty="0"/>
              <a:t>Delta Connection: Sorors Theresa Cross &amp; </a:t>
            </a:r>
            <a:r>
              <a:rPr lang="en-US" sz="1800" b="1" dirty="0" err="1"/>
              <a:t>N’Keiba</a:t>
            </a:r>
            <a:r>
              <a:rPr lang="en-US" sz="1800" b="1" dirty="0"/>
              <a:t> Estelle, Chairs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Delta Dear updates</a:t>
            </a:r>
          </a:p>
          <a:p>
            <a:pPr algn="l"/>
            <a:endParaRPr lang="en-US" sz="1800" dirty="0"/>
          </a:p>
          <a:p>
            <a:pPr algn="l"/>
            <a:r>
              <a:rPr lang="en-US" sz="1800" b="1" dirty="0"/>
              <a:t>Hospitality: Soror Alicia Howell-Banks, Chair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Updates</a:t>
            </a:r>
          </a:p>
          <a:p>
            <a:pPr algn="l"/>
            <a:endParaRPr lang="en-US" sz="1800" dirty="0"/>
          </a:p>
          <a:p>
            <a:r>
              <a:rPr lang="en-US" sz="1800" b="1" dirty="0"/>
              <a:t>Collegiate Connection: Soror Jasmine White-Bynum, Chair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sz="1800" b="1" dirty="0"/>
              <a:t>Public Relations: Sorors Mallory Davis &amp; Jamel </a:t>
            </a:r>
            <a:r>
              <a:rPr lang="en-US" sz="1800" b="1" dirty="0" err="1"/>
              <a:t>Lanee</a:t>
            </a:r>
            <a:r>
              <a:rPr lang="en-US" sz="1800" b="1" dirty="0"/>
              <a:t>, Chairs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Updates</a:t>
            </a:r>
          </a:p>
          <a:p>
            <a:pPr algn="l"/>
            <a:endParaRPr lang="en-US" sz="1800" dirty="0"/>
          </a:p>
          <a:p>
            <a:pPr algn="l"/>
            <a:endParaRPr lang="en-US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algn="l"/>
            <a:r>
              <a:rPr lang="en-US" sz="1800" dirty="0"/>
              <a:t>  </a:t>
            </a:r>
          </a:p>
          <a:p>
            <a:endParaRPr lang="en-US" sz="1800" b="1" dirty="0"/>
          </a:p>
          <a:p>
            <a:pPr lvl="0" algn="l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6939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3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339" name="Google Shape;339;p13"/>
          <p:cNvGrpSpPr/>
          <p:nvPr/>
        </p:nvGrpSpPr>
        <p:grpSpPr>
          <a:xfrm>
            <a:off x="-247255" y="812718"/>
            <a:ext cx="9386888" cy="5192849"/>
            <a:chOff x="-329674" y="-51881"/>
            <a:chExt cx="12515851" cy="6923798"/>
          </a:xfrm>
        </p:grpSpPr>
        <p:sp>
          <p:nvSpPr>
            <p:cNvPr id="340" name="Google Shape;340;p13"/>
            <p:cNvSpPr/>
            <p:nvPr/>
          </p:nvSpPr>
          <p:spPr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l" t="t" r="r" b="b"/>
              <a:pathLst>
                <a:path w="2038" h="1169" extrusionOk="0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l" t="t" r="r" b="b"/>
              <a:pathLst>
                <a:path w="1549" h="1017" extrusionOk="0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l" t="t" r="r" b="b"/>
              <a:pathLst>
                <a:path w="1688" h="1066" extrusionOk="0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l" t="t" r="r" b="b"/>
              <a:pathLst>
                <a:path w="2171" h="1326" extrusionOk="0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l" t="t" r="r" b="b"/>
              <a:pathLst>
                <a:path w="106" h="143" extrusionOk="0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l" t="t" r="r" b="b"/>
              <a:pathLst>
                <a:path w="2330" h="1452" extrusionOk="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l" t="t" r="r" b="b"/>
              <a:pathLst>
                <a:path w="1216" h="1436" extrusionOk="0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l" t="t" r="r" b="b"/>
              <a:pathLst>
                <a:path w="222" h="129" extrusionOk="0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l" t="t" r="r" b="b"/>
              <a:pathLst>
                <a:path w="1174" h="1440" extrusionOk="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l" t="t" r="r" b="b"/>
              <a:pathLst>
                <a:path w="125" h="74" extrusionOk="0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l" t="t" r="r" b="b"/>
              <a:pathLst>
                <a:path w="1155" h="1440" extrusionOk="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l" t="t" r="r" b="b"/>
              <a:pathLst>
                <a:path w="75" h="45" extrusionOk="0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l" t="t" r="r" b="b"/>
              <a:pathLst>
                <a:path w="1160" h="1441" extrusionOk="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l" t="t" r="r" b="b"/>
              <a:pathLst>
                <a:path w="1137" h="1440" extrusionOk="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l" t="t" r="r" b="b"/>
              <a:pathLst>
                <a:path w="1058" h="1439" extrusionOk="0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l" t="t" r="r" b="b"/>
              <a:pathLst>
                <a:path w="718" h="575" extrusionOk="0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l" t="t" r="r" b="b"/>
              <a:pathLst>
                <a:path w="620" h="536" extrusionOk="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l" t="t" r="r" b="b"/>
              <a:pathLst>
                <a:path w="455" h="285" extrusionOk="0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l" t="t" r="r" b="b"/>
              <a:pathLst>
                <a:path w="188" h="112" extrusionOk="0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59" name="Google Shape;359;p13"/>
          <p:cNvSpPr/>
          <p:nvPr/>
        </p:nvSpPr>
        <p:spPr>
          <a:xfrm rot="-668471">
            <a:off x="1630437" y="2693709"/>
            <a:ext cx="3314068" cy="3194707"/>
          </a:xfrm>
          <a:custGeom>
            <a:avLst/>
            <a:gdLst/>
            <a:ahLst/>
            <a:cxnLst/>
            <a:rect l="l" t="t" r="r" b="b"/>
            <a:pathLst>
              <a:path w="4507111" h="4344781" extrusionOk="0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60" name="Google Shape;360;p13"/>
          <p:cNvSpPr/>
          <p:nvPr/>
        </p:nvSpPr>
        <p:spPr>
          <a:xfrm>
            <a:off x="1765935" y="1376233"/>
            <a:ext cx="5821442" cy="4007298"/>
          </a:xfrm>
          <a:custGeom>
            <a:avLst/>
            <a:gdLst/>
            <a:ahLst/>
            <a:cxnLst/>
            <a:rect l="l" t="t" r="r" b="b"/>
            <a:pathLst>
              <a:path w="7817532" h="5450297" extrusionOk="0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61" name="Google Shape;361;p13"/>
          <p:cNvSpPr txBox="1">
            <a:spLocks noGrp="1"/>
          </p:cNvSpPr>
          <p:nvPr>
            <p:ph type="ctrTitle"/>
          </p:nvPr>
        </p:nvSpPr>
        <p:spPr>
          <a:xfrm>
            <a:off x="1962208" y="2403629"/>
            <a:ext cx="5219585" cy="124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450" tIns="171450" rIns="171450" bIns="0" anchor="b" anchorCtr="0">
            <a:noAutofit/>
          </a:bodyPr>
          <a:lstStyle/>
          <a:p>
            <a:pPr>
              <a:buSzPts val="4800"/>
            </a:pPr>
            <a:r>
              <a:rPr lang="en-US" sz="3600">
                <a:latin typeface="Rockwell"/>
                <a:ea typeface="Rockwell"/>
                <a:cs typeface="Rockwell"/>
                <a:sym typeface="Rockwell"/>
              </a:rPr>
              <a:t>Collegiate Connection</a:t>
            </a:r>
            <a:endParaRPr/>
          </a:p>
        </p:txBody>
      </p:sp>
      <p:sp>
        <p:nvSpPr>
          <p:cNvPr id="362" name="Google Shape;362;p13"/>
          <p:cNvSpPr txBox="1">
            <a:spLocks noGrp="1"/>
          </p:cNvSpPr>
          <p:nvPr>
            <p:ph type="subTitle" idx="1"/>
          </p:nvPr>
        </p:nvSpPr>
        <p:spPr>
          <a:xfrm>
            <a:off x="2541704" y="3695018"/>
            <a:ext cx="4060594" cy="897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0" rIns="68569" bIns="34275" anchor="t" anchorCtr="0">
            <a:noAutofit/>
          </a:bodyPr>
          <a:lstStyle/>
          <a:p>
            <a:pPr marL="0" indent="0">
              <a:spcBef>
                <a:spcPts val="0"/>
              </a:spcBef>
              <a:buSzPts val="2200"/>
            </a:pPr>
            <a:r>
              <a:rPr lang="en-US" sz="1500"/>
              <a:t>Intentionally Building Relationships  with Transitioning Sorors</a:t>
            </a:r>
            <a:endParaRPr/>
          </a:p>
        </p:txBody>
      </p:sp>
      <p:sp>
        <p:nvSpPr>
          <p:cNvPr id="363" name="Google Shape;363;p13"/>
          <p:cNvSpPr txBox="1"/>
          <p:nvPr/>
        </p:nvSpPr>
        <p:spPr>
          <a:xfrm>
            <a:off x="6386429" y="5455490"/>
            <a:ext cx="252103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rPr>
              <a:t>Chair: Jasmine White-Bynum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7536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4"/>
          <p:cNvSpPr/>
          <p:nvPr/>
        </p:nvSpPr>
        <p:spPr>
          <a:xfrm>
            <a:off x="0" y="857250"/>
            <a:ext cx="9143772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369" name="Google Shape;369;p14"/>
          <p:cNvGrpSpPr/>
          <p:nvPr/>
        </p:nvGrpSpPr>
        <p:grpSpPr>
          <a:xfrm>
            <a:off x="-313135" y="857250"/>
            <a:ext cx="9438086" cy="5139929"/>
            <a:chOff x="-417513" y="0"/>
            <a:chExt cx="12584114" cy="6853238"/>
          </a:xfrm>
        </p:grpSpPr>
        <p:sp>
          <p:nvSpPr>
            <p:cNvPr id="370" name="Google Shape;370;p14"/>
            <p:cNvSpPr/>
            <p:nvPr/>
          </p:nvSpPr>
          <p:spPr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l" t="t" r="r" b="b"/>
              <a:pathLst>
                <a:path w="324" h="117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l" t="t" r="r" b="b"/>
              <a:pathLst>
                <a:path w="404" h="385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l" t="t" r="r" b="b"/>
              <a:pathLst>
                <a:path w="203" h="77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l" t="t" r="r" b="b"/>
              <a:pathLst>
                <a:path w="351" h="332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l" t="t" r="r" b="b"/>
              <a:pathLst>
                <a:path w="140" h="54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l" t="t" r="r" b="b"/>
              <a:pathLst>
                <a:path w="321" h="302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l" t="t" r="r" b="b"/>
              <a:pathLst>
                <a:path w="287" h="279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l" t="t" r="r" b="b"/>
              <a:pathLst>
                <a:path w="250" h="242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l" t="t" r="r" b="b"/>
              <a:pathLst>
                <a:path w="185" h="167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l" t="t" r="r" b="b"/>
              <a:pathLst>
                <a:path w="506" h="1440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l" t="t" r="r" b="b"/>
              <a:pathLst>
                <a:path w="373" h="673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l" t="t" r="r" b="b"/>
              <a:pathLst>
                <a:path w="45" h="174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l" t="t" r="r" b="b"/>
              <a:pathLst>
                <a:path w="329" h="469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391" name="Google Shape;391;p14"/>
          <p:cNvGrpSpPr/>
          <p:nvPr/>
        </p:nvGrpSpPr>
        <p:grpSpPr>
          <a:xfrm>
            <a:off x="603505" y="4068508"/>
            <a:ext cx="7934705" cy="1328456"/>
            <a:chOff x="804672" y="3893141"/>
            <a:chExt cx="10579607" cy="1771275"/>
          </a:xfrm>
        </p:grpSpPr>
        <p:sp>
          <p:nvSpPr>
            <p:cNvPr id="392" name="Google Shape;392;p14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804672" y="3893141"/>
              <a:ext cx="10579607" cy="142021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id="394" name="Google Shape;394;p14"/>
          <p:cNvSpPr txBox="1">
            <a:spLocks noGrp="1"/>
          </p:cNvSpPr>
          <p:nvPr>
            <p:ph type="title"/>
          </p:nvPr>
        </p:nvSpPr>
        <p:spPr>
          <a:xfrm>
            <a:off x="665227" y="4133830"/>
            <a:ext cx="7812923" cy="93778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71450" tIns="171450" rIns="171450" bIns="171450" anchor="ctr" anchorCtr="0">
            <a:noAutofit/>
          </a:bodyPr>
          <a:lstStyle/>
          <a:p>
            <a:pPr>
              <a:buClr>
                <a:schemeClr val="lt1"/>
              </a:buClr>
            </a:pPr>
            <a:r>
              <a:rPr lang="en-US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Collegiate Connection Goals</a:t>
            </a:r>
            <a:endParaRPr/>
          </a:p>
        </p:txBody>
      </p:sp>
      <p:grpSp>
        <p:nvGrpSpPr>
          <p:cNvPr id="395" name="Google Shape;395;p14"/>
          <p:cNvGrpSpPr/>
          <p:nvPr/>
        </p:nvGrpSpPr>
        <p:grpSpPr>
          <a:xfrm>
            <a:off x="974668" y="1459693"/>
            <a:ext cx="7192376" cy="2282723"/>
            <a:chOff x="494885" y="70"/>
            <a:chExt cx="9589835" cy="3043631"/>
          </a:xfrm>
        </p:grpSpPr>
        <p:sp>
          <p:nvSpPr>
            <p:cNvPr id="396" name="Google Shape;396;p14"/>
            <p:cNvSpPr/>
            <p:nvPr/>
          </p:nvSpPr>
          <p:spPr>
            <a:xfrm>
              <a:off x="494885" y="70"/>
              <a:ext cx="4109929" cy="2609805"/>
            </a:xfrm>
            <a:prstGeom prst="roundRect">
              <a:avLst>
                <a:gd name="adj" fmla="val 10000"/>
              </a:avLst>
            </a:prstGeom>
            <a:solidFill>
              <a:srgbClr val="F81B00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951544" y="433896"/>
              <a:ext cx="4109929" cy="2609805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5875" cap="flat" cmpd="sng">
              <a:solidFill>
                <a:srgbClr val="F81B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" name="Google Shape;398;p14"/>
            <p:cNvSpPr txBox="1"/>
            <p:nvPr/>
          </p:nvSpPr>
          <p:spPr>
            <a:xfrm>
              <a:off x="1027983" y="510335"/>
              <a:ext cx="3957051" cy="24569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63" tIns="102863" rIns="102863" bIns="102863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Tx/>
                <a:buNone/>
                <a:tabLst/>
                <a:defRPr/>
              </a:pPr>
              <a:r>
                <a:rPr kumimoji="0" lang="en-US" sz="2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ckwell"/>
                  <a:ea typeface="Rockwell"/>
                  <a:cs typeface="Rockwell"/>
                  <a:sym typeface="Rockwell"/>
                </a:rPr>
                <a:t>Ensure positive transition from Collegiate to Alumnae Chapters</a:t>
              </a: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5518132" y="70"/>
              <a:ext cx="4109929" cy="2609805"/>
            </a:xfrm>
            <a:prstGeom prst="roundRect">
              <a:avLst>
                <a:gd name="adj" fmla="val 10000"/>
              </a:avLst>
            </a:prstGeom>
            <a:solidFill>
              <a:srgbClr val="F81B00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5974791" y="433896"/>
              <a:ext cx="4109929" cy="2609805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5875" cap="flat" cmpd="sng">
              <a:solidFill>
                <a:srgbClr val="F81B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" name="Google Shape;401;p14"/>
            <p:cNvSpPr txBox="1"/>
            <p:nvPr/>
          </p:nvSpPr>
          <p:spPr>
            <a:xfrm>
              <a:off x="6051230" y="510335"/>
              <a:ext cx="3957051" cy="24569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63" tIns="102863" rIns="102863" bIns="102863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Tx/>
                <a:buNone/>
                <a:tabLst/>
                <a:defRPr/>
              </a:pPr>
              <a:r>
                <a:rPr kumimoji="0" lang="en-US" sz="2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ckwell"/>
                  <a:ea typeface="Rockwell"/>
                  <a:cs typeface="Rockwell"/>
                  <a:sym typeface="Rockwell"/>
                </a:rPr>
                <a:t>Help Sorors build relationships and remain active post-transition</a:t>
              </a: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6222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5"/>
          <p:cNvSpPr/>
          <p:nvPr/>
        </p:nvSpPr>
        <p:spPr>
          <a:xfrm>
            <a:off x="0" y="857250"/>
            <a:ext cx="9143772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407" name="Google Shape;407;p15"/>
          <p:cNvGrpSpPr/>
          <p:nvPr/>
        </p:nvGrpSpPr>
        <p:grpSpPr>
          <a:xfrm>
            <a:off x="-313135" y="857250"/>
            <a:ext cx="9438086" cy="5139929"/>
            <a:chOff x="-417513" y="0"/>
            <a:chExt cx="12584114" cy="6853238"/>
          </a:xfrm>
        </p:grpSpPr>
        <p:sp>
          <p:nvSpPr>
            <p:cNvPr id="408" name="Google Shape;408;p15"/>
            <p:cNvSpPr/>
            <p:nvPr/>
          </p:nvSpPr>
          <p:spPr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l" t="t" r="r" b="b"/>
              <a:pathLst>
                <a:path w="324" h="117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l" t="t" r="r" b="b"/>
              <a:pathLst>
                <a:path w="404" h="385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l" t="t" r="r" b="b"/>
              <a:pathLst>
                <a:path w="203" h="77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l" t="t" r="r" b="b"/>
              <a:pathLst>
                <a:path w="351" h="332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l" t="t" r="r" b="b"/>
              <a:pathLst>
                <a:path w="140" h="54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l" t="t" r="r" b="b"/>
              <a:pathLst>
                <a:path w="321" h="302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l" t="t" r="r" b="b"/>
              <a:pathLst>
                <a:path w="287" h="279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l" t="t" r="r" b="b"/>
              <a:pathLst>
                <a:path w="250" h="242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l" t="t" r="r" b="b"/>
              <a:pathLst>
                <a:path w="185" h="167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l" t="t" r="r" b="b"/>
              <a:pathLst>
                <a:path w="506" h="1440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l" t="t" r="r" b="b"/>
              <a:pathLst>
                <a:path w="373" h="673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l" t="t" r="r" b="b"/>
              <a:pathLst>
                <a:path w="45" h="174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l" t="t" r="r" b="b"/>
              <a:pathLst>
                <a:path w="329" h="469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429" name="Google Shape;429;p15"/>
          <p:cNvGrpSpPr/>
          <p:nvPr/>
        </p:nvGrpSpPr>
        <p:grpSpPr>
          <a:xfrm>
            <a:off x="603505" y="4068508"/>
            <a:ext cx="7934705" cy="1328456"/>
            <a:chOff x="804672" y="3893141"/>
            <a:chExt cx="10579607" cy="1771275"/>
          </a:xfrm>
        </p:grpSpPr>
        <p:sp>
          <p:nvSpPr>
            <p:cNvPr id="430" name="Google Shape;430;p15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804672" y="3893141"/>
              <a:ext cx="10579607" cy="142021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id="432" name="Google Shape;432;p15"/>
          <p:cNvSpPr txBox="1">
            <a:spLocks noGrp="1"/>
          </p:cNvSpPr>
          <p:nvPr>
            <p:ph type="title"/>
          </p:nvPr>
        </p:nvSpPr>
        <p:spPr>
          <a:xfrm>
            <a:off x="665227" y="4133830"/>
            <a:ext cx="7812923" cy="937788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71450" tIns="171450" rIns="171450" bIns="171450" anchor="ctr" anchorCtr="0">
            <a:noAutofit/>
          </a:bodyPr>
          <a:lstStyle/>
          <a:p>
            <a:pPr>
              <a:buClr>
                <a:schemeClr val="lt1"/>
              </a:buClr>
            </a:pPr>
            <a:r>
              <a:rPr lang="en-US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Tampa Alumnae Strategy</a:t>
            </a:r>
            <a:endParaRPr/>
          </a:p>
        </p:txBody>
      </p:sp>
      <p:grpSp>
        <p:nvGrpSpPr>
          <p:cNvPr id="433" name="Google Shape;433;p15"/>
          <p:cNvGrpSpPr/>
          <p:nvPr/>
        </p:nvGrpSpPr>
        <p:grpSpPr>
          <a:xfrm>
            <a:off x="603505" y="1459918"/>
            <a:ext cx="7934705" cy="2282273"/>
            <a:chOff x="0" y="371"/>
            <a:chExt cx="10579607" cy="3043030"/>
          </a:xfrm>
        </p:grpSpPr>
        <p:sp>
          <p:nvSpPr>
            <p:cNvPr id="434" name="Google Shape;434;p15"/>
            <p:cNvSpPr/>
            <p:nvPr/>
          </p:nvSpPr>
          <p:spPr>
            <a:xfrm>
              <a:off x="0" y="371"/>
              <a:ext cx="10579607" cy="869437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263004" y="195994"/>
              <a:ext cx="478190" cy="47819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l="-24998" r="-24998"/>
              </a:stretch>
            </a:blip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1004199" y="371"/>
              <a:ext cx="4760823" cy="869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15"/>
            <p:cNvSpPr txBox="1"/>
            <p:nvPr/>
          </p:nvSpPr>
          <p:spPr>
            <a:xfrm>
              <a:off x="1004199" y="371"/>
              <a:ext cx="4760823" cy="869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000" tIns="69000" rIns="69000" bIns="69000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Tx/>
                <a:buNone/>
                <a:tabLst/>
                <a:defRPr/>
              </a:pPr>
              <a:r>
                <a:rPr kumimoji="0" lang="en-US" sz="187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ckwell"/>
                  <a:ea typeface="Rockwell"/>
                  <a:cs typeface="Rockwell"/>
                  <a:sym typeface="Rockwell"/>
                </a:rPr>
                <a:t>First Meeting</a:t>
              </a: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765023" y="371"/>
              <a:ext cx="4814583" cy="869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9" name="Google Shape;439;p15"/>
            <p:cNvSpPr txBox="1"/>
            <p:nvPr/>
          </p:nvSpPr>
          <p:spPr>
            <a:xfrm>
              <a:off x="5765023" y="371"/>
              <a:ext cx="4814583" cy="869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000" tIns="69000" rIns="69000" bIns="69000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ckwell"/>
                  <a:ea typeface="Rockwell"/>
                  <a:cs typeface="Rockwell"/>
                  <a:sym typeface="Rockwell"/>
                </a:rPr>
                <a:t>Provide TA Welcome Packet</a:t>
              </a: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472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ckwell"/>
                  <a:ea typeface="Rockwell"/>
                  <a:cs typeface="Rockwell"/>
                  <a:sym typeface="Rockwell"/>
                </a:rPr>
                <a:t>Sign up for next TA 101 session</a:t>
              </a: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0" y="1087167"/>
              <a:ext cx="10579607" cy="869437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263004" y="1282791"/>
              <a:ext cx="478190" cy="47819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l="-3999" r="-3999"/>
              </a:stretch>
            </a:blip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1004199" y="1087167"/>
              <a:ext cx="4760823" cy="869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15"/>
            <p:cNvSpPr txBox="1"/>
            <p:nvPr/>
          </p:nvSpPr>
          <p:spPr>
            <a:xfrm>
              <a:off x="1004199" y="1087167"/>
              <a:ext cx="4760823" cy="869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000" tIns="69000" rIns="69000" bIns="69000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Tx/>
                <a:buNone/>
                <a:tabLst/>
                <a:defRPr/>
              </a:pPr>
              <a:r>
                <a:rPr kumimoji="0" lang="en-US" sz="187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ckwell"/>
                  <a:ea typeface="Rockwell"/>
                  <a:cs typeface="Rockwell"/>
                  <a:sym typeface="Rockwell"/>
                </a:rPr>
                <a:t>First Month</a:t>
              </a: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5765023" y="1087167"/>
              <a:ext cx="4814583" cy="869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15"/>
            <p:cNvSpPr txBox="1"/>
            <p:nvPr/>
          </p:nvSpPr>
          <p:spPr>
            <a:xfrm>
              <a:off x="5765023" y="1087167"/>
              <a:ext cx="4814583" cy="869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000" tIns="69000" rIns="69000" bIns="69000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ckwell"/>
                  <a:ea typeface="Rockwell"/>
                  <a:cs typeface="Rockwell"/>
                  <a:sym typeface="Rockwell"/>
                </a:rPr>
                <a:t>Add to Neighborhood Group Distro</a:t>
              </a: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472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ckwell"/>
                  <a:ea typeface="Rockwell"/>
                  <a:cs typeface="Rockwell"/>
                  <a:sym typeface="Rockwell"/>
                </a:rPr>
                <a:t>Q&amp;A Call with Membership Services Chair</a:t>
              </a: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0" y="2173964"/>
              <a:ext cx="10579607" cy="869437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263004" y="2369587"/>
              <a:ext cx="478190" cy="47819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1004199" y="2173964"/>
              <a:ext cx="4760823" cy="869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15"/>
            <p:cNvSpPr txBox="1"/>
            <p:nvPr/>
          </p:nvSpPr>
          <p:spPr>
            <a:xfrm>
              <a:off x="1004199" y="2173964"/>
              <a:ext cx="4760823" cy="869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000" tIns="69000" rIns="69000" bIns="69000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Tx/>
                <a:buNone/>
                <a:tabLst/>
                <a:defRPr/>
              </a:pPr>
              <a:r>
                <a:rPr kumimoji="0" lang="en-US" sz="187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ckwell"/>
                  <a:ea typeface="Rockwell"/>
                  <a:cs typeface="Rockwell"/>
                  <a:sym typeface="Rockwell"/>
                </a:rPr>
                <a:t>Within 3 Months</a:t>
              </a: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5765023" y="2173964"/>
              <a:ext cx="4814583" cy="869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15"/>
            <p:cNvSpPr txBox="1"/>
            <p:nvPr/>
          </p:nvSpPr>
          <p:spPr>
            <a:xfrm>
              <a:off x="5765023" y="2173964"/>
              <a:ext cx="4814583" cy="869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000" tIns="69000" rIns="69000" bIns="69000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ckwell"/>
                  <a:ea typeface="Rockwell"/>
                  <a:cs typeface="Rockwell"/>
                  <a:sym typeface="Rockwell"/>
                </a:rPr>
                <a:t>Assist with Committee Sign-Up</a:t>
              </a: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472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ckwell"/>
                  <a:ea typeface="Rockwell"/>
                  <a:cs typeface="Rockwell"/>
                  <a:sym typeface="Rockwell"/>
                </a:rPr>
                <a:t>Connect with three Sorors in the Chapter</a:t>
              </a: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0013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6"/>
          <p:cNvSpPr/>
          <p:nvPr/>
        </p:nvSpPr>
        <p:spPr>
          <a:xfrm>
            <a:off x="0" y="857250"/>
            <a:ext cx="9143772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457" name="Google Shape;457;p16"/>
          <p:cNvGrpSpPr/>
          <p:nvPr/>
        </p:nvGrpSpPr>
        <p:grpSpPr>
          <a:xfrm>
            <a:off x="-313135" y="857250"/>
            <a:ext cx="9438086" cy="5139929"/>
            <a:chOff x="-417513" y="0"/>
            <a:chExt cx="12584114" cy="6853238"/>
          </a:xfrm>
        </p:grpSpPr>
        <p:sp>
          <p:nvSpPr>
            <p:cNvPr id="458" name="Google Shape;458;p16"/>
            <p:cNvSpPr/>
            <p:nvPr/>
          </p:nvSpPr>
          <p:spPr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9803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59" name="Google Shape;459;p16"/>
            <p:cNvSpPr/>
            <p:nvPr/>
          </p:nvSpPr>
          <p:spPr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l" t="t" r="r" b="b"/>
              <a:pathLst>
                <a:path w="324" h="117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9803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60" name="Google Shape;460;p16"/>
            <p:cNvSpPr/>
            <p:nvPr/>
          </p:nvSpPr>
          <p:spPr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l" t="t" r="r" b="b"/>
              <a:pathLst>
                <a:path w="404" h="385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9803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61" name="Google Shape;461;p16"/>
            <p:cNvSpPr/>
            <p:nvPr/>
          </p:nvSpPr>
          <p:spPr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9803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62" name="Google Shape;462;p16"/>
            <p:cNvSpPr/>
            <p:nvPr/>
          </p:nvSpPr>
          <p:spPr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l" t="t" r="r" b="b"/>
              <a:pathLst>
                <a:path w="203" h="77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9803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63" name="Google Shape;463;p16"/>
            <p:cNvSpPr/>
            <p:nvPr/>
          </p:nvSpPr>
          <p:spPr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l" t="t" r="r" b="b"/>
              <a:pathLst>
                <a:path w="351" h="332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9803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64" name="Google Shape;464;p16"/>
            <p:cNvSpPr/>
            <p:nvPr/>
          </p:nvSpPr>
          <p:spPr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9803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65" name="Google Shape;465;p16"/>
            <p:cNvSpPr/>
            <p:nvPr/>
          </p:nvSpPr>
          <p:spPr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l" t="t" r="r" b="b"/>
              <a:pathLst>
                <a:path w="140" h="54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9803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66" name="Google Shape;466;p16"/>
            <p:cNvSpPr/>
            <p:nvPr/>
          </p:nvSpPr>
          <p:spPr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l" t="t" r="r" b="b"/>
              <a:pathLst>
                <a:path w="321" h="302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9803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67" name="Google Shape;467;p16"/>
            <p:cNvSpPr/>
            <p:nvPr/>
          </p:nvSpPr>
          <p:spPr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9803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68" name="Google Shape;468;p16"/>
            <p:cNvSpPr/>
            <p:nvPr/>
          </p:nvSpPr>
          <p:spPr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l" t="t" r="r" b="b"/>
              <a:pathLst>
                <a:path w="287" h="279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9803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9803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l" t="t" r="r" b="b"/>
              <a:pathLst>
                <a:path w="250" h="242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9803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71" name="Google Shape;471;p16"/>
            <p:cNvSpPr/>
            <p:nvPr/>
          </p:nvSpPr>
          <p:spPr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9803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72" name="Google Shape;472;p16"/>
            <p:cNvSpPr/>
            <p:nvPr/>
          </p:nvSpPr>
          <p:spPr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l" t="t" r="r" b="b"/>
              <a:pathLst>
                <a:path w="185" h="167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9803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9803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9803"/>
                </a:schemeClr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l" t="t" r="r" b="b"/>
              <a:pathLst>
                <a:path w="506" h="1440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9803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l" t="t" r="r" b="b"/>
              <a:pathLst>
                <a:path w="373" h="673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9803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l" t="t" r="r" b="b"/>
              <a:pathLst>
                <a:path w="45" h="174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9803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l" t="t" r="r" b="b"/>
              <a:pathLst>
                <a:path w="329" h="469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9803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id="479" name="Google Shape;479;p16"/>
          <p:cNvSpPr txBox="1">
            <a:spLocks noGrp="1"/>
          </p:cNvSpPr>
          <p:nvPr>
            <p:ph type="title"/>
          </p:nvPr>
        </p:nvSpPr>
        <p:spPr>
          <a:xfrm>
            <a:off x="678658" y="1453895"/>
            <a:ext cx="7866410" cy="89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450" tIns="171450" rIns="171450" bIns="171450" anchor="ctr" anchorCtr="0">
            <a:noAutofit/>
          </a:bodyPr>
          <a:lstStyle/>
          <a:p>
            <a:pPr>
              <a:buClr>
                <a:schemeClr val="dk2"/>
              </a:buClr>
            </a:pPr>
            <a:r>
              <a:rPr lang="en-US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Additional Activities</a:t>
            </a:r>
            <a:endParaRPr/>
          </a:p>
        </p:txBody>
      </p:sp>
      <p:sp>
        <p:nvSpPr>
          <p:cNvPr id="480" name="Google Shape;480;p16"/>
          <p:cNvSpPr/>
          <p:nvPr/>
        </p:nvSpPr>
        <p:spPr>
          <a:xfrm>
            <a:off x="702772" y="2544961"/>
            <a:ext cx="3719489" cy="2758678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481" name="Google Shape;481;p16" descr="Handshake"/>
          <p:cNvPicPr preferRelativeResize="0"/>
          <p:nvPr/>
        </p:nvPicPr>
        <p:blipFill rotWithShape="1"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341644" y="2618365"/>
            <a:ext cx="2510028" cy="2510028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16"/>
          <p:cNvSpPr txBox="1">
            <a:spLocks noGrp="1"/>
          </p:cNvSpPr>
          <p:nvPr>
            <p:ph type="body" idx="1"/>
          </p:nvPr>
        </p:nvSpPr>
        <p:spPr>
          <a:xfrm>
            <a:off x="4785527" y="2528888"/>
            <a:ext cx="3771696" cy="2774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171450" indent="-171450">
              <a:lnSpc>
                <a:spcPct val="110000"/>
              </a:lnSpc>
              <a:spcBef>
                <a:spcPts val="0"/>
              </a:spcBef>
              <a:buSzPts val="1832"/>
            </a:pPr>
            <a:r>
              <a:rPr lang="en-US" sz="1249"/>
              <a:t>Annual Collegiate Social/Meet –n- Greet</a:t>
            </a:r>
            <a:endParaRPr/>
          </a:p>
          <a:p>
            <a:pPr marL="514350" lvl="1" indent="-171450">
              <a:lnSpc>
                <a:spcPct val="110000"/>
              </a:lnSpc>
              <a:buSzPts val="1628"/>
            </a:pPr>
            <a:r>
              <a:rPr lang="en-US" sz="1110"/>
              <a:t>Hosted in April</a:t>
            </a:r>
            <a:endParaRPr/>
          </a:p>
          <a:p>
            <a:pPr marL="514350" lvl="1" indent="-171450">
              <a:lnSpc>
                <a:spcPct val="110000"/>
              </a:lnSpc>
              <a:buSzPts val="1628"/>
            </a:pPr>
            <a:r>
              <a:rPr lang="en-US" sz="1110"/>
              <a:t>Open to all Sorors</a:t>
            </a:r>
            <a:endParaRPr/>
          </a:p>
          <a:p>
            <a:pPr marL="171450" indent="-171450">
              <a:lnSpc>
                <a:spcPct val="110000"/>
              </a:lnSpc>
              <a:buSzPts val="1832"/>
            </a:pPr>
            <a:r>
              <a:rPr lang="en-US" sz="1249"/>
              <a:t>Collegiate version of TA 101 </a:t>
            </a:r>
            <a:endParaRPr/>
          </a:p>
          <a:p>
            <a:pPr marL="514350" lvl="1" indent="-171450">
              <a:lnSpc>
                <a:spcPct val="110000"/>
              </a:lnSpc>
              <a:buSzPts val="1628"/>
            </a:pPr>
            <a:r>
              <a:rPr lang="en-US" sz="1110"/>
              <a:t>Held in February each year</a:t>
            </a:r>
            <a:endParaRPr/>
          </a:p>
          <a:p>
            <a:pPr marL="514350" lvl="1" indent="-171450">
              <a:lnSpc>
                <a:spcPct val="110000"/>
              </a:lnSpc>
              <a:buSzPts val="1628"/>
            </a:pPr>
            <a:r>
              <a:rPr lang="en-US" sz="1110"/>
              <a:t>Attend collegiate meeting for introductions and share details/answer questions about TA and Alumnae transition</a:t>
            </a:r>
            <a:endParaRPr/>
          </a:p>
          <a:p>
            <a:pPr marL="171450" indent="-171450">
              <a:lnSpc>
                <a:spcPct val="110000"/>
              </a:lnSpc>
              <a:buSzPts val="1832"/>
            </a:pPr>
            <a:r>
              <a:rPr lang="en-US" sz="1249"/>
              <a:t>Financial Support</a:t>
            </a:r>
            <a:endParaRPr/>
          </a:p>
          <a:p>
            <a:pPr marL="514350" lvl="1" indent="-171450">
              <a:lnSpc>
                <a:spcPct val="110000"/>
              </a:lnSpc>
              <a:buSzPts val="1628"/>
            </a:pPr>
            <a:r>
              <a:rPr lang="en-US" sz="1110"/>
              <a:t>Provide discount for first year local dues to new collegiate Sorors</a:t>
            </a:r>
            <a:endParaRPr/>
          </a:p>
          <a:p>
            <a:pPr marL="171450" indent="-84224">
              <a:lnSpc>
                <a:spcPct val="110000"/>
              </a:lnSpc>
              <a:buSzPts val="1832"/>
              <a:buNone/>
            </a:pPr>
            <a:endParaRPr sz="1249"/>
          </a:p>
        </p:txBody>
      </p:sp>
    </p:spTree>
    <p:extLst>
      <p:ext uri="{BB962C8B-B14F-4D97-AF65-F5344CB8AC3E}">
        <p14:creationId xmlns:p14="http://schemas.microsoft.com/office/powerpoint/2010/main" val="1477616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7" name="Google Shape;487;p17"/>
          <p:cNvGrpSpPr/>
          <p:nvPr/>
        </p:nvGrpSpPr>
        <p:grpSpPr>
          <a:xfrm>
            <a:off x="-247255" y="812718"/>
            <a:ext cx="9386888" cy="5192849"/>
            <a:chOff x="-329674" y="-51881"/>
            <a:chExt cx="12515851" cy="6923798"/>
          </a:xfrm>
        </p:grpSpPr>
        <p:sp>
          <p:nvSpPr>
            <p:cNvPr id="488" name="Google Shape;488;p17"/>
            <p:cNvSpPr/>
            <p:nvPr/>
          </p:nvSpPr>
          <p:spPr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l" t="t" r="r" b="b"/>
              <a:pathLst>
                <a:path w="2038" h="1169" extrusionOk="0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l" t="t" r="r" b="b"/>
              <a:pathLst>
                <a:path w="1549" h="1017" extrusionOk="0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l" t="t" r="r" b="b"/>
              <a:pathLst>
                <a:path w="1688" h="1066" extrusionOk="0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l" t="t" r="r" b="b"/>
              <a:pathLst>
                <a:path w="2171" h="1326" extrusionOk="0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l" t="t" r="r" b="b"/>
              <a:pathLst>
                <a:path w="106" h="143" extrusionOk="0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l" t="t" r="r" b="b"/>
              <a:pathLst>
                <a:path w="2330" h="1452" extrusionOk="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l" t="t" r="r" b="b"/>
              <a:pathLst>
                <a:path w="1216" h="1436" extrusionOk="0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5" name="Google Shape;495;p17"/>
            <p:cNvSpPr/>
            <p:nvPr/>
          </p:nvSpPr>
          <p:spPr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l" t="t" r="r" b="b"/>
              <a:pathLst>
                <a:path w="222" h="129" extrusionOk="0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6" name="Google Shape;496;p17"/>
            <p:cNvSpPr/>
            <p:nvPr/>
          </p:nvSpPr>
          <p:spPr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l" t="t" r="r" b="b"/>
              <a:pathLst>
                <a:path w="1174" h="1440" extrusionOk="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l" t="t" r="r" b="b"/>
              <a:pathLst>
                <a:path w="125" h="74" extrusionOk="0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l" t="t" r="r" b="b"/>
              <a:pathLst>
                <a:path w="1155" h="1440" extrusionOk="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l" t="t" r="r" b="b"/>
              <a:pathLst>
                <a:path w="75" h="45" extrusionOk="0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l" t="t" r="r" b="b"/>
              <a:pathLst>
                <a:path w="1160" h="1441" extrusionOk="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l" t="t" r="r" b="b"/>
              <a:pathLst>
                <a:path w="1137" h="1440" extrusionOk="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l" t="t" r="r" b="b"/>
              <a:pathLst>
                <a:path w="1058" h="1439" extrusionOk="0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l" t="t" r="r" b="b"/>
              <a:pathLst>
                <a:path w="718" h="575" extrusionOk="0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l" t="t" r="r" b="b"/>
              <a:pathLst>
                <a:path w="620" h="536" extrusionOk="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l" t="t" r="r" b="b"/>
              <a:pathLst>
                <a:path w="455" h="285" extrusionOk="0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l" t="t" r="r" b="b"/>
              <a:pathLst>
                <a:path w="188" h="112" extrusionOk="0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07" name="Google Shape;507;p17"/>
          <p:cNvGrpSpPr/>
          <p:nvPr/>
        </p:nvGrpSpPr>
        <p:grpSpPr>
          <a:xfrm>
            <a:off x="1251970" y="1747113"/>
            <a:ext cx="6636259" cy="3358450"/>
            <a:chOff x="1669293" y="1186483"/>
            <a:chExt cx="8848345" cy="4477933"/>
          </a:xfrm>
        </p:grpSpPr>
        <p:sp>
          <p:nvSpPr>
            <p:cNvPr id="508" name="Google Shape;508;p17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9" name="Google Shape;509;p17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11" name="Google Shape;511;p17"/>
          <p:cNvSpPr/>
          <p:nvPr/>
        </p:nvSpPr>
        <p:spPr>
          <a:xfrm>
            <a:off x="0" y="857250"/>
            <a:ext cx="9143772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512" name="Google Shape;512;p17"/>
          <p:cNvGrpSpPr/>
          <p:nvPr/>
        </p:nvGrpSpPr>
        <p:grpSpPr>
          <a:xfrm>
            <a:off x="-247255" y="812718"/>
            <a:ext cx="9386888" cy="5192849"/>
            <a:chOff x="-329674" y="-51881"/>
            <a:chExt cx="12515851" cy="6923798"/>
          </a:xfrm>
        </p:grpSpPr>
        <p:sp>
          <p:nvSpPr>
            <p:cNvPr id="513" name="Google Shape;513;p17"/>
            <p:cNvSpPr/>
            <p:nvPr/>
          </p:nvSpPr>
          <p:spPr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l" t="t" r="r" b="b"/>
              <a:pathLst>
                <a:path w="2038" h="1169" extrusionOk="0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14" name="Google Shape;514;p17"/>
            <p:cNvSpPr/>
            <p:nvPr/>
          </p:nvSpPr>
          <p:spPr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l" t="t" r="r" b="b"/>
              <a:pathLst>
                <a:path w="1549" h="1017" extrusionOk="0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15" name="Google Shape;515;p17"/>
            <p:cNvSpPr/>
            <p:nvPr/>
          </p:nvSpPr>
          <p:spPr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l" t="t" r="r" b="b"/>
              <a:pathLst>
                <a:path w="1688" h="1066" extrusionOk="0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16" name="Google Shape;516;p17"/>
            <p:cNvSpPr/>
            <p:nvPr/>
          </p:nvSpPr>
          <p:spPr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l" t="t" r="r" b="b"/>
              <a:pathLst>
                <a:path w="2171" h="1326" extrusionOk="0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17" name="Google Shape;517;p17"/>
            <p:cNvSpPr/>
            <p:nvPr/>
          </p:nvSpPr>
          <p:spPr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l" t="t" r="r" b="b"/>
              <a:pathLst>
                <a:path w="106" h="143" extrusionOk="0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18" name="Google Shape;518;p17"/>
            <p:cNvSpPr/>
            <p:nvPr/>
          </p:nvSpPr>
          <p:spPr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l" t="t" r="r" b="b"/>
              <a:pathLst>
                <a:path w="2330" h="1452" extrusionOk="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l" t="t" r="r" b="b"/>
              <a:pathLst>
                <a:path w="1216" h="1436" extrusionOk="0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20" name="Google Shape;520;p17"/>
            <p:cNvSpPr/>
            <p:nvPr/>
          </p:nvSpPr>
          <p:spPr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l" t="t" r="r" b="b"/>
              <a:pathLst>
                <a:path w="222" h="129" extrusionOk="0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21" name="Google Shape;521;p17"/>
            <p:cNvSpPr/>
            <p:nvPr/>
          </p:nvSpPr>
          <p:spPr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l" t="t" r="r" b="b"/>
              <a:pathLst>
                <a:path w="1174" h="1440" extrusionOk="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22" name="Google Shape;522;p17"/>
            <p:cNvSpPr/>
            <p:nvPr/>
          </p:nvSpPr>
          <p:spPr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l" t="t" r="r" b="b"/>
              <a:pathLst>
                <a:path w="125" h="74" extrusionOk="0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23" name="Google Shape;523;p17"/>
            <p:cNvSpPr/>
            <p:nvPr/>
          </p:nvSpPr>
          <p:spPr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l" t="t" r="r" b="b"/>
              <a:pathLst>
                <a:path w="1155" h="1440" extrusionOk="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24" name="Google Shape;524;p17"/>
            <p:cNvSpPr/>
            <p:nvPr/>
          </p:nvSpPr>
          <p:spPr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l" t="t" r="r" b="b"/>
              <a:pathLst>
                <a:path w="75" h="45" extrusionOk="0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25" name="Google Shape;525;p17"/>
            <p:cNvSpPr/>
            <p:nvPr/>
          </p:nvSpPr>
          <p:spPr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l" t="t" r="r" b="b"/>
              <a:pathLst>
                <a:path w="1160" h="1441" extrusionOk="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26" name="Google Shape;526;p17"/>
            <p:cNvSpPr/>
            <p:nvPr/>
          </p:nvSpPr>
          <p:spPr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l" t="t" r="r" b="b"/>
              <a:pathLst>
                <a:path w="1137" h="1440" extrusionOk="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27" name="Google Shape;527;p17"/>
            <p:cNvSpPr/>
            <p:nvPr/>
          </p:nvSpPr>
          <p:spPr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l" t="t" r="r" b="b"/>
              <a:pathLst>
                <a:path w="1058" h="1439" extrusionOk="0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28" name="Google Shape;528;p17"/>
            <p:cNvSpPr/>
            <p:nvPr/>
          </p:nvSpPr>
          <p:spPr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l" t="t" r="r" b="b"/>
              <a:pathLst>
                <a:path w="718" h="575" extrusionOk="0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29" name="Google Shape;529;p17"/>
            <p:cNvSpPr/>
            <p:nvPr/>
          </p:nvSpPr>
          <p:spPr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l" t="t" r="r" b="b"/>
              <a:pathLst>
                <a:path w="620" h="536" extrusionOk="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30" name="Google Shape;530;p17"/>
            <p:cNvSpPr/>
            <p:nvPr/>
          </p:nvSpPr>
          <p:spPr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l" t="t" r="r" b="b"/>
              <a:pathLst>
                <a:path w="455" h="285" extrusionOk="0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31" name="Google Shape;531;p17"/>
            <p:cNvSpPr/>
            <p:nvPr/>
          </p:nvSpPr>
          <p:spPr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l" t="t" r="r" b="b"/>
              <a:pathLst>
                <a:path w="188" h="112" extrusionOk="0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pic>
        <p:nvPicPr>
          <p:cNvPr id="532" name="Google Shape;532;p17"/>
          <p:cNvPicPr preferRelativeResize="0"/>
          <p:nvPr/>
        </p:nvPicPr>
        <p:blipFill rotWithShape="1">
          <a:blip r:embed="rId3">
            <a:alphaModFix/>
          </a:blip>
          <a:srcRect l="63108" r="774" b="2"/>
          <a:stretch/>
        </p:blipFill>
        <p:spPr>
          <a:xfrm>
            <a:off x="16" y="857420"/>
            <a:ext cx="3045506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3" name="Google Shape;533;p17"/>
          <p:cNvGrpSpPr/>
          <p:nvPr/>
        </p:nvGrpSpPr>
        <p:grpSpPr>
          <a:xfrm>
            <a:off x="3653194" y="1747113"/>
            <a:ext cx="4882466" cy="3358450"/>
            <a:chOff x="807084" y="1186483"/>
            <a:chExt cx="6509954" cy="4477933"/>
          </a:xfrm>
        </p:grpSpPr>
        <p:sp>
          <p:nvSpPr>
            <p:cNvPr id="534" name="Google Shape;534;p17"/>
            <p:cNvSpPr/>
            <p:nvPr/>
          </p:nvSpPr>
          <p:spPr>
            <a:xfrm>
              <a:off x="807846" y="1186483"/>
              <a:ext cx="6508430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35" name="Google Shape;535;p17"/>
            <p:cNvSpPr/>
            <p:nvPr/>
          </p:nvSpPr>
          <p:spPr>
            <a:xfrm rot="10800000">
              <a:off x="3858445" y="5313353"/>
              <a:ext cx="407233" cy="35106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36" name="Google Shape;536;p17"/>
            <p:cNvSpPr/>
            <p:nvPr/>
          </p:nvSpPr>
          <p:spPr>
            <a:xfrm>
              <a:off x="807084" y="1991156"/>
              <a:ext cx="6509954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id="537" name="Google Shape;537;p17"/>
          <p:cNvSpPr txBox="1">
            <a:spLocks noGrp="1"/>
          </p:cNvSpPr>
          <p:nvPr>
            <p:ph type="title"/>
          </p:nvPr>
        </p:nvSpPr>
        <p:spPr>
          <a:xfrm>
            <a:off x="3719442" y="2413878"/>
            <a:ext cx="4752923" cy="1311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450" tIns="171450" rIns="171450" bIns="0" anchor="b" anchorCtr="0">
            <a:noAutofit/>
          </a:bodyPr>
          <a:lstStyle/>
          <a:p>
            <a:pPr>
              <a:lnSpc>
                <a:spcPct val="80000"/>
              </a:lnSpc>
              <a:buSzPts val="5400"/>
            </a:pPr>
            <a:r>
              <a:rPr lang="en-US" sz="4050"/>
              <a:t>Questions?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8584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7553DC7-BC25-4A4D-9BDC-E23EF83D7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2" y="1052736"/>
            <a:ext cx="9015692" cy="3606277"/>
          </a:xfrm>
        </p:spPr>
      </p:pic>
    </p:spTree>
    <p:extLst>
      <p:ext uri="{BB962C8B-B14F-4D97-AF65-F5344CB8AC3E}">
        <p14:creationId xmlns:p14="http://schemas.microsoft.com/office/powerpoint/2010/main" val="265526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 Relations Committee</a:t>
            </a:r>
            <a:br>
              <a:rPr lang="en-US" dirty="0"/>
            </a:br>
            <a:r>
              <a:rPr lang="en-US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466040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679809"/>
            <a:ext cx="7796030" cy="2483392"/>
          </a:xfrm>
        </p:spPr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Build positive relationships with stakeholders, media,  and the public</a:t>
            </a:r>
          </a:p>
          <a:p>
            <a:r>
              <a:rPr lang="en-US" dirty="0">
                <a:latin typeface="Arial Narrow" panose="020B0606020202030204" pitchFamily="34" charset="0"/>
              </a:rPr>
              <a:t>Develop PR Strategies for the chapter</a:t>
            </a:r>
          </a:p>
          <a:p>
            <a:r>
              <a:rPr lang="en-US" dirty="0">
                <a:latin typeface="Arial Narrow" panose="020B0606020202030204" pitchFamily="34" charset="0"/>
              </a:rPr>
              <a:t>Cultivate a positive Chapter Image </a:t>
            </a:r>
          </a:p>
        </p:txBody>
      </p:sp>
    </p:spTree>
    <p:extLst>
      <p:ext uri="{BB962C8B-B14F-4D97-AF65-F5344CB8AC3E}">
        <p14:creationId xmlns:p14="http://schemas.microsoft.com/office/powerpoint/2010/main" val="3842463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404798"/>
            <a:ext cx="3149782" cy="2475813"/>
          </a:xfrm>
        </p:spPr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Press Releases</a:t>
            </a:r>
          </a:p>
          <a:p>
            <a:r>
              <a:rPr lang="en-US" dirty="0">
                <a:latin typeface="Arial Narrow" panose="020B0606020202030204" pitchFamily="34" charset="0"/>
              </a:rPr>
              <a:t>Media Contact (TV, RADIO, NEWS)</a:t>
            </a:r>
          </a:p>
          <a:p>
            <a:r>
              <a:rPr lang="en-US" dirty="0">
                <a:latin typeface="Arial Narrow" panose="020B0606020202030204" pitchFamily="34" charset="0"/>
              </a:rPr>
              <a:t>Newsletter </a:t>
            </a:r>
          </a:p>
          <a:p>
            <a:r>
              <a:rPr lang="en-US" dirty="0">
                <a:latin typeface="Arial Narrow" panose="020B0606020202030204" pitchFamily="34" charset="0"/>
              </a:rPr>
              <a:t>Social Medial Posts</a:t>
            </a:r>
          </a:p>
          <a:p>
            <a:r>
              <a:rPr lang="en-US" dirty="0">
                <a:latin typeface="Arial Narrow" panose="020B0606020202030204" pitchFamily="34" charset="0"/>
              </a:rPr>
              <a:t>Event Marketing</a:t>
            </a:r>
          </a:p>
          <a:p>
            <a:r>
              <a:rPr lang="en-US" dirty="0">
                <a:latin typeface="Arial Narrow" panose="020B0606020202030204" pitchFamily="34" charset="0"/>
              </a:rPr>
              <a:t>Flyers </a:t>
            </a:r>
          </a:p>
          <a:p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400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Flyer Vendors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5086" y="2659925"/>
            <a:ext cx="220109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 err="1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Selim</a:t>
            </a:r>
            <a:r>
              <a:rPr lang="en-US" sz="1350" dirty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Nurudeen</a:t>
            </a:r>
            <a:endParaRPr lang="en-US" sz="1350" dirty="0">
              <a:solidFill>
                <a:prstClr val="black"/>
              </a:solidFill>
              <a:latin typeface="Arial Narrow" panose="020B0606020202030204" pitchFamily="34" charset="0"/>
              <a:cs typeface="+mn-cs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Graphic Designer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Selim.nurudeen@gmail.com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45628" y="2718707"/>
            <a:ext cx="21031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/>
              </a:solidFill>
              <a:latin typeface="Impact" panose="020B0806030902050204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0680" y="2666290"/>
            <a:ext cx="225084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Carly Marie Jackson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Creative Designer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Carlymarie.07@gmail.com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356" y="2666290"/>
            <a:ext cx="2815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Nicole Miller-</a:t>
            </a:r>
            <a:r>
              <a:rPr lang="en-US" sz="1350" dirty="0" err="1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Rocque</a:t>
            </a:r>
            <a:endParaRPr lang="en-US" sz="1350" dirty="0">
              <a:solidFill>
                <a:prstClr val="black"/>
              </a:solidFill>
              <a:latin typeface="Arial Narrow" panose="020B0606020202030204" pitchFamily="34" charset="0"/>
              <a:cs typeface="+mn-cs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Executive Administrator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www.creativeimpressionz.com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813.239.7060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0400" y="3842114"/>
            <a:ext cx="22925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Acid Flyers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AcidFlyers.com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rPr>
              <a:t>Discount Code: Acid20</a:t>
            </a:r>
          </a:p>
        </p:txBody>
      </p:sp>
    </p:spTree>
    <p:extLst>
      <p:ext uri="{BB962C8B-B14F-4D97-AF65-F5344CB8AC3E}">
        <p14:creationId xmlns:p14="http://schemas.microsoft.com/office/powerpoint/2010/main" val="644851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404797"/>
            <a:ext cx="1654085" cy="2483392"/>
          </a:xfrm>
        </p:spPr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Digital Flyer</a:t>
            </a:r>
          </a:p>
          <a:p>
            <a:r>
              <a:rPr lang="en-US" dirty="0">
                <a:latin typeface="Arial Narrow" panose="020B0606020202030204" pitchFamily="34" charset="0"/>
              </a:rPr>
              <a:t>Printed Flyer</a:t>
            </a:r>
          </a:p>
          <a:p>
            <a:r>
              <a:rPr lang="en-US" dirty="0">
                <a:latin typeface="Arial Narrow" panose="020B0606020202030204" pitchFamily="34" charset="0"/>
              </a:rPr>
              <a:t>10% Flyer</a:t>
            </a:r>
          </a:p>
          <a:p>
            <a:r>
              <a:rPr lang="en-US" dirty="0">
                <a:latin typeface="Arial Narrow" panose="020B0606020202030204" pitchFamily="34" charset="0"/>
              </a:rPr>
              <a:t>Teaser Flyer </a:t>
            </a:r>
          </a:p>
          <a:p>
            <a:r>
              <a:rPr lang="en-US" dirty="0">
                <a:latin typeface="Arial Narrow" panose="020B0606020202030204" pitchFamily="34" charset="0"/>
              </a:rPr>
              <a:t>“Pubbing”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36" y="2997796"/>
            <a:ext cx="2071127" cy="19007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565" y="940704"/>
            <a:ext cx="1979093" cy="1972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64" y="2254732"/>
            <a:ext cx="1889959" cy="267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23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Approval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235574"/>
            <a:ext cx="2542358" cy="248339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Committee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PR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Assigned VP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Chapter President</a:t>
            </a:r>
          </a:p>
        </p:txBody>
      </p:sp>
    </p:spTree>
    <p:extLst>
      <p:ext uri="{BB962C8B-B14F-4D97-AF65-F5344CB8AC3E}">
        <p14:creationId xmlns:p14="http://schemas.microsoft.com/office/powerpoint/2010/main" val="1105237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Posts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Instagram, Facebook, and Twitter</a:t>
            </a:r>
          </a:p>
          <a:p>
            <a:r>
              <a:rPr lang="en-US" dirty="0">
                <a:latin typeface="Arial Narrow" panose="020B0606020202030204" pitchFamily="34" charset="0"/>
              </a:rPr>
              <a:t>Please submitted Social Media Posts/Requests/pictures to </a:t>
            </a:r>
            <a:r>
              <a:rPr lang="en-US" dirty="0">
                <a:latin typeface="Arial Narrow" panose="020B0606020202030204" pitchFamily="34" charset="0"/>
                <a:hlinkClick r:id="rId2"/>
              </a:rPr>
              <a:t>DSTTAPR@gmaIL.com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PR will send out Posting Materials</a:t>
            </a: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68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404797"/>
            <a:ext cx="2966902" cy="2483392"/>
          </a:xfrm>
        </p:spPr>
        <p:txBody>
          <a:bodyPr>
            <a:norm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High-Quality Images</a:t>
            </a:r>
          </a:p>
          <a:p>
            <a:r>
              <a:rPr lang="en-US" dirty="0">
                <a:latin typeface="Arial Narrow" panose="020B0606020202030204" pitchFamily="34" charset="0"/>
              </a:rPr>
              <a:t>Photo-Consistency</a:t>
            </a:r>
          </a:p>
          <a:p>
            <a:r>
              <a:rPr lang="en-US" dirty="0">
                <a:latin typeface="Arial Narrow" panose="020B0606020202030204" pitchFamily="34" charset="0"/>
              </a:rPr>
              <a:t>Set a Color Scheme/Palette</a:t>
            </a:r>
          </a:p>
          <a:p>
            <a:r>
              <a:rPr lang="en-US" dirty="0">
                <a:latin typeface="Arial Narrow" panose="020B0606020202030204" pitchFamily="34" charset="0"/>
              </a:rPr>
              <a:t>Keep Things Simple</a:t>
            </a:r>
          </a:p>
          <a:p>
            <a:r>
              <a:rPr lang="en-US" dirty="0">
                <a:latin typeface="Arial Narrow" panose="020B0606020202030204" pitchFamily="34" charset="0"/>
              </a:rPr>
              <a:t>125 characters per post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43364" y="2715240"/>
            <a:ext cx="3898831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Arial Narrow" panose="020B0606020202030204" pitchFamily="34" charset="0"/>
                <a:cs typeface="+mn-cs"/>
                <a:hlinkClick r:id="rId2"/>
              </a:rPr>
              <a:t>Example A</a:t>
            </a:r>
            <a:endParaRPr lang="en-US" sz="1350" dirty="0">
              <a:solidFill>
                <a:prstClr val="black"/>
              </a:solidFill>
              <a:latin typeface="Arial Narrow" panose="020B0606020202030204" pitchFamily="34" charset="0"/>
              <a:cs typeface="+mn-cs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/>
              </a:solidFill>
              <a:latin typeface="Arial Narrow" panose="020B0606020202030204" pitchFamily="34" charset="0"/>
              <a:cs typeface="+mn-cs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Arial Narrow" panose="020B0606020202030204" pitchFamily="34" charset="0"/>
                <a:cs typeface="+mn-cs"/>
                <a:hlinkClick r:id="rId3"/>
              </a:rPr>
              <a:t>Example B</a:t>
            </a:r>
            <a:endParaRPr lang="en-US" sz="1350" dirty="0">
              <a:solidFill>
                <a:prstClr val="black"/>
              </a:solidFill>
              <a:latin typeface="Arial Narrow" panose="020B0606020202030204" pitchFamily="34" charset="0"/>
              <a:cs typeface="+mn-cs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/>
              </a:solidFill>
              <a:latin typeface="Arial Narrow" panose="020B0606020202030204" pitchFamily="34" charset="0"/>
              <a:cs typeface="+mn-cs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Arial Narrow" panose="020B0606020202030204" pitchFamily="34" charset="0"/>
                <a:cs typeface="+mn-cs"/>
                <a:hlinkClick r:id="rId4"/>
              </a:rPr>
              <a:t>Example C</a:t>
            </a:r>
            <a:endParaRPr lang="en-US" sz="1350" dirty="0">
              <a:solidFill>
                <a:prstClr val="black"/>
              </a:solidFill>
              <a:latin typeface="Arial Narrow" panose="020B0606020202030204" pitchFamily="34" charset="0"/>
              <a:cs typeface="+mn-cs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/>
              </a:solidFill>
              <a:latin typeface="Arial Narrow" panose="020B0606020202030204" pitchFamily="34" charset="0"/>
              <a:cs typeface="+mn-cs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Arial Narrow" panose="020B0606020202030204" pitchFamily="34" charset="0"/>
                <a:cs typeface="+mn-cs"/>
                <a:hlinkClick r:id="rId5"/>
              </a:rPr>
              <a:t>Example D</a:t>
            </a:r>
            <a:endParaRPr lang="en-US" sz="1350" dirty="0">
              <a:solidFill>
                <a:prstClr val="black"/>
              </a:solidFill>
              <a:latin typeface="Arial Narrow" panose="020B0606020202030204" pitchFamily="34" charset="0"/>
              <a:cs typeface="+mn-cs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/>
              </a:solidFill>
              <a:latin typeface="Arial Narrow" panose="020B0606020202030204" pitchFamily="34" charset="0"/>
              <a:cs typeface="+mn-cs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Arial Narrow" panose="020B0606020202030204" pitchFamily="34" charset="0"/>
                <a:cs typeface="+mn-cs"/>
                <a:hlinkClick r:id="rId6"/>
              </a:rPr>
              <a:t>Current Instagram</a:t>
            </a:r>
            <a:endParaRPr lang="en-US" sz="1350" dirty="0">
              <a:solidFill>
                <a:prstClr val="black"/>
              </a:solidFill>
              <a:latin typeface="Arial Narrow" panose="020B0606020202030204" pitchFamily="34" charset="0"/>
              <a:cs typeface="+mn-cs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/>
              </a:solidFill>
              <a:latin typeface="Arial Narrow" panose="020B0606020202030204" pitchFamily="34" charset="0"/>
              <a:cs typeface="+mn-cs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/>
              </a:solidFill>
              <a:latin typeface="Arial Narrow" panose="020B0606020202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832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News Coverage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Appropriate Events </a:t>
            </a:r>
          </a:p>
          <a:p>
            <a:r>
              <a:rPr lang="en-US" dirty="0">
                <a:latin typeface="Arial Narrow" panose="020B0606020202030204" pitchFamily="34" charset="0"/>
              </a:rPr>
              <a:t>Live Coverage</a:t>
            </a:r>
          </a:p>
          <a:p>
            <a:r>
              <a:rPr lang="en-US" dirty="0">
                <a:latin typeface="Arial Narrow" panose="020B0606020202030204" pitchFamily="34" charset="0"/>
              </a:rPr>
              <a:t>Interviews</a:t>
            </a:r>
          </a:p>
          <a:p>
            <a:r>
              <a:rPr lang="en-US" dirty="0">
                <a:latin typeface="Arial Narrow" panose="020B0606020202030204" pitchFamily="34" charset="0"/>
              </a:rPr>
              <a:t>Press Release</a:t>
            </a:r>
          </a:p>
          <a:p>
            <a:r>
              <a:rPr lang="en-US" dirty="0">
                <a:latin typeface="Arial Narrow" panose="020B0606020202030204" pitchFamily="34" charset="0"/>
              </a:rPr>
              <a:t>Send videos to </a:t>
            </a:r>
            <a:r>
              <a:rPr lang="en-US" dirty="0" err="1">
                <a:latin typeface="Arial Narrow" panose="020B0606020202030204" pitchFamily="34" charset="0"/>
              </a:rPr>
              <a:t>dropbox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27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6-8 Weeks – PR Request Form</a:t>
            </a:r>
          </a:p>
          <a:p>
            <a:r>
              <a:rPr lang="en-US" dirty="0">
                <a:latin typeface="Arial Narrow" panose="020B0606020202030204" pitchFamily="34" charset="0"/>
              </a:rPr>
              <a:t>4-5 Weeks – Press Release submitted to Media</a:t>
            </a:r>
          </a:p>
          <a:p>
            <a:r>
              <a:rPr lang="en-US" dirty="0">
                <a:latin typeface="Arial Narrow" panose="020B0606020202030204" pitchFamily="34" charset="0"/>
              </a:rPr>
              <a:t>4-5 Weeks – Submit Flyer to PR for Approval</a:t>
            </a:r>
          </a:p>
          <a:p>
            <a:r>
              <a:rPr lang="en-US" dirty="0">
                <a:latin typeface="Arial Narrow" panose="020B0606020202030204" pitchFamily="34" charset="0"/>
              </a:rPr>
              <a:t>3-4 weeks – Approved Flyer and Social Media Materials will be sent/posted</a:t>
            </a:r>
          </a:p>
          <a:p>
            <a:r>
              <a:rPr lang="en-US" dirty="0">
                <a:latin typeface="Arial Narrow" panose="020B0606020202030204" pitchFamily="34" charset="0"/>
              </a:rPr>
              <a:t>2 Weeks – Press Release Submitted to Media</a:t>
            </a:r>
          </a:p>
          <a:p>
            <a:r>
              <a:rPr lang="en-US" dirty="0">
                <a:latin typeface="Arial Narrow" panose="020B0606020202030204" pitchFamily="34" charset="0"/>
              </a:rPr>
              <a:t>1 Week – physical Pubbing, if needed</a:t>
            </a:r>
          </a:p>
          <a:p>
            <a:r>
              <a:rPr lang="en-US" dirty="0">
                <a:latin typeface="Arial Narrow" panose="020B0606020202030204" pitchFamily="34" charset="0"/>
              </a:rPr>
              <a:t>1 day – Press Release Submitted to Media </a:t>
            </a:r>
          </a:p>
        </p:txBody>
      </p:sp>
    </p:spTree>
    <p:extLst>
      <p:ext uri="{BB962C8B-B14F-4D97-AF65-F5344CB8AC3E}">
        <p14:creationId xmlns:p14="http://schemas.microsoft.com/office/powerpoint/2010/main" val="977266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22188"/>
            <a:ext cx="8229600" cy="422374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4704"/>
            <a:ext cx="8229600" cy="4176464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Ritualistic Opening </a:t>
            </a:r>
            <a:r>
              <a:rPr lang="en-US" sz="1600" dirty="0"/>
              <a:t>				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Adoption of the Agenda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Review of November 2019 Chapter Meeting Minutes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Correspondence</a:t>
            </a:r>
            <a:r>
              <a:rPr lang="en-US" sz="1600" dirty="0"/>
              <a:t>				            Soror Christine Lewis</a:t>
            </a:r>
          </a:p>
          <a:p>
            <a:pPr marL="0" indent="0">
              <a:buNone/>
            </a:pPr>
            <a:r>
              <a:rPr lang="en-US" sz="1600" b="1" dirty="0"/>
              <a:t>  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Welcome New and Visiting Sorors/Birthdays                  </a:t>
            </a:r>
            <a:r>
              <a:rPr lang="en-US" sz="1600" dirty="0"/>
              <a:t>Hospitality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President’s Message			             </a:t>
            </a:r>
            <a:r>
              <a:rPr lang="en-US" sz="1600" dirty="0"/>
              <a:t>Soror Alicia Warren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Executive Board Recommendations/Action items          </a:t>
            </a:r>
            <a:r>
              <a:rPr lang="en-US" sz="1600" dirty="0"/>
              <a:t>Soror Alicia Warren</a:t>
            </a:r>
          </a:p>
          <a:p>
            <a:r>
              <a:rPr lang="en-US" sz="1600" dirty="0"/>
              <a:t>MIT Calendar &amp; Budget                                                  Soror Leslie Brown</a:t>
            </a:r>
          </a:p>
          <a:p>
            <a:pPr marL="0" indent="0">
              <a:buNone/>
            </a:pPr>
            <a:r>
              <a:rPr lang="en-US" sz="1600" dirty="0"/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</a:t>
            </a:r>
            <a:r>
              <a:rPr lang="en-US" dirty="0"/>
              <a:t> Request Form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27" y="2135865"/>
            <a:ext cx="2447796" cy="3111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28" y="2135865"/>
            <a:ext cx="2375444" cy="311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559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b="1" dirty="0">
                <a:latin typeface="Arial Narrow" panose="020B0606020202030204" pitchFamily="34" charset="0"/>
              </a:rPr>
              <a:t>It should be audience-appropriate.</a:t>
            </a:r>
            <a:endParaRPr lang="en-US" dirty="0">
              <a:latin typeface="Arial Narrow" panose="020B0606020202030204" pitchFamily="34" charset="0"/>
            </a:endParaRPr>
          </a:p>
          <a:p>
            <a:pPr marL="0" indent="0" fontAlgn="base">
              <a:buNone/>
            </a:pPr>
            <a:r>
              <a:rPr lang="en-US" b="1" dirty="0">
                <a:latin typeface="Arial Narrow" panose="020B0606020202030204" pitchFamily="34" charset="0"/>
              </a:rPr>
              <a:t>It should be easy to read.</a:t>
            </a:r>
            <a:endParaRPr lang="en-US" dirty="0">
              <a:latin typeface="Arial Narrow" panose="020B0606020202030204" pitchFamily="34" charset="0"/>
            </a:endParaRPr>
          </a:p>
          <a:p>
            <a:pPr marL="0" indent="0" fontAlgn="base">
              <a:buNone/>
            </a:pPr>
            <a:r>
              <a:rPr lang="en-US" b="1" dirty="0">
                <a:latin typeface="Arial Narrow" panose="020B0606020202030204" pitchFamily="34" charset="0"/>
              </a:rPr>
              <a:t>It should be distinct.</a:t>
            </a:r>
            <a:endParaRPr lang="en-US" dirty="0">
              <a:latin typeface="Arial Narrow" panose="020B0606020202030204" pitchFamily="34" charset="0"/>
            </a:endParaRPr>
          </a:p>
          <a:p>
            <a:pPr marL="0" indent="0" fontAlgn="base">
              <a:buNone/>
            </a:pPr>
            <a:r>
              <a:rPr lang="en-US" b="1" dirty="0">
                <a:latin typeface="Arial Narrow" panose="020B0606020202030204" pitchFamily="34" charset="0"/>
              </a:rPr>
              <a:t>It should be scalable.</a:t>
            </a:r>
            <a:endParaRPr lang="en-US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672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Logo Designs</a:t>
            </a:r>
          </a:p>
        </p:txBody>
      </p:sp>
    </p:spTree>
    <p:extLst>
      <p:ext uri="{BB962C8B-B14F-4D97-AF65-F5344CB8AC3E}">
        <p14:creationId xmlns:p14="http://schemas.microsoft.com/office/powerpoint/2010/main" val="3073818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7"/>
            <a:ext cx="7796030" cy="1293596"/>
          </a:xfrm>
        </p:spPr>
        <p:txBody>
          <a:bodyPr/>
          <a:lstStyle/>
          <a:p>
            <a:r>
              <a:rPr lang="en-US" dirty="0">
                <a:latin typeface="Arial Narrow" panose="020B0606020202030204" pitchFamily="34" charset="0"/>
                <a:hlinkClick r:id="rId2"/>
              </a:rPr>
              <a:t>dsttapr@gmail.com</a:t>
            </a:r>
            <a:endParaRPr lang="en-US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796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4624"/>
            <a:ext cx="4966446" cy="762856"/>
          </a:xfrm>
        </p:spPr>
        <p:txBody>
          <a:bodyPr anchor="t"/>
          <a:lstStyle/>
          <a:p>
            <a:r>
              <a:rPr lang="en-US" sz="4000" dirty="0"/>
              <a:t> 3</a:t>
            </a:r>
            <a:r>
              <a:rPr lang="en-US" sz="4000" baseline="30000" dirty="0"/>
              <a:t>rd</a:t>
            </a:r>
            <a:r>
              <a:rPr lang="en-US" sz="4000" dirty="0"/>
              <a:t> VP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692696"/>
            <a:ext cx="8352928" cy="5634347"/>
          </a:xfrm>
        </p:spPr>
        <p:txBody>
          <a:bodyPr>
            <a:noAutofit/>
          </a:bodyPr>
          <a:lstStyle/>
          <a:p>
            <a:r>
              <a:rPr lang="en-US" sz="1800" b="1" dirty="0"/>
              <a:t>Reds and Whites: Sorors Jasmine White Bynum &amp; Stephanie Love, Chairs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Event Recap &amp; Review of Final Budget</a:t>
            </a:r>
          </a:p>
          <a:p>
            <a:r>
              <a:rPr lang="en-US" sz="1800" b="1" dirty="0"/>
              <a:t> </a:t>
            </a:r>
            <a:endParaRPr lang="en-US" sz="1800" dirty="0"/>
          </a:p>
          <a:p>
            <a:r>
              <a:rPr lang="en-US" sz="1800" b="1" dirty="0"/>
              <a:t> Queen Of Hearts: Sorors Paulette Walker &amp; Joyce Patterson, Chairs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March 28, 2020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000000"/>
                </a:solidFill>
              </a:rPr>
              <a:t>Centro Asturiano de Tampa </a:t>
            </a:r>
            <a:r>
              <a:rPr lang="en-US" sz="1800" dirty="0"/>
              <a:t>6:00 pm-11:00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Tickets are </a:t>
            </a:r>
            <a:r>
              <a:rPr lang="en-US" sz="1800" b="1" dirty="0">
                <a:solidFill>
                  <a:srgbClr val="FF0000"/>
                </a:solidFill>
              </a:rPr>
              <a:t>SOLD OUT</a:t>
            </a:r>
          </a:p>
          <a:p>
            <a:pPr marL="285750" lvl="0" indent="-28575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Sponsorship packets and Digital Ads</a:t>
            </a:r>
          </a:p>
          <a:p>
            <a:pPr marL="285750" lvl="0" indent="-28575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Table Selection</a:t>
            </a:r>
          </a:p>
          <a:p>
            <a:r>
              <a:rPr lang="en-US" sz="1800" b="1" dirty="0"/>
              <a:t> </a:t>
            </a:r>
            <a:endParaRPr lang="en-US" sz="1800" dirty="0"/>
          </a:p>
          <a:p>
            <a:pPr lv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800" b="1" u="sng" dirty="0">
                <a:solidFill>
                  <a:srgbClr val="FF0000"/>
                </a:solidFill>
              </a:rPr>
              <a:t>Fundraising Minute:</a:t>
            </a:r>
            <a:r>
              <a:rPr lang="en-US" sz="1800" b="1" dirty="0"/>
              <a:t>                                    </a:t>
            </a:r>
            <a:r>
              <a:rPr lang="en-US" sz="1800" b="1" u="sng" dirty="0">
                <a:solidFill>
                  <a:srgbClr val="FF0000"/>
                </a:solidFill>
              </a:rPr>
              <a:t>Logo Contest</a:t>
            </a:r>
          </a:p>
          <a:p>
            <a:pPr lv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800" b="1" dirty="0"/>
              <a:t>Upcoming Events:                                         What is a Logo??</a:t>
            </a:r>
          </a:p>
          <a:p>
            <a:pPr marL="285750" lvl="0" indent="-28575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800" dirty="0"/>
              <a:t>We Vote t-shirts</a:t>
            </a:r>
          </a:p>
          <a:p>
            <a:pPr marL="285750" lvl="0" indent="-28575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800" dirty="0"/>
              <a:t>Chapter t-shirts</a:t>
            </a:r>
          </a:p>
          <a:p>
            <a:pPr marL="285750" lvl="0" indent="-28575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800" dirty="0"/>
              <a:t>Cycle fundraising event</a:t>
            </a:r>
          </a:p>
          <a:p>
            <a:pPr lv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800" b="1" dirty="0"/>
              <a:t>        </a:t>
            </a:r>
          </a:p>
          <a:p>
            <a:pPr lvl="0" algn="l"/>
            <a:endParaRPr lang="en-US" sz="1800" b="1" dirty="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454143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BF96B3A-9777-4975-B980-5AFDAFED8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462319"/>
              </p:ext>
            </p:extLst>
          </p:nvPr>
        </p:nvGraphicFramePr>
        <p:xfrm>
          <a:off x="539552" y="116632"/>
          <a:ext cx="7704855" cy="5256579"/>
        </p:xfrm>
        <a:graphic>
          <a:graphicData uri="http://schemas.openxmlformats.org/drawingml/2006/table">
            <a:tbl>
              <a:tblPr/>
              <a:tblGrid>
                <a:gridCol w="2952759">
                  <a:extLst>
                    <a:ext uri="{9D8B030D-6E8A-4147-A177-3AD203B41FA5}">
                      <a16:colId xmlns:a16="http://schemas.microsoft.com/office/drawing/2014/main" val="1435141640"/>
                    </a:ext>
                  </a:extLst>
                </a:gridCol>
                <a:gridCol w="907358">
                  <a:extLst>
                    <a:ext uri="{9D8B030D-6E8A-4147-A177-3AD203B41FA5}">
                      <a16:colId xmlns:a16="http://schemas.microsoft.com/office/drawing/2014/main" val="1806675280"/>
                    </a:ext>
                  </a:extLst>
                </a:gridCol>
                <a:gridCol w="907358">
                  <a:extLst>
                    <a:ext uri="{9D8B030D-6E8A-4147-A177-3AD203B41FA5}">
                      <a16:colId xmlns:a16="http://schemas.microsoft.com/office/drawing/2014/main" val="1322676337"/>
                    </a:ext>
                  </a:extLst>
                </a:gridCol>
                <a:gridCol w="861221">
                  <a:extLst>
                    <a:ext uri="{9D8B030D-6E8A-4147-A177-3AD203B41FA5}">
                      <a16:colId xmlns:a16="http://schemas.microsoft.com/office/drawing/2014/main" val="2161812929"/>
                    </a:ext>
                  </a:extLst>
                </a:gridCol>
                <a:gridCol w="861221">
                  <a:extLst>
                    <a:ext uri="{9D8B030D-6E8A-4147-A177-3AD203B41FA5}">
                      <a16:colId xmlns:a16="http://schemas.microsoft.com/office/drawing/2014/main" val="1007789555"/>
                    </a:ext>
                  </a:extLst>
                </a:gridCol>
                <a:gridCol w="1214938">
                  <a:extLst>
                    <a:ext uri="{9D8B030D-6E8A-4147-A177-3AD203B41FA5}">
                      <a16:colId xmlns:a16="http://schemas.microsoft.com/office/drawing/2014/main" val="2253476178"/>
                    </a:ext>
                  </a:extLst>
                </a:gridCol>
              </a:tblGrid>
              <a:tr h="261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Reds &amp; Whites Final Budget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550346"/>
                  </a:ext>
                </a:extLst>
              </a:tr>
              <a:tr h="2729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272883"/>
                  </a:ext>
                </a:extLst>
              </a:tr>
              <a:tr h="261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 tickets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300@25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7,500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334@25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8,350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9564"/>
                  </a:ext>
                </a:extLst>
              </a:tr>
              <a:tr h="284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VIP tickets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40@40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1,600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51@40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2,040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166262"/>
                  </a:ext>
                </a:extLst>
              </a:tr>
              <a:tr h="261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Painting Raffle $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167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745463"/>
                  </a:ext>
                </a:extLst>
              </a:tr>
              <a:tr h="2729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Donations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175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215049"/>
                  </a:ext>
                </a:extLst>
              </a:tr>
              <a:tr h="4983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Kind Donations                catering, decor, Vegas trip, dessert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1,603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960209"/>
                  </a:ext>
                </a:extLst>
              </a:tr>
              <a:tr h="261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Income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 9,100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10,732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29608"/>
                  </a:ext>
                </a:extLst>
              </a:tr>
              <a:tr h="2729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 Expenses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910844"/>
                  </a:ext>
                </a:extLst>
              </a:tr>
              <a:tr h="261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Venue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700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1,050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46839"/>
                  </a:ext>
                </a:extLst>
              </a:tr>
              <a:tr h="261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DJ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300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400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283665"/>
                  </a:ext>
                </a:extLst>
              </a:tr>
              <a:tr h="261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Insurance Rider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436767"/>
                  </a:ext>
                </a:extLst>
              </a:tr>
              <a:tr h="261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Tickets/Flyers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102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075596"/>
                  </a:ext>
                </a:extLst>
              </a:tr>
              <a:tr h="261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Catering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1,895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2,783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32095"/>
                  </a:ext>
                </a:extLst>
              </a:tr>
              <a:tr h="261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VIP Items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460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138489"/>
                  </a:ext>
                </a:extLst>
              </a:tr>
              <a:tr h="261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Decorations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300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329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921783"/>
                  </a:ext>
                </a:extLst>
              </a:tr>
              <a:tr h="261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Expenses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 3,745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5,323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783257"/>
                  </a:ext>
                </a:extLst>
              </a:tr>
              <a:tr h="261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(375)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943971"/>
                  </a:ext>
                </a:extLst>
              </a:tr>
              <a:tr h="261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Net Profit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 4,980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5,409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018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4254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/>
        </p:nvSpPr>
        <p:spPr>
          <a:xfrm>
            <a:off x="29589" y="44624"/>
            <a:ext cx="9144000" cy="914400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</a:pPr>
            <a:r>
              <a:rPr lang="en" sz="4000" b="1" dirty="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Survey Results</a:t>
            </a:r>
            <a:endParaRPr dirty="0"/>
          </a:p>
        </p:txBody>
      </p:sp>
      <p:pic>
        <p:nvPicPr>
          <p:cNvPr id="147" name="Google Shape;14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512" y="1412776"/>
            <a:ext cx="5616574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32487" y="1437000"/>
            <a:ext cx="1300164" cy="103346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7"/>
          <p:cNvSpPr txBox="1"/>
          <p:nvPr/>
        </p:nvSpPr>
        <p:spPr>
          <a:xfrm>
            <a:off x="5868144" y="2708920"/>
            <a:ext cx="3048000" cy="22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" sz="12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Pros:</a:t>
            </a:r>
            <a:endParaRPr sz="12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350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“Outstanding event... including the Art element was an excellent choice.”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350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“Wonderfully presented. I especially enjoyed the VIP session.”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350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hostess had on great outfits and the event was very organized.”</a:t>
            </a:r>
            <a:endParaRPr dirty="0"/>
          </a:p>
          <a:p>
            <a:pPr indent="-6350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BEST wine tasting we've had since it started!”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</a:pPr>
            <a:endParaRPr sz="1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" sz="12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Areas for improvement:</a:t>
            </a:r>
            <a:endParaRPr sz="12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350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Issues with locating the venue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350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 seating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350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announcements for raffle tickets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350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Acoustics – better mic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of the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565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Adjournment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023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Ritualistic Closing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79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22188"/>
            <a:ext cx="8229600" cy="422374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712"/>
            <a:ext cx="8229600" cy="5184576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/>
              <a:t>Budget &amp; Finance Reports</a:t>
            </a:r>
          </a:p>
          <a:p>
            <a:pPr marL="457200" lvl="1" indent="0">
              <a:buNone/>
            </a:pPr>
            <a:r>
              <a:rPr lang="en-US" sz="1400" b="1" dirty="0"/>
              <a:t>Treasurer</a:t>
            </a:r>
            <a:r>
              <a:rPr lang="en-US" sz="1400" dirty="0"/>
              <a:t>		                     Soror Tiffany Mitchell</a:t>
            </a:r>
          </a:p>
          <a:p>
            <a:pPr marL="457200" lvl="1" indent="0">
              <a:buNone/>
            </a:pPr>
            <a:r>
              <a:rPr lang="en-US" sz="1400" b="1" dirty="0"/>
              <a:t>Financial Secretary</a:t>
            </a:r>
            <a:r>
              <a:rPr lang="en-US" sz="1400" dirty="0"/>
              <a:t>	                     Soror Briana Joseph</a:t>
            </a:r>
          </a:p>
          <a:p>
            <a:pPr marL="457200" lvl="1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Mock Electronic Voting (Training)                    </a:t>
            </a:r>
            <a:r>
              <a:rPr lang="en-US" sz="1400" dirty="0"/>
              <a:t>Election Committee</a:t>
            </a:r>
          </a:p>
          <a:p>
            <a:pPr marL="0" indent="0">
              <a:buNone/>
            </a:pPr>
            <a:r>
              <a:rPr lang="en-US" sz="1400" dirty="0"/>
              <a:t>                                                                             Technology Committee</a:t>
            </a:r>
          </a:p>
          <a:p>
            <a:pPr marL="0" indent="0">
              <a:buNone/>
            </a:pPr>
            <a:r>
              <a:rPr lang="en-US" sz="1400" dirty="0"/>
              <a:t>                                                                             Membership Services/Delta Connection</a:t>
            </a:r>
            <a:endParaRPr lang="en-US" sz="1400" b="1" dirty="0"/>
          </a:p>
          <a:p>
            <a:pPr marL="0" indent="0">
              <a:spcBef>
                <a:spcPts val="0"/>
              </a:spcBef>
              <a:buNone/>
            </a:pPr>
            <a:endParaRPr lang="en-US" sz="14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First Vice President’s Report</a:t>
            </a:r>
            <a:r>
              <a:rPr lang="en-US" sz="1400" dirty="0"/>
              <a:t>                            Soror Brenda Webb Johnson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Second Vice President’s Report</a:t>
            </a:r>
            <a:r>
              <a:rPr lang="en-US" sz="1400" dirty="0"/>
              <a:t>                       Soror Sabrina Griffith 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Third Vice President’s Report</a:t>
            </a:r>
            <a:r>
              <a:rPr lang="en-US" sz="1400" dirty="0"/>
              <a:t>                           Soror Angela Brown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b="1" dirty="0"/>
              <a:t>Good of the Order                                              </a:t>
            </a:r>
            <a:r>
              <a:rPr lang="en-US" sz="1400" dirty="0"/>
              <a:t>Soror Christine Lewis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Adjournment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b="1" dirty="0"/>
              <a:t>Ritualistic  Closing</a:t>
            </a:r>
            <a:endParaRPr lang="en-US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800" dirty="0"/>
              <a:t> 	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7505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Please use this time to state any discrepancies with the minutes for the </a:t>
            </a:r>
            <a:r>
              <a:rPr lang="en-US" altLang="en-US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November 2019 </a:t>
            </a:r>
            <a:r>
              <a:rPr lang="en-US" altLang="en-US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meeting</a:t>
            </a:r>
            <a:r>
              <a:rPr lang="en-US" altLang="en-US" sz="1400" dirty="0">
                <a:solidFill>
                  <a:prstClr val="black"/>
                </a:solidFill>
                <a:latin typeface="Impact" charset="0"/>
                <a:ea typeface=""/>
                <a:cs typeface=""/>
              </a:rPr>
              <a:t>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943" y="3945"/>
            <a:ext cx="2935724" cy="293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27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Correspondence</a:t>
            </a:r>
          </a:p>
        </p:txBody>
      </p:sp>
      <p:pic>
        <p:nvPicPr>
          <p:cNvPr id="167938" name="Picture 2" descr="Image result for Breaking news 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01" y="1417638"/>
            <a:ext cx="7225397" cy="35428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460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New &amp; Visiting Sorors</a:t>
            </a:r>
            <a:br>
              <a:rPr lang="en-US" dirty="0"/>
            </a:br>
            <a:r>
              <a:rPr lang="en-US" dirty="0"/>
              <a:t>and Birthday Celebrations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42" y="2132856"/>
            <a:ext cx="4700315" cy="2304256"/>
          </a:xfrm>
        </p:spPr>
      </p:pic>
    </p:spTree>
    <p:extLst>
      <p:ext uri="{BB962C8B-B14F-4D97-AF65-F5344CB8AC3E}">
        <p14:creationId xmlns:p14="http://schemas.microsoft.com/office/powerpoint/2010/main" val="1384229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22188"/>
            <a:ext cx="8928992" cy="714524"/>
          </a:xfrm>
          <a:solidFill>
            <a:srgbClr val="FF0000"/>
          </a:solidFill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2018 – 2020 Vision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340768"/>
            <a:ext cx="8784975" cy="4176464"/>
          </a:xfrm>
          <a:solidFill>
            <a:srgbClr val="FF0000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Developing Leaders</a:t>
            </a: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Membership Engagement</a:t>
            </a: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Technology Enhancements</a:t>
            </a:r>
          </a:p>
        </p:txBody>
      </p:sp>
    </p:spTree>
    <p:extLst>
      <p:ext uri="{BB962C8B-B14F-4D97-AF65-F5344CB8AC3E}">
        <p14:creationId xmlns:p14="http://schemas.microsoft.com/office/powerpoint/2010/main" val="3366193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en-US" sz="2400" b="1" dirty="0"/>
              <a:t>President’s Message</a:t>
            </a:r>
            <a:br>
              <a:rPr lang="en-US" sz="2400" b="1" dirty="0"/>
            </a:br>
            <a:r>
              <a:rPr lang="en-US" sz="2400" b="1" dirty="0"/>
              <a:t>“</a:t>
            </a:r>
            <a:r>
              <a:rPr lang="en-US" sz="2400" b="1" i="1" dirty="0"/>
              <a:t>Leading with Sisterly Love”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165CC9-2F7B-4F4A-BEED-8DC31778380D}"/>
              </a:ext>
            </a:extLst>
          </p:cNvPr>
          <p:cNvSpPr txBox="1"/>
          <p:nvPr/>
        </p:nvSpPr>
        <p:spPr>
          <a:xfrm>
            <a:off x="498376" y="1340768"/>
            <a:ext cx="81472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600" b="1" dirty="0"/>
              <a:t>National/Regional/Chapter Updates:</a:t>
            </a:r>
            <a:r>
              <a:rPr lang="en-US" sz="1600" dirty="0"/>
              <a:t>		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/>
              <a:t>Save the Dates:</a:t>
            </a:r>
          </a:p>
          <a:p>
            <a:pPr marL="1143000" lvl="2">
              <a:buFont typeface="Arial" panose="020B0604020202020204" pitchFamily="34" charset="0"/>
              <a:buChar char="•"/>
            </a:pPr>
            <a:r>
              <a:rPr lang="en-US" sz="1600" dirty="0"/>
              <a:t>  Bay Area Founders Day: Hosted by Lakeland Alumnae - January 25</a:t>
            </a:r>
            <a:r>
              <a:rPr lang="en-US" sz="1600" baseline="30000" dirty="0"/>
              <a:t>th</a:t>
            </a:r>
            <a:r>
              <a:rPr lang="en-US" sz="1600" dirty="0"/>
              <a:t> </a:t>
            </a:r>
          </a:p>
          <a:p>
            <a:pPr marL="1143000" lvl="2">
              <a:buFont typeface="Arial" panose="020B0604020202020204" pitchFamily="34" charset="0"/>
              <a:buChar char="•"/>
            </a:pPr>
            <a:r>
              <a:rPr lang="en-US" sz="1600" dirty="0"/>
              <a:t>  DDAC: February 9</a:t>
            </a:r>
            <a:r>
              <a:rPr lang="en-US" sz="1600" baseline="30000" dirty="0"/>
              <a:t>th</a:t>
            </a:r>
            <a:r>
              <a:rPr lang="en-US" sz="1600" dirty="0"/>
              <a:t> – 11</a:t>
            </a:r>
            <a:r>
              <a:rPr lang="en-US" sz="1600" baseline="30000" dirty="0"/>
              <a:t>th</a:t>
            </a:r>
            <a:endParaRPr lang="en-US" sz="1600" dirty="0"/>
          </a:p>
          <a:p>
            <a:pPr marL="1143000" lvl="2">
              <a:buFont typeface="Arial" panose="020B0604020202020204" pitchFamily="34" charset="0"/>
              <a:buChar char="•"/>
            </a:pPr>
            <a:r>
              <a:rPr lang="en-US" sz="1600" dirty="0"/>
              <a:t>  DDNC: February 23</a:t>
            </a:r>
            <a:r>
              <a:rPr lang="en-US" sz="1600" baseline="30000" dirty="0"/>
              <a:t>rd</a:t>
            </a:r>
            <a:r>
              <a:rPr lang="en-US" sz="1600" dirty="0"/>
              <a:t> – 25</a:t>
            </a:r>
            <a:r>
              <a:rPr lang="en-US" sz="1600" baseline="30000" dirty="0"/>
              <a:t>th</a:t>
            </a:r>
            <a:r>
              <a:rPr lang="en-US" sz="1600" b="1" dirty="0"/>
              <a:t> </a:t>
            </a:r>
          </a:p>
          <a:p>
            <a:pPr marL="1143000" lvl="2">
              <a:buFont typeface="Arial" panose="020B0604020202020204" pitchFamily="34" charset="0"/>
              <a:buChar char="•"/>
            </a:pPr>
            <a:r>
              <a:rPr lang="en-US" sz="1600" b="1" dirty="0"/>
              <a:t>  </a:t>
            </a:r>
            <a:r>
              <a:rPr lang="en-US" sz="1600" dirty="0"/>
              <a:t>Regional Conference: Date/TBD Location/Kissimmee Fl</a:t>
            </a:r>
          </a:p>
          <a:p>
            <a:pPr lvl="2"/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22288980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Atlas">
  <a:themeElements>
    <a:clrScheme name="Atlas">
      <a:dk1>
        <a:srgbClr val="000000"/>
      </a:dk1>
      <a:lt1>
        <a:srgbClr val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101995</TotalTime>
  <Words>1313</Words>
  <Application>Microsoft Office PowerPoint</Application>
  <PresentationFormat>On-screen Show (4:3)</PresentationFormat>
  <Paragraphs>398</Paragraphs>
  <Slides>39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Arial</vt:lpstr>
      <vt:lpstr>Arial Narrow</vt:lpstr>
      <vt:lpstr>Calibri</vt:lpstr>
      <vt:lpstr>Dancing Script</vt:lpstr>
      <vt:lpstr>Impact</vt:lpstr>
      <vt:lpstr>Noto Sans Symbols</vt:lpstr>
      <vt:lpstr>Rockwell</vt:lpstr>
      <vt:lpstr>Times New Roman</vt:lpstr>
      <vt:lpstr>Diseño predeterminado</vt:lpstr>
      <vt:lpstr>1_Office Theme</vt:lpstr>
      <vt:lpstr>Atlas</vt:lpstr>
      <vt:lpstr>Main Event</vt:lpstr>
      <vt:lpstr>PowerPoint Presentation</vt:lpstr>
      <vt:lpstr>PowerPoint Presentation</vt:lpstr>
      <vt:lpstr>Agenda</vt:lpstr>
      <vt:lpstr>Agenda</vt:lpstr>
      <vt:lpstr>PowerPoint Presentation</vt:lpstr>
      <vt:lpstr>Correspondence</vt:lpstr>
      <vt:lpstr>Welcome New &amp; Visiting Sorors and Birthday Celebrations</vt:lpstr>
      <vt:lpstr>2018 – 2020 Vision</vt:lpstr>
      <vt:lpstr>President’s Message “Leading with Sisterly Love”</vt:lpstr>
      <vt:lpstr>President’s Message “Leading with Sisterly Love”</vt:lpstr>
      <vt:lpstr>Executive Board Recommendations/Action Items</vt:lpstr>
      <vt:lpstr>Budget &amp; Finance</vt:lpstr>
      <vt:lpstr>1st VP Report</vt:lpstr>
      <vt:lpstr>2nd VP Report</vt:lpstr>
      <vt:lpstr>Collegiate Connection</vt:lpstr>
      <vt:lpstr>Collegiate Connection Goals</vt:lpstr>
      <vt:lpstr>Tampa Alumnae Strategy</vt:lpstr>
      <vt:lpstr>Additional Activities</vt:lpstr>
      <vt:lpstr>Questions?</vt:lpstr>
      <vt:lpstr>Public Relations Committee 2019</vt:lpstr>
      <vt:lpstr>Role</vt:lpstr>
      <vt:lpstr>Responsibilities</vt:lpstr>
      <vt:lpstr>Flyer Vendors</vt:lpstr>
      <vt:lpstr>Flyer</vt:lpstr>
      <vt:lpstr>Approval Process</vt:lpstr>
      <vt:lpstr>Social Media Posts </vt:lpstr>
      <vt:lpstr>NEW Look</vt:lpstr>
      <vt:lpstr>News Coverage</vt:lpstr>
      <vt:lpstr>PR Procedure</vt:lpstr>
      <vt:lpstr>Pr Request Form</vt:lpstr>
      <vt:lpstr>LOGO</vt:lpstr>
      <vt:lpstr>Future Logo Designs</vt:lpstr>
      <vt:lpstr>Email</vt:lpstr>
      <vt:lpstr> 3rd VP Report</vt:lpstr>
      <vt:lpstr>PowerPoint Presentation</vt:lpstr>
      <vt:lpstr>PowerPoint Presentation</vt:lpstr>
      <vt:lpstr>Good of the Order</vt:lpstr>
      <vt:lpstr>Adjournment</vt:lpstr>
      <vt:lpstr>Ritualistic Closing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Alicia Warren</cp:lastModifiedBy>
  <cp:revision>901</cp:revision>
  <cp:lastPrinted>2019-11-15T19:50:57Z</cp:lastPrinted>
  <dcterms:created xsi:type="dcterms:W3CDTF">2010-05-23T14:28:12Z</dcterms:created>
  <dcterms:modified xsi:type="dcterms:W3CDTF">2019-12-20T02:21:01Z</dcterms:modified>
</cp:coreProperties>
</file>