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73" r:id="rId2"/>
    <p:sldMasterId id="2147483736" r:id="rId3"/>
    <p:sldMasterId id="2147483748" r:id="rId4"/>
    <p:sldMasterId id="2147483760" r:id="rId5"/>
    <p:sldMasterId id="2147483778" r:id="rId6"/>
  </p:sldMasterIdLst>
  <p:notesMasterIdLst>
    <p:notesMasterId r:id="rId57"/>
  </p:notesMasterIdLst>
  <p:sldIdLst>
    <p:sldId id="272" r:id="rId7"/>
    <p:sldId id="281" r:id="rId8"/>
    <p:sldId id="286" r:id="rId9"/>
    <p:sldId id="269" r:id="rId10"/>
    <p:sldId id="308" r:id="rId11"/>
    <p:sldId id="305" r:id="rId12"/>
    <p:sldId id="306" r:id="rId13"/>
    <p:sldId id="311" r:id="rId14"/>
    <p:sldId id="309" r:id="rId15"/>
    <p:sldId id="283" r:id="rId16"/>
    <p:sldId id="421" r:id="rId17"/>
    <p:sldId id="391" r:id="rId18"/>
    <p:sldId id="407" r:id="rId19"/>
    <p:sldId id="413" r:id="rId20"/>
    <p:sldId id="314" r:id="rId21"/>
    <p:sldId id="420" r:id="rId22"/>
    <p:sldId id="315" r:id="rId23"/>
    <p:sldId id="414" r:id="rId24"/>
    <p:sldId id="392" r:id="rId25"/>
    <p:sldId id="320" r:id="rId26"/>
    <p:sldId id="354" r:id="rId27"/>
    <p:sldId id="256" r:id="rId28"/>
    <p:sldId id="279" r:id="rId29"/>
    <p:sldId id="273" r:id="rId30"/>
    <p:sldId id="260" r:id="rId31"/>
    <p:sldId id="271" r:id="rId32"/>
    <p:sldId id="262" r:id="rId33"/>
    <p:sldId id="417" r:id="rId34"/>
    <p:sldId id="264" r:id="rId35"/>
    <p:sldId id="270" r:id="rId36"/>
    <p:sldId id="266" r:id="rId37"/>
    <p:sldId id="418" r:id="rId38"/>
    <p:sldId id="274" r:id="rId39"/>
    <p:sldId id="275" r:id="rId40"/>
    <p:sldId id="276" r:id="rId41"/>
    <p:sldId id="277" r:id="rId42"/>
    <p:sldId id="278" r:id="rId43"/>
    <p:sldId id="280" r:id="rId44"/>
    <p:sldId id="415" r:id="rId45"/>
    <p:sldId id="416" r:id="rId46"/>
    <p:sldId id="412" r:id="rId47"/>
    <p:sldId id="422" r:id="rId48"/>
    <p:sldId id="257" r:id="rId49"/>
    <p:sldId id="258" r:id="rId50"/>
    <p:sldId id="259" r:id="rId51"/>
    <p:sldId id="261" r:id="rId52"/>
    <p:sldId id="423" r:id="rId53"/>
    <p:sldId id="350" r:id="rId54"/>
    <p:sldId id="348" r:id="rId55"/>
    <p:sldId id="351" r:id="rId5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0099CC"/>
    <a:srgbClr val="660066"/>
    <a:srgbClr val="5F5F5F"/>
    <a:srgbClr val="0033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52" autoAdjust="0"/>
  </p:normalViewPr>
  <p:slideViewPr>
    <p:cSldViewPr>
      <p:cViewPr varScale="1">
        <p:scale>
          <a:sx n="86" d="100"/>
          <a:sy n="86" d="100"/>
        </p:scale>
        <p:origin x="138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D8593-7701-4B10-A657-15E0DAF73125}" type="datetimeFigureOut">
              <a:rPr lang="en-US" smtClean="0"/>
              <a:t>11/13/2019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099461-66BE-46B7-8989-72DDF31CC61F}" type="slidenum">
              <a:rPr lang="en-US" smtClean="0"/>
              <a:t>‹#›</a:t>
            </a:fld>
            <a:endParaRPr lang="en-US"/>
          </a:p>
        </p:txBody>
      </p:sp>
    </p:spTree>
    <p:extLst>
      <p:ext uri="{BB962C8B-B14F-4D97-AF65-F5344CB8AC3E}">
        <p14:creationId xmlns:p14="http://schemas.microsoft.com/office/powerpoint/2010/main" val="180658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99461-66BE-46B7-8989-72DDF31CC61F}" type="slidenum">
              <a:rPr lang="en-US" smtClean="0"/>
              <a:t>1</a:t>
            </a:fld>
            <a:endParaRPr lang="en-US"/>
          </a:p>
        </p:txBody>
      </p:sp>
    </p:spTree>
    <p:extLst>
      <p:ext uri="{BB962C8B-B14F-4D97-AF65-F5344CB8AC3E}">
        <p14:creationId xmlns:p14="http://schemas.microsoft.com/office/powerpoint/2010/main" val="10492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24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97064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99461-66BE-46B7-8989-72DDF31CC61F}" type="slidenum">
              <a:rPr lang="en-US" smtClean="0"/>
              <a:t>3</a:t>
            </a:fld>
            <a:endParaRPr lang="en-US"/>
          </a:p>
        </p:txBody>
      </p:sp>
    </p:spTree>
    <p:extLst>
      <p:ext uri="{BB962C8B-B14F-4D97-AF65-F5344CB8AC3E}">
        <p14:creationId xmlns:p14="http://schemas.microsoft.com/office/powerpoint/2010/main" val="34358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99461-66BE-46B7-8989-72DDF31CC61F}" type="slidenum">
              <a:rPr lang="en-US" smtClean="0"/>
              <a:t>8</a:t>
            </a:fld>
            <a:endParaRPr lang="en-US"/>
          </a:p>
        </p:txBody>
      </p:sp>
    </p:spTree>
    <p:extLst>
      <p:ext uri="{BB962C8B-B14F-4D97-AF65-F5344CB8AC3E}">
        <p14:creationId xmlns:p14="http://schemas.microsoft.com/office/powerpoint/2010/main" val="203772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99461-66BE-46B7-8989-72DDF31CC61F}" type="slidenum">
              <a:rPr lang="en-US" smtClean="0"/>
              <a:t>9</a:t>
            </a:fld>
            <a:endParaRPr lang="en-US"/>
          </a:p>
        </p:txBody>
      </p:sp>
    </p:spTree>
    <p:extLst>
      <p:ext uri="{BB962C8B-B14F-4D97-AF65-F5344CB8AC3E}">
        <p14:creationId xmlns:p14="http://schemas.microsoft.com/office/powerpoint/2010/main" val="3042128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99461-66BE-46B7-8989-72DDF31CC61F}" type="slidenum">
              <a:rPr lang="en-US" smtClean="0"/>
              <a:t>10</a:t>
            </a:fld>
            <a:endParaRPr lang="en-US"/>
          </a:p>
        </p:txBody>
      </p:sp>
    </p:spTree>
    <p:extLst>
      <p:ext uri="{BB962C8B-B14F-4D97-AF65-F5344CB8AC3E}">
        <p14:creationId xmlns:p14="http://schemas.microsoft.com/office/powerpoint/2010/main" val="68788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99461-66BE-46B7-8989-72DDF31CC61F}" type="slidenum">
              <a:rPr lang="en-US" smtClean="0"/>
              <a:t>11</a:t>
            </a:fld>
            <a:endParaRPr lang="en-US"/>
          </a:p>
        </p:txBody>
      </p:sp>
    </p:spTree>
    <p:extLst>
      <p:ext uri="{BB962C8B-B14F-4D97-AF65-F5344CB8AC3E}">
        <p14:creationId xmlns:p14="http://schemas.microsoft.com/office/powerpoint/2010/main" val="480266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99461-66BE-46B7-8989-72DDF31CC61F}" type="slidenum">
              <a:rPr lang="en-US" smtClean="0"/>
              <a:t>12</a:t>
            </a:fld>
            <a:endParaRPr lang="en-US"/>
          </a:p>
        </p:txBody>
      </p:sp>
    </p:spTree>
    <p:extLst>
      <p:ext uri="{BB962C8B-B14F-4D97-AF65-F5344CB8AC3E}">
        <p14:creationId xmlns:p14="http://schemas.microsoft.com/office/powerpoint/2010/main" val="117273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sz="2400" b="1" dirty="0">
              <a:solidFill>
                <a:prstClr val="black"/>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1841693" rtl="0" eaLnBrk="1" fontAlgn="auto" latinLnBrk="0" hangingPunct="1">
              <a:lnSpc>
                <a:spcPct val="100000"/>
              </a:lnSpc>
              <a:spcBef>
                <a:spcPts val="0"/>
              </a:spcBef>
              <a:spcAft>
                <a:spcPts val="0"/>
              </a:spcAft>
              <a:buClrTx/>
              <a:buSzTx/>
              <a:buFontTx/>
              <a:buNone/>
              <a:tabLst/>
              <a:defRPr/>
            </a:pPr>
            <a:fld id="{498902DD-BC87-4D29-AB14-FFD606785EF9}" type="slidenum">
              <a:rPr kumimoji="0" lang="en-US"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1841693" rtl="0" eaLnBrk="1" fontAlgn="auto" latinLnBrk="0" hangingPunct="1">
                <a:lnSpc>
                  <a:spcPct val="100000"/>
                </a:lnSpc>
                <a:spcBef>
                  <a:spcPts val="0"/>
                </a:spcBef>
                <a:spcAft>
                  <a:spcPts val="0"/>
                </a:spcAft>
                <a:buClrTx/>
                <a:buSzTx/>
                <a:buFontTx/>
                <a:buNone/>
                <a:tabLst/>
                <a:defRPr/>
              </a:pPr>
              <a:t>18</a:t>
            </a:fld>
            <a:endPar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790744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24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504343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BAA6E994-837D-453D-9973-D2165B9780D0}" type="slidenum">
              <a:rPr lang="es-ES" altLang="en-US"/>
              <a:pPr/>
              <a:t>‹#›</a:t>
            </a:fld>
            <a:endParaRPr lang="es-ES" altLang="en-US"/>
          </a:p>
        </p:txBody>
      </p:sp>
    </p:spTree>
    <p:extLst>
      <p:ext uri="{BB962C8B-B14F-4D97-AF65-F5344CB8AC3E}">
        <p14:creationId xmlns:p14="http://schemas.microsoft.com/office/powerpoint/2010/main" val="1707799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A78F4026-F6F4-475A-A32F-A7B0E984EDEA}" type="slidenum">
              <a:rPr lang="es-ES" altLang="en-US"/>
              <a:pPr/>
              <a:t>‹#›</a:t>
            </a:fld>
            <a:endParaRPr lang="es-ES" altLang="en-US"/>
          </a:p>
        </p:txBody>
      </p:sp>
    </p:spTree>
    <p:extLst>
      <p:ext uri="{BB962C8B-B14F-4D97-AF65-F5344CB8AC3E}">
        <p14:creationId xmlns:p14="http://schemas.microsoft.com/office/powerpoint/2010/main" val="23278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0BA9C966-3B6A-4B3B-A4A5-8A3D97E8293A}" type="slidenum">
              <a:rPr lang="es-ES" altLang="en-US"/>
              <a:pPr/>
              <a:t>‹#›</a:t>
            </a:fld>
            <a:endParaRPr lang="es-ES" altLang="en-US"/>
          </a:p>
        </p:txBody>
      </p:sp>
    </p:spTree>
    <p:extLst>
      <p:ext uri="{BB962C8B-B14F-4D97-AF65-F5344CB8AC3E}">
        <p14:creationId xmlns:p14="http://schemas.microsoft.com/office/powerpoint/2010/main" val="2776082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11/13/2019</a:t>
            </a:fld>
            <a:endParaRPr lang="en-US" dirty="0">
              <a:solidFill>
                <a:prstClr val="black"/>
              </a:solidFill>
              <a:latin typeface="Calibri"/>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descr="AdvancingPPT4_3.pdf"/>
          <p:cNvPicPr>
            <a:picLocks noChangeAspect="1"/>
          </p:cNvPicPr>
          <p:nvPr userDrawn="1"/>
        </p:nvPicPr>
        <p:blipFill rotWithShape="1">
          <a:blip r:embed="rId2">
            <a:extLst>
              <a:ext uri="{28A0092B-C50C-407E-A947-70E740481C1C}">
                <a14:useLocalDpi xmlns:a14="http://schemas.microsoft.com/office/drawing/2010/main" val="0"/>
              </a:ext>
            </a:extLst>
          </a:blip>
          <a:srcRect t="32597"/>
          <a:stretch/>
        </p:blipFill>
        <p:spPr>
          <a:xfrm>
            <a:off x="6626" y="2362200"/>
            <a:ext cx="9144000" cy="4509052"/>
          </a:xfrm>
          <a:prstGeom prst="rect">
            <a:avLst/>
          </a:prstGeom>
        </p:spPr>
      </p:pic>
      <p:pic>
        <p:nvPicPr>
          <p:cNvPr id="9" name="Picture 8">
            <a:extLst>
              <a:ext uri="{FF2B5EF4-FFF2-40B4-BE49-F238E27FC236}">
                <a16:creationId xmlns:a16="http://schemas.microsoft.com/office/drawing/2014/main" id="{A87A639A-47AC-46B7-A8F5-9D7152821B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2577"/>
          <a:stretch/>
        </p:blipFill>
        <p:spPr>
          <a:xfrm>
            <a:off x="2716696" y="794981"/>
            <a:ext cx="3306417" cy="1331159"/>
          </a:xfrm>
          <a:prstGeom prst="rect">
            <a:avLst/>
          </a:prstGeom>
        </p:spPr>
      </p:pic>
    </p:spTree>
    <p:extLst>
      <p:ext uri="{BB962C8B-B14F-4D97-AF65-F5344CB8AC3E}">
        <p14:creationId xmlns:p14="http://schemas.microsoft.com/office/powerpoint/2010/main" val="321786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5226"/>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11/13/2019</a:t>
            </a:fld>
            <a:endParaRPr lang="en-US" dirty="0">
              <a:solidFill>
                <a:prstClr val="black"/>
              </a:solidFill>
              <a:latin typeface="Calibri"/>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79167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11/13/2019</a:t>
            </a:fld>
            <a:endParaRPr lang="en-US" dirty="0">
              <a:solidFill>
                <a:prstClr val="black"/>
              </a:solidFill>
              <a:latin typeface="Calibri"/>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6282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11/13/2019</a:t>
            </a:fld>
            <a:endParaRPr lang="en-US" dirty="0">
              <a:solidFill>
                <a:prstClr val="black"/>
              </a:solidFill>
              <a:latin typeface="Calibri"/>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72987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11/13/2019</a:t>
            </a:fld>
            <a:endParaRPr lang="en-US" dirty="0">
              <a:solidFill>
                <a:prstClr val="black"/>
              </a:solidFill>
              <a:latin typeface="Calibri"/>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9" name="Slide Number Placeholder 8"/>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62485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11/13/2019</a:t>
            </a:fld>
            <a:endParaRPr lang="en-US" dirty="0">
              <a:solidFill>
                <a:prstClr val="black"/>
              </a:solidFill>
              <a:latin typeface="Calibri"/>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5" name="Slide Number Placeholder 4"/>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15265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11/13/2019</a:t>
            </a:fld>
            <a:endParaRPr lang="en-US" dirty="0">
              <a:solidFill>
                <a:prstClr val="black"/>
              </a:solidFill>
              <a:latin typeface="Calibri"/>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4" name="Slide Number Placeholder 3"/>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7714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11/13/2019</a:t>
            </a:fld>
            <a:endParaRPr lang="en-US" dirty="0">
              <a:solidFill>
                <a:prstClr val="black"/>
              </a:solidFill>
              <a:latin typeface="Calibri"/>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476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04D5EDB1-0E66-4332-8964-E5FDED74AC14}" type="slidenum">
              <a:rPr lang="es-ES" altLang="en-US"/>
              <a:pPr/>
              <a:t>‹#›</a:t>
            </a:fld>
            <a:endParaRPr lang="es-ES" altLang="en-US"/>
          </a:p>
        </p:txBody>
      </p:sp>
    </p:spTree>
    <p:extLst>
      <p:ext uri="{BB962C8B-B14F-4D97-AF65-F5344CB8AC3E}">
        <p14:creationId xmlns:p14="http://schemas.microsoft.com/office/powerpoint/2010/main" val="141839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11/13/2019</a:t>
            </a:fld>
            <a:endParaRPr lang="en-US" dirty="0">
              <a:solidFill>
                <a:prstClr val="black"/>
              </a:solidFill>
              <a:latin typeface="Calibri"/>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42030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11/13/2019</a:t>
            </a:fld>
            <a:endParaRPr lang="en-US" dirty="0">
              <a:solidFill>
                <a:prstClr val="black"/>
              </a:solidFill>
              <a:latin typeface="Calibri"/>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26974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11/13/2019</a:t>
            </a:fld>
            <a:endParaRPr lang="en-US" dirty="0">
              <a:solidFill>
                <a:prstClr val="black"/>
              </a:solidFill>
              <a:latin typeface="Calibri"/>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94576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FF0000"/>
            </a:gs>
            <a:gs pos="27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FA51C-D562-4019-9DEF-6DD83DAC961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468B089-4C52-40AA-9840-B89CB7986946}"/>
              </a:ext>
            </a:extLst>
          </p:cNvPr>
          <p:cNvSpPr>
            <a:spLocks noGrp="1"/>
          </p:cNvSpPr>
          <p:nvPr>
            <p:ph type="sldNum" sz="quarter" idx="10"/>
          </p:nvPr>
        </p:nvSpPr>
        <p:spPr>
          <a:xfrm>
            <a:off x="2209800" y="6096000"/>
            <a:ext cx="2133600" cy="365125"/>
          </a:xfrm>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99209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54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CA2F545-6765-4005-ADCC-B2DC7208ECB4}" type="datetimeFigureOut">
              <a:rPr lang="en-US" smtClean="0"/>
              <a:t>11/13/2019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50318D8-6AAA-44EA-A777-62878E2F0AD8}" type="slidenum">
              <a:rPr lang="en-US" smtClean="0"/>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15531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A2F545-6765-4005-ADCC-B2DC7208ECB4}"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0318D8-6AAA-44EA-A777-62878E2F0AD8}" type="slidenum">
              <a:rPr lang="en-US" smtClean="0"/>
              <a:t>‹#›</a:t>
            </a:fld>
            <a:endParaRPr lang="en-US" dirty="0"/>
          </a:p>
        </p:txBody>
      </p:sp>
    </p:spTree>
    <p:extLst>
      <p:ext uri="{BB962C8B-B14F-4D97-AF65-F5344CB8AC3E}">
        <p14:creationId xmlns:p14="http://schemas.microsoft.com/office/powerpoint/2010/main" val="15105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A2F545-6765-4005-ADCC-B2DC7208ECB4}"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0318D8-6AAA-44EA-A777-62878E2F0AD8}" type="slidenum">
              <a:rPr lang="en-US" smtClean="0"/>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1783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A2F545-6765-4005-ADCC-B2DC7208ECB4}" type="datetimeFigureOut">
              <a:rPr lang="en-US" smtClean="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0318D8-6AAA-44EA-A777-62878E2F0AD8}" type="slidenum">
              <a:rPr lang="en-US" smtClean="0"/>
              <a:t>‹#›</a:t>
            </a:fld>
            <a:endParaRPr lang="en-US" dirty="0"/>
          </a:p>
        </p:txBody>
      </p:sp>
    </p:spTree>
    <p:extLst>
      <p:ext uri="{BB962C8B-B14F-4D97-AF65-F5344CB8AC3E}">
        <p14:creationId xmlns:p14="http://schemas.microsoft.com/office/powerpoint/2010/main" val="1479827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A2F545-6765-4005-ADCC-B2DC7208ECB4}" type="datetimeFigureOut">
              <a:rPr lang="en-US" smtClean="0"/>
              <a:t>11/13/2019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0318D8-6AAA-44EA-A777-62878E2F0AD8}" type="slidenum">
              <a:rPr lang="en-US" smtClean="0"/>
              <a:t>‹#›</a:t>
            </a:fld>
            <a:endParaRPr lang="en-US" dirty="0"/>
          </a:p>
        </p:txBody>
      </p:sp>
    </p:spTree>
    <p:extLst>
      <p:ext uri="{BB962C8B-B14F-4D97-AF65-F5344CB8AC3E}">
        <p14:creationId xmlns:p14="http://schemas.microsoft.com/office/powerpoint/2010/main" val="2415434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A2F545-6765-4005-ADCC-B2DC7208ECB4}" type="datetimeFigureOut">
              <a:rPr lang="en-US" smtClean="0"/>
              <a:t>11/13/2019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0318D8-6AAA-44EA-A777-62878E2F0AD8}" type="slidenum">
              <a:rPr lang="en-US" smtClean="0"/>
              <a:t>‹#›</a:t>
            </a:fld>
            <a:endParaRPr lang="en-US" dirty="0"/>
          </a:p>
        </p:txBody>
      </p:sp>
    </p:spTree>
    <p:extLst>
      <p:ext uri="{BB962C8B-B14F-4D97-AF65-F5344CB8AC3E}">
        <p14:creationId xmlns:p14="http://schemas.microsoft.com/office/powerpoint/2010/main" val="458129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A5E256B8-D62C-46A5-9117-84422DE04C61}" type="slidenum">
              <a:rPr lang="es-ES" altLang="en-US"/>
              <a:pPr/>
              <a:t>‹#›</a:t>
            </a:fld>
            <a:endParaRPr lang="es-ES" altLang="en-US"/>
          </a:p>
        </p:txBody>
      </p:sp>
    </p:spTree>
    <p:extLst>
      <p:ext uri="{BB962C8B-B14F-4D97-AF65-F5344CB8AC3E}">
        <p14:creationId xmlns:p14="http://schemas.microsoft.com/office/powerpoint/2010/main" val="3015966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2F545-6765-4005-ADCC-B2DC7208ECB4}" type="datetimeFigureOut">
              <a:rPr lang="en-US" smtClean="0"/>
              <a:t>11/13/2019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0318D8-6AAA-44EA-A777-62878E2F0AD8}" type="slidenum">
              <a:rPr lang="en-US" smtClean="0"/>
              <a:t>‹#›</a:t>
            </a:fld>
            <a:endParaRPr lang="en-US" dirty="0"/>
          </a:p>
        </p:txBody>
      </p:sp>
    </p:spTree>
    <p:extLst>
      <p:ext uri="{BB962C8B-B14F-4D97-AF65-F5344CB8AC3E}">
        <p14:creationId xmlns:p14="http://schemas.microsoft.com/office/powerpoint/2010/main" val="195945641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389119" y="1097280"/>
            <a:ext cx="3909060"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948940" cy="301752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CA2F545-6765-4005-ADCC-B2DC7208ECB4}" type="datetimeFigureOut">
              <a:rPr lang="en-US" smtClean="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0318D8-6AAA-44EA-A777-62878E2F0AD8}" type="slidenum">
              <a:rPr lang="en-US" smtClean="0"/>
              <a:t>‹#›</a:t>
            </a:fld>
            <a:endParaRPr lang="en-US" dirty="0"/>
          </a:p>
        </p:txBody>
      </p:sp>
    </p:spTree>
    <p:extLst>
      <p:ext uri="{BB962C8B-B14F-4D97-AF65-F5344CB8AC3E}">
        <p14:creationId xmlns:p14="http://schemas.microsoft.com/office/powerpoint/2010/main" val="2789750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57250" y="2834640"/>
            <a:ext cx="2948940" cy="288036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CA2F545-6765-4005-ADCC-B2DC7208ECB4}" type="datetimeFigureOut">
              <a:rPr lang="en-US" smtClean="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0318D8-6AAA-44EA-A777-62878E2F0AD8}" type="slidenum">
              <a:rPr lang="en-US" smtClean="0"/>
              <a:t>‹#›</a:t>
            </a:fld>
            <a:endParaRPr lang="en-US" dirty="0"/>
          </a:p>
        </p:txBody>
      </p:sp>
    </p:spTree>
    <p:extLst>
      <p:ext uri="{BB962C8B-B14F-4D97-AF65-F5344CB8AC3E}">
        <p14:creationId xmlns:p14="http://schemas.microsoft.com/office/powerpoint/2010/main" val="1563288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A2F545-6765-4005-ADCC-B2DC7208ECB4}"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0318D8-6AAA-44EA-A777-62878E2F0AD8}" type="slidenum">
              <a:rPr lang="en-US" smtClean="0"/>
              <a:t>‹#›</a:t>
            </a:fld>
            <a:endParaRPr lang="en-US" dirty="0"/>
          </a:p>
        </p:txBody>
      </p:sp>
    </p:spTree>
    <p:extLst>
      <p:ext uri="{BB962C8B-B14F-4D97-AF65-F5344CB8AC3E}">
        <p14:creationId xmlns:p14="http://schemas.microsoft.com/office/powerpoint/2010/main" val="14149747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A2F545-6765-4005-ADCC-B2DC7208ECB4}"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0318D8-6AAA-44EA-A777-62878E2F0AD8}" type="slidenum">
              <a:rPr lang="en-US" smtClean="0"/>
              <a:t>‹#›</a:t>
            </a:fld>
            <a:endParaRPr lang="en-US" dirty="0"/>
          </a:p>
        </p:txBody>
      </p:sp>
    </p:spTree>
    <p:extLst>
      <p:ext uri="{BB962C8B-B14F-4D97-AF65-F5344CB8AC3E}">
        <p14:creationId xmlns:p14="http://schemas.microsoft.com/office/powerpoint/2010/main" val="1553648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Slide Number Placeholder 6"/>
          <p:cNvSpPr>
            <a:spLocks noGrp="1"/>
          </p:cNvSpPr>
          <p:nvPr>
            <p:ph type="sldNum" sz="quarter" idx="10"/>
          </p:nvPr>
        </p:nvSpPr>
        <p:spPr/>
        <p:txBody>
          <a:bodyPr/>
          <a:lstStyle/>
          <a:p>
            <a:fld id="{25B02A65-3D1E-45BD-9983-4ADAC5079F8B}" type="slidenum">
              <a:rPr lang="en-US" smtClean="0"/>
              <a:pPr/>
              <a:t>‹#›</a:t>
            </a:fld>
            <a:endParaRPr lang="en-US" dirty="0"/>
          </a:p>
        </p:txBody>
      </p:sp>
    </p:spTree>
    <p:extLst>
      <p:ext uri="{BB962C8B-B14F-4D97-AF65-F5344CB8AC3E}">
        <p14:creationId xmlns:p14="http://schemas.microsoft.com/office/powerpoint/2010/main" val="1873105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25B02A65-3D1E-45BD-9983-4ADAC5079F8B}" type="slidenum">
              <a:rPr lang="en-US" smtClean="0"/>
              <a:pPr/>
              <a:t>‹#›</a:t>
            </a:fld>
            <a:endParaRPr lang="en-US" dirty="0"/>
          </a:p>
        </p:txBody>
      </p:sp>
    </p:spTree>
    <p:extLst>
      <p:ext uri="{BB962C8B-B14F-4D97-AF65-F5344CB8AC3E}">
        <p14:creationId xmlns:p14="http://schemas.microsoft.com/office/powerpoint/2010/main" val="1714348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Slide Number Placeholder 6"/>
          <p:cNvSpPr>
            <a:spLocks noGrp="1"/>
          </p:cNvSpPr>
          <p:nvPr>
            <p:ph type="sldNum" sz="quarter" idx="10"/>
          </p:nvPr>
        </p:nvSpPr>
        <p:spPr/>
        <p:txBody>
          <a:bodyPr/>
          <a:lstStyle/>
          <a:p>
            <a:fld id="{25B02A65-3D1E-45BD-9983-4ADAC5079F8B}" type="slidenum">
              <a:rPr lang="en-US" smtClean="0"/>
              <a:pPr/>
              <a:t>‹#›</a:t>
            </a:fld>
            <a:endParaRPr lang="en-US" dirty="0"/>
          </a:p>
        </p:txBody>
      </p:sp>
    </p:spTree>
    <p:extLst>
      <p:ext uri="{BB962C8B-B14F-4D97-AF65-F5344CB8AC3E}">
        <p14:creationId xmlns:p14="http://schemas.microsoft.com/office/powerpoint/2010/main" val="3893108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25B02A65-3D1E-45BD-9983-4ADAC5079F8B}" type="slidenum">
              <a:rPr lang="en-US" smtClean="0"/>
              <a:pPr/>
              <a:t>‹#›</a:t>
            </a:fld>
            <a:endParaRPr lang="en-US" dirty="0"/>
          </a:p>
        </p:txBody>
      </p:sp>
    </p:spTree>
    <p:extLst>
      <p:ext uri="{BB962C8B-B14F-4D97-AF65-F5344CB8AC3E}">
        <p14:creationId xmlns:p14="http://schemas.microsoft.com/office/powerpoint/2010/main" val="3600944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fld id="{25B02A65-3D1E-45BD-9983-4ADAC5079F8B}" type="slidenum">
              <a:rPr lang="en-US" smtClean="0"/>
              <a:pPr/>
              <a:t>‹#›</a:t>
            </a:fld>
            <a:endParaRPr lang="en-US" dirty="0"/>
          </a:p>
        </p:txBody>
      </p:sp>
    </p:spTree>
    <p:extLst>
      <p:ext uri="{BB962C8B-B14F-4D97-AF65-F5344CB8AC3E}">
        <p14:creationId xmlns:p14="http://schemas.microsoft.com/office/powerpoint/2010/main" val="1113104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FE216EF6-FB06-414A-B7F5-0573BCB8AEB3}" type="slidenum">
              <a:rPr lang="es-ES" altLang="en-US"/>
              <a:pPr/>
              <a:t>‹#›</a:t>
            </a:fld>
            <a:endParaRPr lang="es-ES" altLang="en-US"/>
          </a:p>
        </p:txBody>
      </p:sp>
    </p:spTree>
    <p:extLst>
      <p:ext uri="{BB962C8B-B14F-4D97-AF65-F5344CB8AC3E}">
        <p14:creationId xmlns:p14="http://schemas.microsoft.com/office/powerpoint/2010/main" val="1623619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p>
            <a:fld id="{25B02A65-3D1E-45BD-9983-4ADAC5079F8B}" type="slidenum">
              <a:rPr lang="en-US" smtClean="0"/>
              <a:pPr/>
              <a:t>‹#›</a:t>
            </a:fld>
            <a:endParaRPr lang="en-US" dirty="0"/>
          </a:p>
        </p:txBody>
      </p:sp>
    </p:spTree>
    <p:extLst>
      <p:ext uri="{BB962C8B-B14F-4D97-AF65-F5344CB8AC3E}">
        <p14:creationId xmlns:p14="http://schemas.microsoft.com/office/powerpoint/2010/main" val="3995303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25B02A65-3D1E-45BD-9983-4ADAC5079F8B}" type="slidenum">
              <a:rPr lang="en-US" smtClean="0"/>
              <a:pPr/>
              <a:t>‹#›</a:t>
            </a:fld>
            <a:endParaRPr lang="en-US" dirty="0"/>
          </a:p>
        </p:txBody>
      </p:sp>
    </p:spTree>
    <p:extLst>
      <p:ext uri="{BB962C8B-B14F-4D97-AF65-F5344CB8AC3E}">
        <p14:creationId xmlns:p14="http://schemas.microsoft.com/office/powerpoint/2010/main" val="180199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fld id="{25B02A65-3D1E-45BD-9983-4ADAC5079F8B}" type="slidenum">
              <a:rPr lang="en-US" smtClean="0"/>
              <a:pPr/>
              <a:t>‹#›</a:t>
            </a:fld>
            <a:endParaRPr lang="en-US" dirty="0"/>
          </a:p>
        </p:txBody>
      </p:sp>
    </p:spTree>
    <p:extLst>
      <p:ext uri="{BB962C8B-B14F-4D97-AF65-F5344CB8AC3E}">
        <p14:creationId xmlns:p14="http://schemas.microsoft.com/office/powerpoint/2010/main" val="2601776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fld id="{25B02A65-3D1E-45BD-9983-4ADAC5079F8B}" type="slidenum">
              <a:rPr lang="en-US" smtClean="0"/>
              <a:pPr/>
              <a:t>‹#›</a:t>
            </a:fld>
            <a:endParaRPr lang="en-US" dirty="0"/>
          </a:p>
        </p:txBody>
      </p:sp>
    </p:spTree>
    <p:extLst>
      <p:ext uri="{BB962C8B-B14F-4D97-AF65-F5344CB8AC3E}">
        <p14:creationId xmlns:p14="http://schemas.microsoft.com/office/powerpoint/2010/main" val="40223635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25B02A65-3D1E-45BD-9983-4ADAC5079F8B}" type="slidenum">
              <a:rPr lang="en-US" smtClean="0"/>
              <a:pPr/>
              <a:t>‹#›</a:t>
            </a:fld>
            <a:endParaRPr lang="en-US" dirty="0"/>
          </a:p>
        </p:txBody>
      </p:sp>
    </p:spTree>
    <p:extLst>
      <p:ext uri="{BB962C8B-B14F-4D97-AF65-F5344CB8AC3E}">
        <p14:creationId xmlns:p14="http://schemas.microsoft.com/office/powerpoint/2010/main" val="801599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25B02A65-3D1E-45BD-9983-4ADAC5079F8B}" type="slidenum">
              <a:rPr lang="en-US" smtClean="0"/>
              <a:pPr/>
              <a:t>‹#›</a:t>
            </a:fld>
            <a:endParaRPr lang="en-US" dirty="0"/>
          </a:p>
        </p:txBody>
      </p:sp>
    </p:spTree>
    <p:extLst>
      <p:ext uri="{BB962C8B-B14F-4D97-AF65-F5344CB8AC3E}">
        <p14:creationId xmlns:p14="http://schemas.microsoft.com/office/powerpoint/2010/main" val="11437083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508385" y="1830324"/>
            <a:ext cx="990599" cy="228599"/>
          </a:xfrm>
        </p:spPr>
        <p:txBody>
          <a:bodyPr anchor="t"/>
          <a:lstStyle>
            <a:lvl1pPr algn="l">
              <a:defRPr b="0" i="0">
                <a:solidFill>
                  <a:schemeClr val="bg1"/>
                </a:solidFill>
              </a:defRPr>
            </a:lvl1pPr>
          </a:lstStyle>
          <a:p>
            <a:fld id="{ED291B17-9318-49DB-B28B-6E5994AE9581}" type="datetime1">
              <a:rPr lang="en-US" smtClean="0"/>
              <a:t>11/13/2019</a:t>
            </a:fld>
            <a:endParaRPr lang="en-US" dirty="0"/>
          </a:p>
        </p:txBody>
      </p:sp>
      <p:sp>
        <p:nvSpPr>
          <p:cNvPr id="5" name="Footer Placeholder 4"/>
          <p:cNvSpPr>
            <a:spLocks noGrp="1"/>
          </p:cNvSpPr>
          <p:nvPr>
            <p:ph type="ftr" sz="quarter" idx="11"/>
          </p:nvPr>
        </p:nvSpPr>
        <p:spPr bwMode="gray">
          <a:xfrm rot="5400000">
            <a:off x="6240207" y="3264921"/>
            <a:ext cx="3859795" cy="228601"/>
          </a:xfrm>
        </p:spPr>
        <p:txBody>
          <a:bodyPr anchor="b"/>
          <a:lstStyle>
            <a:lvl1pPr>
              <a:defRPr b="0" i="0">
                <a:solidFill>
                  <a:schemeClr val="bg1"/>
                </a:solidFill>
              </a:defRPr>
            </a:lvl1pPr>
          </a:lstStyle>
          <a:p>
            <a:endParaRPr lang="en-US" dirty="0"/>
          </a:p>
        </p:txBody>
      </p:sp>
      <p:sp>
        <p:nvSpPr>
          <p:cNvPr id="17" name="Rectangle 16"/>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3257" y="292609"/>
            <a:ext cx="628649" cy="767687"/>
          </a:xfrm>
        </p:spPr>
        <p:txBody>
          <a:bodyPr/>
          <a:lstStyle>
            <a:lvl1pPr>
              <a:defRPr sz="2100" b="0" i="0"/>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7701620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66216" y="947920"/>
            <a:ext cx="6571060"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12499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2677645"/>
            <a:ext cx="3263267" cy="2283823"/>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73179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3526" y="2603501"/>
            <a:ext cx="36215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4" y="2603501"/>
            <a:ext cx="361886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160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ltLang="en-US"/>
          </a:p>
        </p:txBody>
      </p:sp>
      <p:sp>
        <p:nvSpPr>
          <p:cNvPr id="8" name="Footer Placeholder 7"/>
          <p:cNvSpPr>
            <a:spLocks noGrp="1"/>
          </p:cNvSpPr>
          <p:nvPr>
            <p:ph type="ftr" sz="quarter" idx="11"/>
          </p:nvPr>
        </p:nvSpPr>
        <p:spPr/>
        <p:txBody>
          <a:bodyPr/>
          <a:lstStyle>
            <a:lvl1pPr>
              <a:defRPr/>
            </a:lvl1pPr>
          </a:lstStyle>
          <a:p>
            <a:endParaRPr lang="es-ES" altLang="en-US"/>
          </a:p>
        </p:txBody>
      </p:sp>
      <p:sp>
        <p:nvSpPr>
          <p:cNvPr id="9" name="Slide Number Placeholder 8"/>
          <p:cNvSpPr>
            <a:spLocks noGrp="1"/>
          </p:cNvSpPr>
          <p:nvPr>
            <p:ph type="sldNum" sz="quarter" idx="12"/>
          </p:nvPr>
        </p:nvSpPr>
        <p:spPr/>
        <p:txBody>
          <a:bodyPr/>
          <a:lstStyle>
            <a:lvl1pPr>
              <a:defRPr/>
            </a:lvl1pPr>
          </a:lstStyle>
          <a:p>
            <a:fld id="{AE32107B-EC50-47E4-8999-3921EC020F8D}" type="slidenum">
              <a:rPr lang="es-ES" altLang="en-US"/>
              <a:pPr/>
              <a:t>‹#›</a:t>
            </a:fld>
            <a:endParaRPr lang="es-ES" altLang="en-US"/>
          </a:p>
        </p:txBody>
      </p:sp>
    </p:spTree>
    <p:extLst>
      <p:ext uri="{BB962C8B-B14F-4D97-AF65-F5344CB8AC3E}">
        <p14:creationId xmlns:p14="http://schemas.microsoft.com/office/powerpoint/2010/main" val="40617035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5" y="2636063"/>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3212326"/>
            <a:ext cx="3618869"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3" y="2603500"/>
            <a:ext cx="3618870" cy="608825"/>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3212327"/>
            <a:ext cx="361886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78919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85745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9911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5" y="1295400"/>
            <a:ext cx="2094869" cy="16002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60" y="1447800"/>
            <a:ext cx="3892549"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6" y="3129281"/>
            <a:ext cx="2094869" cy="289559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58743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1" y="1693332"/>
            <a:ext cx="2895194" cy="173566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4" y="1143000"/>
            <a:ext cx="2420394"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11/13/2019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15" name="Rectangle 14"/>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68822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4965945"/>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7" y="5532683"/>
            <a:ext cx="6619242" cy="493712"/>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8880865"/>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063416"/>
            <a:ext cx="6619244" cy="1379755"/>
          </a:xfrm>
        </p:spPr>
        <p:txBody>
          <a:bodyPr anchor="ct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16219226"/>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673721" y="603590"/>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13" name="TextBox 12"/>
          <p:cNvSpPr txBox="1"/>
          <p:nvPr/>
        </p:nvSpPr>
        <p:spPr bwMode="gray">
          <a:xfrm>
            <a:off x="7278853" y="2613788"/>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dirty="0"/>
              <a:t>”</a:t>
            </a:r>
          </a:p>
        </p:txBody>
      </p:sp>
      <p:sp>
        <p:nvSpPr>
          <p:cNvPr id="2" name="Title 1"/>
          <p:cNvSpPr>
            <a:spLocks noGrp="1"/>
          </p:cNvSpPr>
          <p:nvPr>
            <p:ph type="title"/>
          </p:nvPr>
        </p:nvSpPr>
        <p:spPr>
          <a:xfrm>
            <a:off x="1181101" y="980517"/>
            <a:ext cx="6345737" cy="2705034"/>
          </a:xfrm>
        </p:spPr>
        <p:txBody>
          <a:bodyPr anchor="ct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3686515"/>
            <a:ext cx="5794329" cy="342174"/>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5014393"/>
            <a:ext cx="6619244" cy="1012664"/>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9218073"/>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2404477"/>
            <a:ext cx="6619244" cy="1788704"/>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53940" y="5024967"/>
            <a:ext cx="661924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2720404"/>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866216" y="947920"/>
            <a:ext cx="6571060"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2610999"/>
            <a:ext cx="2346876"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6" y="3187261"/>
            <a:ext cx="2346876" cy="283979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2610999"/>
            <a:ext cx="235903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3187262"/>
            <a:ext cx="2359035" cy="283979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5026" y="2603501"/>
            <a:ext cx="2368086" cy="576261"/>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5025" y="3187261"/>
            <a:ext cx="2370772" cy="283979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22" name="Straight Connector 21"/>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291B17-9318-49DB-B28B-6E5994AE9581}" type="datetime1">
              <a:rPr lang="en-US" smtClean="0"/>
              <a:t>11/13/2019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716762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ltLang="en-US"/>
          </a:p>
        </p:txBody>
      </p:sp>
      <p:sp>
        <p:nvSpPr>
          <p:cNvPr id="4" name="Footer Placeholder 3"/>
          <p:cNvSpPr>
            <a:spLocks noGrp="1"/>
          </p:cNvSpPr>
          <p:nvPr>
            <p:ph type="ftr" sz="quarter" idx="11"/>
          </p:nvPr>
        </p:nvSpPr>
        <p:spPr/>
        <p:txBody>
          <a:bodyPr/>
          <a:lstStyle>
            <a:lvl1pPr>
              <a:defRPr/>
            </a:lvl1pPr>
          </a:lstStyle>
          <a:p>
            <a:endParaRPr lang="es-ES" altLang="en-US"/>
          </a:p>
        </p:txBody>
      </p:sp>
      <p:sp>
        <p:nvSpPr>
          <p:cNvPr id="5" name="Slide Number Placeholder 4"/>
          <p:cNvSpPr>
            <a:spLocks noGrp="1"/>
          </p:cNvSpPr>
          <p:nvPr>
            <p:ph type="sldNum" sz="quarter" idx="12"/>
          </p:nvPr>
        </p:nvSpPr>
        <p:spPr/>
        <p:txBody>
          <a:bodyPr/>
          <a:lstStyle>
            <a:lvl1pPr>
              <a:defRPr/>
            </a:lvl1pPr>
          </a:lstStyle>
          <a:p>
            <a:fld id="{54887DFA-B08C-49EC-8DC8-20F1CC9D4396}" type="slidenum">
              <a:rPr lang="es-ES" altLang="en-US"/>
              <a:pPr/>
              <a:t>‹#›</a:t>
            </a:fld>
            <a:endParaRPr lang="es-ES" altLang="en-US"/>
          </a:p>
        </p:txBody>
      </p:sp>
    </p:spTree>
    <p:extLst>
      <p:ext uri="{BB962C8B-B14F-4D97-AF65-F5344CB8AC3E}">
        <p14:creationId xmlns:p14="http://schemas.microsoft.com/office/powerpoint/2010/main" val="6686290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6" y="4532845"/>
            <a:ext cx="2265558" cy="576263"/>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1000914" y="2611246"/>
            <a:ext cx="201843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5109108"/>
            <a:ext cx="2265559" cy="91794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4532845"/>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3561347" y="2642840"/>
            <a:ext cx="201843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6649" y="5109108"/>
            <a:ext cx="2287829" cy="92140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575" y="4532845"/>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6122273" y="2618992"/>
            <a:ext cx="201843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576" y="5109108"/>
            <a:ext cx="2290595" cy="89634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21" name="Straight Connector 20"/>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291B17-9318-49DB-B28B-6E5994AE9581}" type="datetime1">
              <a:rPr lang="en-US" smtClean="0"/>
              <a:t>11/13/2019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2497516"/>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66216" y="947920"/>
            <a:ext cx="6571060"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86965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97430"/>
            <a:ext cx="1057474"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5" y="1297430"/>
            <a:ext cx="4685660"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06391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FFFC7C-24E6-4D68-A03E-09C3D0172728}" type="datetimeFigureOut">
              <a:rPr lang="en-US" smtClean="0"/>
              <a:t>11/13/2019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D0BFC9D-FEF4-4DE8-8AEB-2C1A893D4DB5}" type="slidenum">
              <a:rPr lang="en-US" smtClean="0"/>
              <a:t>‹#›</a:t>
            </a:fld>
            <a:endParaRPr lang="en-US"/>
          </a:p>
        </p:txBody>
      </p:sp>
    </p:spTree>
    <p:extLst>
      <p:ext uri="{BB962C8B-B14F-4D97-AF65-F5344CB8AC3E}">
        <p14:creationId xmlns:p14="http://schemas.microsoft.com/office/powerpoint/2010/main" val="40563619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FFFC7C-24E6-4D68-A03E-09C3D0172728}"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BFC9D-FEF4-4DE8-8AEB-2C1A893D4DB5}"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4403265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AFFFC7C-24E6-4D68-A03E-09C3D0172728}"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BFC9D-FEF4-4DE8-8AEB-2C1A893D4DB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4065683943"/>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AFFFC7C-24E6-4D68-A03E-09C3D0172728}"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BFC9D-FEF4-4DE8-8AEB-2C1A893D4DB5}"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983781896"/>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AFFFC7C-24E6-4D68-A03E-09C3D0172728}" type="datetimeFigureOut">
              <a:rPr lang="en-US" smtClean="0"/>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0BFC9D-FEF4-4DE8-8AEB-2C1A893D4DB5}" type="slidenum">
              <a:rPr lang="en-US" smtClean="0"/>
              <a:t>‹#›</a:t>
            </a:fld>
            <a:endParaRPr lang="en-US"/>
          </a:p>
        </p:txBody>
      </p:sp>
    </p:spTree>
    <p:extLst>
      <p:ext uri="{BB962C8B-B14F-4D97-AF65-F5344CB8AC3E}">
        <p14:creationId xmlns:p14="http://schemas.microsoft.com/office/powerpoint/2010/main" val="2907057018"/>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FFFC7C-24E6-4D68-A03E-09C3D0172728}"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BFC9D-FEF4-4DE8-8AEB-2C1A893D4DB5}"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894542489"/>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FFC7C-24E6-4D68-A03E-09C3D0172728}" type="datetimeFigureOut">
              <a:rPr lang="en-US" smtClean="0"/>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BFC9D-FEF4-4DE8-8AEB-2C1A893D4DB5}" type="slidenum">
              <a:rPr lang="en-US" smtClean="0"/>
              <a:t>‹#›</a:t>
            </a:fld>
            <a:endParaRPr lang="en-US"/>
          </a:p>
        </p:txBody>
      </p:sp>
    </p:spTree>
    <p:extLst>
      <p:ext uri="{BB962C8B-B14F-4D97-AF65-F5344CB8AC3E}">
        <p14:creationId xmlns:p14="http://schemas.microsoft.com/office/powerpoint/2010/main" val="411471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p>
        </p:txBody>
      </p:sp>
      <p:sp>
        <p:nvSpPr>
          <p:cNvPr id="3" name="Footer Placeholder 2"/>
          <p:cNvSpPr>
            <a:spLocks noGrp="1"/>
          </p:cNvSpPr>
          <p:nvPr>
            <p:ph type="ftr" sz="quarter" idx="11"/>
          </p:nvPr>
        </p:nvSpPr>
        <p:spPr/>
        <p:txBody>
          <a:bodyPr/>
          <a:lstStyle>
            <a:lvl1pPr>
              <a:defRPr/>
            </a:lvl1pPr>
          </a:lstStyle>
          <a:p>
            <a:endParaRPr lang="es-ES" altLang="en-US"/>
          </a:p>
        </p:txBody>
      </p:sp>
      <p:sp>
        <p:nvSpPr>
          <p:cNvPr id="4" name="Slide Number Placeholder 3"/>
          <p:cNvSpPr>
            <a:spLocks noGrp="1"/>
          </p:cNvSpPr>
          <p:nvPr>
            <p:ph type="sldNum" sz="quarter" idx="12"/>
          </p:nvPr>
        </p:nvSpPr>
        <p:spPr/>
        <p:txBody>
          <a:bodyPr/>
          <a:lstStyle>
            <a:lvl1pPr>
              <a:defRPr/>
            </a:lvl1pPr>
          </a:lstStyle>
          <a:p>
            <a:fld id="{A1B48D8D-CFF4-484D-874F-07CAE07C1877}" type="slidenum">
              <a:rPr lang="es-ES" altLang="en-US"/>
              <a:pPr/>
              <a:t>‹#›</a:t>
            </a:fld>
            <a:endParaRPr lang="es-ES" altLang="en-US"/>
          </a:p>
        </p:txBody>
      </p:sp>
    </p:spTree>
    <p:extLst>
      <p:ext uri="{BB962C8B-B14F-4D97-AF65-F5344CB8AC3E}">
        <p14:creationId xmlns:p14="http://schemas.microsoft.com/office/powerpoint/2010/main" val="42079846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AFFFC7C-24E6-4D68-A03E-09C3D0172728}"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BFC9D-FEF4-4DE8-8AEB-2C1A893D4DB5}" type="slidenum">
              <a:rPr lang="en-US" smtClean="0"/>
              <a:t>‹#›</a:t>
            </a:fld>
            <a:endParaRPr lang="en-US"/>
          </a:p>
        </p:txBody>
      </p:sp>
    </p:spTree>
    <p:extLst>
      <p:ext uri="{BB962C8B-B14F-4D97-AF65-F5344CB8AC3E}">
        <p14:creationId xmlns:p14="http://schemas.microsoft.com/office/powerpoint/2010/main" val="1149418105"/>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FFFC7C-24E6-4D68-A03E-09C3D0172728}" type="datetimeFigureOut">
              <a:rPr lang="en-US" smtClean="0"/>
              <a:t>11/13/2019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D0BFC9D-FEF4-4DE8-8AEB-2C1A893D4DB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819475478"/>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FFFC7C-24E6-4D68-A03E-09C3D0172728}"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BFC9D-FEF4-4DE8-8AEB-2C1A893D4DB5}" type="slidenum">
              <a:rPr lang="en-US" smtClean="0"/>
              <a:t>‹#›</a:t>
            </a:fld>
            <a:endParaRPr lang="en-US"/>
          </a:p>
        </p:txBody>
      </p:sp>
    </p:spTree>
    <p:extLst>
      <p:ext uri="{BB962C8B-B14F-4D97-AF65-F5344CB8AC3E}">
        <p14:creationId xmlns:p14="http://schemas.microsoft.com/office/powerpoint/2010/main" val="42178054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FFFC7C-24E6-4D68-A03E-09C3D0172728}"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BFC9D-FEF4-4DE8-8AEB-2C1A893D4DB5}" type="slidenum">
              <a:rPr lang="en-US" smtClean="0"/>
              <a:t>‹#›</a:t>
            </a:fld>
            <a:endParaRPr lang="en-US"/>
          </a:p>
        </p:txBody>
      </p:sp>
    </p:spTree>
    <p:extLst>
      <p:ext uri="{BB962C8B-B14F-4D97-AF65-F5344CB8AC3E}">
        <p14:creationId xmlns:p14="http://schemas.microsoft.com/office/powerpoint/2010/main" val="203763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8EF40E3F-CD9E-47B3-8866-28C1364355E0}" type="slidenum">
              <a:rPr lang="es-ES" altLang="en-US"/>
              <a:pPr/>
              <a:t>‹#›</a:t>
            </a:fld>
            <a:endParaRPr lang="es-ES" altLang="en-US"/>
          </a:p>
        </p:txBody>
      </p:sp>
    </p:spTree>
    <p:extLst>
      <p:ext uri="{BB962C8B-B14F-4D97-AF65-F5344CB8AC3E}">
        <p14:creationId xmlns:p14="http://schemas.microsoft.com/office/powerpoint/2010/main" val="98347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E581CA75-FD68-48BD-9FA6-0C18825A6E4E}" type="slidenum">
              <a:rPr lang="es-ES" altLang="en-US"/>
              <a:pPr/>
              <a:t>‹#›</a:t>
            </a:fld>
            <a:endParaRPr lang="es-ES" altLang="en-US"/>
          </a:p>
        </p:txBody>
      </p:sp>
    </p:spTree>
    <p:extLst>
      <p:ext uri="{BB962C8B-B14F-4D97-AF65-F5344CB8AC3E}">
        <p14:creationId xmlns:p14="http://schemas.microsoft.com/office/powerpoint/2010/main" val="830451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1.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tif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5.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6.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EE40C5B-CB28-45E0-B2BC-390573F3D696}"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52400" y="630872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725882-EADA-934C-9F33-684AABF807B8}"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pic>
        <p:nvPicPr>
          <p:cNvPr id="8" name="Picture 7">
            <a:extLst>
              <a:ext uri="{FF2B5EF4-FFF2-40B4-BE49-F238E27FC236}">
                <a16:creationId xmlns:a16="http://schemas.microsoft.com/office/drawing/2014/main" id="{A51C8302-C771-4FB2-AD24-5FBD3090F7F0}"/>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b="22577"/>
          <a:stretch/>
        </p:blipFill>
        <p:spPr>
          <a:xfrm>
            <a:off x="6248400" y="5546117"/>
            <a:ext cx="2576375" cy="1037245"/>
          </a:xfrm>
          <a:prstGeom prst="rect">
            <a:avLst/>
          </a:prstGeom>
          <a:solidFill>
            <a:schemeClr val="bg1"/>
          </a:solidFill>
        </p:spPr>
      </p:pic>
    </p:spTree>
    <p:extLst>
      <p:ext uri="{BB962C8B-B14F-4D97-AF65-F5344CB8AC3E}">
        <p14:creationId xmlns:p14="http://schemas.microsoft.com/office/powerpoint/2010/main" val="10508030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900">
                <a:solidFill>
                  <a:schemeClr val="accent1"/>
                </a:solidFill>
              </a:defRPr>
            </a:lvl1pPr>
          </a:lstStyle>
          <a:p>
            <a:fld id="{FCA2F545-6765-4005-ADCC-B2DC7208ECB4}" type="datetimeFigureOut">
              <a:rPr lang="en-US" smtClean="0"/>
              <a:t>11/13/2019</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9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900">
                <a:solidFill>
                  <a:schemeClr val="accent1"/>
                </a:solidFill>
              </a:defRPr>
            </a:lvl1pPr>
          </a:lstStyle>
          <a:p>
            <a:fld id="{E50318D8-6AAA-44EA-A777-62878E2F0AD8}" type="slidenum">
              <a:rPr lang="en-US" smtClean="0"/>
              <a:t>‹#›</a:t>
            </a:fld>
            <a:endParaRPr lang="en-US" dirty="0"/>
          </a:p>
        </p:txBody>
      </p:sp>
    </p:spTree>
    <p:extLst>
      <p:ext uri="{BB962C8B-B14F-4D97-AF65-F5344CB8AC3E}">
        <p14:creationId xmlns:p14="http://schemas.microsoft.com/office/powerpoint/2010/main" val="144830666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Grp="1" noSelect="1" noRot="1" noMove="1" noResize="1" noEditPoints="1" noAdjustHandles="1" noChangeArrowheads="1" noChangeShapeType="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228601" y="6243412"/>
            <a:ext cx="2154035" cy="461356"/>
          </a:xfrm>
          <a:prstGeom prst="rect">
            <a:avLst/>
          </a:prstGeom>
        </p:spPr>
      </p:pic>
      <p:sp>
        <p:nvSpPr>
          <p:cNvPr id="4" name="Slide Number Placeholder 3"/>
          <p:cNvSpPr>
            <a:spLocks noGrp="1"/>
          </p:cNvSpPr>
          <p:nvPr>
            <p:ph type="sldNum" sz="quarter" idx="4"/>
          </p:nvPr>
        </p:nvSpPr>
        <p:spPr>
          <a:xfrm>
            <a:off x="3543300" y="6291528"/>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25B02A65-3D1E-45BD-9983-4ADAC5079F8B}" type="slidenum">
              <a:rPr lang="en-US" smtClean="0"/>
              <a:pPr/>
              <a:t>‹#›</a:t>
            </a:fld>
            <a:endParaRPr lang="en-US" dirty="0"/>
          </a:p>
        </p:txBody>
      </p:sp>
    </p:spTree>
    <p:extLst>
      <p:ext uri="{BB962C8B-B14F-4D97-AF65-F5344CB8AC3E}">
        <p14:creationId xmlns:p14="http://schemas.microsoft.com/office/powerpoint/2010/main" val="30629528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47920"/>
            <a:ext cx="6571060"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20833" y="6391840"/>
            <a:ext cx="2894846" cy="304801"/>
          </a:xfrm>
          <a:prstGeom prst="rect">
            <a:avLst/>
          </a:prstGeom>
        </p:spPr>
        <p:txBody>
          <a:bodyPr vert="horz" lIns="91440" tIns="45720" rIns="91440" bIns="45720" rtlCol="0" anchor="ctr"/>
          <a:lstStyle>
            <a:lvl1pPr algn="l">
              <a:defRPr sz="750" b="1" i="0">
                <a:solidFill>
                  <a:schemeClr val="accent1"/>
                </a:solidFill>
              </a:defRPr>
            </a:lvl1pPr>
          </a:lstStyle>
          <a:p>
            <a:endParaRPr lang="en-US" dirty="0"/>
          </a:p>
        </p:txBody>
      </p:sp>
      <p:sp>
        <p:nvSpPr>
          <p:cNvPr id="4" name="Date Placeholder 3"/>
          <p:cNvSpPr>
            <a:spLocks noGrp="1"/>
          </p:cNvSpPr>
          <p:nvPr>
            <p:ph type="dt" sz="half" idx="2"/>
          </p:nvPr>
        </p:nvSpPr>
        <p:spPr>
          <a:xfrm>
            <a:off x="7988204" y="6394408"/>
            <a:ext cx="742949" cy="304799"/>
          </a:xfrm>
          <a:prstGeom prst="rect">
            <a:avLst/>
          </a:prstGeom>
        </p:spPr>
        <p:txBody>
          <a:bodyPr vert="horz" lIns="91440" tIns="45720" rIns="91440" bIns="45720" rtlCol="0" anchor="ctr"/>
          <a:lstStyle>
            <a:lvl1pPr algn="r">
              <a:defRPr sz="750" b="1" i="0">
                <a:solidFill>
                  <a:schemeClr val="accent1"/>
                </a:solidFill>
              </a:defRPr>
            </a:lvl1pPr>
          </a:lstStyle>
          <a:p>
            <a:fld id="{ED291B17-9318-49DB-B28B-6E5994AE9581}" type="datetime1">
              <a:rPr lang="en-US" smtClean="0"/>
              <a:t>11/13/2019</a:t>
            </a:fld>
            <a:endParaRPr lang="en-US" dirty="0"/>
          </a:p>
        </p:txBody>
      </p:sp>
      <p:sp>
        <p:nvSpPr>
          <p:cNvPr id="20" name="Rectangle 19"/>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73259912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FFFC7C-24E6-4D68-A03E-09C3D0172728}" type="datetimeFigureOut">
              <a:rPr lang="en-US" smtClean="0"/>
              <a:t>11/13/2019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D0BFC9D-FEF4-4DE8-8AEB-2C1A893D4DB5}" type="slidenum">
              <a:rPr lang="en-US" smtClean="0"/>
              <a:t>‹#›</a:t>
            </a:fld>
            <a:endParaRPr lang="en-US"/>
          </a:p>
        </p:txBody>
      </p:sp>
    </p:spTree>
    <p:extLst>
      <p:ext uri="{BB962C8B-B14F-4D97-AF65-F5344CB8AC3E}">
        <p14:creationId xmlns:p14="http://schemas.microsoft.com/office/powerpoint/2010/main" val="335996764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rumors@census.gov" TargetMode="External"/><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14" name="Rectangle 166"/>
          <p:cNvSpPr>
            <a:spLocks noGrp="1" noChangeArrowheads="1"/>
          </p:cNvSpPr>
          <p:nvPr>
            <p:ph type="subTitle" idx="1"/>
          </p:nvPr>
        </p:nvSpPr>
        <p:spPr>
          <a:xfrm>
            <a:off x="611560" y="188640"/>
            <a:ext cx="8136706" cy="550863"/>
          </a:xfrm>
        </p:spPr>
        <p:txBody>
          <a:bodyPr/>
          <a:lstStyle/>
          <a:p>
            <a:pPr>
              <a:lnSpc>
                <a:spcPct val="90000"/>
              </a:lnSpc>
            </a:pPr>
            <a:r>
              <a:rPr lang="es-ES" altLang="en-US" sz="4800" b="1" dirty="0"/>
              <a:t>Tampa </a:t>
            </a:r>
            <a:r>
              <a:rPr lang="es-ES" altLang="en-US" sz="4800" b="1" dirty="0" err="1"/>
              <a:t>Alumnae</a:t>
            </a:r>
            <a:r>
              <a:rPr lang="es-ES" altLang="en-US" sz="4800" b="1" dirty="0"/>
              <a:t> </a:t>
            </a:r>
            <a:r>
              <a:rPr lang="es-ES" altLang="en-US" sz="4800" b="1" dirty="0" err="1"/>
              <a:t>Chapter</a:t>
            </a:r>
            <a:endParaRPr lang="es-ES" altLang="en-US" sz="4800" b="1" dirty="0"/>
          </a:p>
          <a:p>
            <a:pPr>
              <a:lnSpc>
                <a:spcPct val="90000"/>
              </a:lnSpc>
            </a:pPr>
            <a:r>
              <a:rPr lang="es-ES" altLang="en-US" sz="4000" b="1" i="1" dirty="0"/>
              <a:t>2019-2020</a:t>
            </a:r>
          </a:p>
        </p:txBody>
      </p:sp>
      <p:pic>
        <p:nvPicPr>
          <p:cNvPr id="5" name="Picture 4"/>
          <p:cNvPicPr>
            <a:picLocks noChangeAspect="1"/>
          </p:cNvPicPr>
          <p:nvPr/>
        </p:nvPicPr>
        <p:blipFill>
          <a:blip r:embed="rId4"/>
          <a:stretch>
            <a:fillRect/>
          </a:stretch>
        </p:blipFill>
        <p:spPr>
          <a:xfrm>
            <a:off x="3342402" y="1988840"/>
            <a:ext cx="2675021" cy="1752600"/>
          </a:xfrm>
          <a:prstGeom prst="rect">
            <a:avLst/>
          </a:prstGeom>
        </p:spPr>
      </p:pic>
    </p:spTree>
    <p:extLst>
      <p:ext uri="{BB962C8B-B14F-4D97-AF65-F5344CB8AC3E}">
        <p14:creationId xmlns:p14="http://schemas.microsoft.com/office/powerpoint/2010/main" val="1148083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en-US" sz="2400" b="1" dirty="0"/>
              <a:t>President’s Message</a:t>
            </a:r>
            <a:br>
              <a:rPr lang="en-US" sz="2400" b="1" dirty="0"/>
            </a:br>
            <a:r>
              <a:rPr lang="en-US" sz="2400" b="1" dirty="0"/>
              <a:t>“</a:t>
            </a:r>
            <a:r>
              <a:rPr lang="en-US" sz="2400" b="1" i="1" dirty="0"/>
              <a:t>Leading with Sisterly Love”</a:t>
            </a:r>
          </a:p>
        </p:txBody>
      </p:sp>
      <p:sp>
        <p:nvSpPr>
          <p:cNvPr id="4" name="TextBox 3">
            <a:extLst>
              <a:ext uri="{FF2B5EF4-FFF2-40B4-BE49-F238E27FC236}">
                <a16:creationId xmlns:a16="http://schemas.microsoft.com/office/drawing/2014/main" id="{C5165CC9-2F7B-4F4A-BEED-8DC31778380D}"/>
              </a:ext>
            </a:extLst>
          </p:cNvPr>
          <p:cNvSpPr txBox="1"/>
          <p:nvPr/>
        </p:nvSpPr>
        <p:spPr>
          <a:xfrm>
            <a:off x="498376" y="1556792"/>
            <a:ext cx="8147248" cy="4770537"/>
          </a:xfrm>
          <a:prstGeom prst="rect">
            <a:avLst/>
          </a:prstGeom>
          <a:noFill/>
        </p:spPr>
        <p:txBody>
          <a:bodyPr wrap="square" rtlCol="0">
            <a:spAutoFit/>
          </a:bodyPr>
          <a:lstStyle/>
          <a:p>
            <a:pPr marL="285750" indent="-285750">
              <a:buFont typeface="Arial" panose="020B0604020202020204" pitchFamily="34" charset="0"/>
              <a:buChar char="•"/>
            </a:pPr>
            <a:r>
              <a:rPr lang="en-US" sz="1600" dirty="0"/>
              <a:t>Preparing for electronic voting – Begins in December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MI training date is December 7</a:t>
            </a:r>
            <a:r>
              <a:rPr lang="en-US" sz="1600" baseline="30000" dirty="0"/>
              <a:t>th</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Congratulations Dr. Tonja Brickhouse and THANK YOU FOR YOUR DONATION!!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r>
              <a:rPr lang="en-US" sz="1600" dirty="0"/>
              <a:t>	</a:t>
            </a:r>
          </a:p>
          <a:p>
            <a:pPr lvl="2"/>
            <a:endParaRPr lang="en-US" sz="1600" b="1" dirty="0"/>
          </a:p>
          <a:p>
            <a:endParaRPr lang="en-US" sz="1600" b="1" dirty="0"/>
          </a:p>
          <a:p>
            <a:pPr lvl="1"/>
            <a:endParaRPr lang="en-US" sz="1600" dirty="0"/>
          </a:p>
          <a:p>
            <a:pPr marL="742950" lvl="1" indent="-285750">
              <a:buFont typeface="Arial" panose="020B0604020202020204" pitchFamily="34" charset="0"/>
              <a:buChar char="•"/>
            </a:pPr>
            <a:endParaRPr lang="en-US" sz="1600" b="1" dirty="0"/>
          </a:p>
          <a:p>
            <a:endParaRPr lang="en-US" sz="1600" b="1" dirty="0"/>
          </a:p>
          <a:p>
            <a:pPr marL="285750" indent="-285750">
              <a:buFont typeface="Arial" panose="020B0604020202020204" pitchFamily="34" charset="0"/>
              <a:buChar char="•"/>
            </a:pPr>
            <a:endParaRPr lang="en-US" sz="1600" b="1" dirty="0"/>
          </a:p>
          <a:p>
            <a:endParaRPr lang="en-US" sz="1600" b="1" dirty="0"/>
          </a:p>
        </p:txBody>
      </p:sp>
    </p:spTree>
    <p:extLst>
      <p:ext uri="{BB962C8B-B14F-4D97-AF65-F5344CB8AC3E}">
        <p14:creationId xmlns:p14="http://schemas.microsoft.com/office/powerpoint/2010/main" val="6659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en-US" sz="2400" b="1" dirty="0"/>
              <a:t>President’s Message</a:t>
            </a:r>
            <a:br>
              <a:rPr lang="en-US" sz="2400" b="1" dirty="0"/>
            </a:br>
            <a:r>
              <a:rPr lang="en-US" sz="2400" b="1" dirty="0"/>
              <a:t>“</a:t>
            </a:r>
            <a:r>
              <a:rPr lang="en-US" sz="2400" b="1" i="1" dirty="0"/>
              <a:t>Leading with Sisterly Love”</a:t>
            </a:r>
          </a:p>
        </p:txBody>
      </p:sp>
      <p:sp>
        <p:nvSpPr>
          <p:cNvPr id="4" name="TextBox 3">
            <a:extLst>
              <a:ext uri="{FF2B5EF4-FFF2-40B4-BE49-F238E27FC236}">
                <a16:creationId xmlns:a16="http://schemas.microsoft.com/office/drawing/2014/main" id="{C5165CC9-2F7B-4F4A-BEED-8DC31778380D}"/>
              </a:ext>
            </a:extLst>
          </p:cNvPr>
          <p:cNvSpPr txBox="1"/>
          <p:nvPr/>
        </p:nvSpPr>
        <p:spPr>
          <a:xfrm>
            <a:off x="498376" y="1556792"/>
            <a:ext cx="8147248" cy="6494085"/>
          </a:xfrm>
          <a:prstGeom prst="rect">
            <a:avLst/>
          </a:prstGeom>
          <a:noFill/>
        </p:spPr>
        <p:txBody>
          <a:bodyPr wrap="square" rtlCol="0">
            <a:spAutoFit/>
          </a:bodyPr>
          <a:lstStyle/>
          <a:p>
            <a:pPr marL="285750" indent="-285750">
              <a:buFont typeface="Arial" panose="020B0604020202020204" pitchFamily="34" charset="0"/>
              <a:buChar char="•"/>
            </a:pPr>
            <a:r>
              <a:rPr lang="en-US" sz="1600" b="1" dirty="0"/>
              <a:t>What does quorum mean?</a:t>
            </a:r>
          </a:p>
          <a:p>
            <a:pPr marL="742950" lvl="1" indent="-285750">
              <a:buFont typeface="Wingdings" panose="05000000000000000000" pitchFamily="2" charset="2"/>
              <a:buChar char="Ø"/>
            </a:pPr>
            <a:r>
              <a:rPr lang="en-US" sz="1600" dirty="0"/>
              <a:t>A quorum is the minimum number of members who must be present at the meeting for business to be validly transacted</a:t>
            </a:r>
          </a:p>
          <a:p>
            <a:pPr marL="742950" lvl="1" indent="-285750">
              <a:buFont typeface="Wingdings" panose="05000000000000000000" pitchFamily="2" charset="2"/>
              <a:buChar char="Ø"/>
            </a:pPr>
            <a:r>
              <a:rPr lang="en-US" sz="1600" dirty="0"/>
              <a:t>the quorum shall be 25 percent of all financial </a:t>
            </a:r>
            <a:r>
              <a:rPr lang="en-US" sz="1600" dirty="0" err="1"/>
              <a:t>sorors</a:t>
            </a:r>
            <a:endParaRPr lang="en-US" sz="1600" b="1" dirty="0"/>
          </a:p>
          <a:p>
            <a:pPr marL="742950" lvl="1" indent="-285750">
              <a:buFont typeface="Wingdings" panose="05000000000000000000" pitchFamily="2" charset="2"/>
              <a:buChar char="Ø"/>
            </a:pPr>
            <a:endParaRPr lang="en-US" sz="1600" b="1" dirty="0"/>
          </a:p>
          <a:p>
            <a:pPr lvl="1"/>
            <a:r>
              <a:rPr lang="en-US" sz="1600" b="1" dirty="0"/>
              <a:t>   </a:t>
            </a:r>
          </a:p>
          <a:p>
            <a:pPr marL="285750" indent="-285750">
              <a:buFont typeface="Arial" panose="020B0604020202020204" pitchFamily="34" charset="0"/>
              <a:buChar char="•"/>
            </a:pPr>
            <a:r>
              <a:rPr lang="en-US" sz="1600" b="1" dirty="0"/>
              <a:t>Which month is TA’s quorum established? </a:t>
            </a:r>
          </a:p>
          <a:p>
            <a:pPr marL="742950" lvl="1" indent="-285750">
              <a:buFont typeface="Wingdings" panose="05000000000000000000" pitchFamily="2" charset="2"/>
              <a:buChar char="Ø"/>
            </a:pPr>
            <a:r>
              <a:rPr lang="en-US" sz="1600" dirty="0"/>
              <a:t>The quorum shall be set based on the number of financial </a:t>
            </a:r>
            <a:r>
              <a:rPr lang="en-US" sz="1600" dirty="0" err="1"/>
              <a:t>sorors</a:t>
            </a:r>
            <a:r>
              <a:rPr lang="en-US" sz="1600" dirty="0"/>
              <a:t> at the time of the </a:t>
            </a:r>
            <a:r>
              <a:rPr lang="en-US" sz="1600" b="1" dirty="0"/>
              <a:t>October sorority meeting, as verified by the </a:t>
            </a:r>
            <a:r>
              <a:rPr lang="en-US" sz="1600" b="1" dirty="0">
                <a:solidFill>
                  <a:srgbClr val="FF0000"/>
                </a:solidFill>
              </a:rPr>
              <a:t>red zone</a:t>
            </a:r>
            <a:endParaRPr lang="en-US" sz="1600" b="1" dirty="0"/>
          </a:p>
          <a:p>
            <a:pPr marL="742950" lvl="1" indent="-285750">
              <a:buFont typeface="Wingdings" panose="05000000000000000000" pitchFamily="2" charset="2"/>
              <a:buChar char="Ø"/>
            </a:pPr>
            <a:r>
              <a:rPr lang="en-US" sz="1600" dirty="0"/>
              <a:t>Tampa Alumnae’s quorum is based on 242 financial members</a:t>
            </a:r>
          </a:p>
          <a:p>
            <a:pPr lvl="1"/>
            <a:endParaRPr lang="en-US" sz="1600" b="1" dirty="0"/>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What is TA’s quorum for Chapter Meeting?</a:t>
            </a:r>
          </a:p>
          <a:p>
            <a:pPr marL="742950" lvl="1" indent="-285750">
              <a:buFont typeface="Wingdings" panose="05000000000000000000" pitchFamily="2" charset="2"/>
              <a:buChar char="Ø"/>
            </a:pPr>
            <a:r>
              <a:rPr lang="en-US" sz="1600" dirty="0"/>
              <a:t>61 financial </a:t>
            </a:r>
            <a:r>
              <a:rPr lang="en-US" sz="1600" dirty="0" err="1"/>
              <a:t>sorors</a:t>
            </a:r>
            <a:endParaRPr lang="en-US" sz="1600" dirty="0"/>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r>
              <a:rPr lang="en-US" sz="1600" dirty="0"/>
              <a:t>	</a:t>
            </a:r>
          </a:p>
          <a:p>
            <a:pPr lvl="2"/>
            <a:endParaRPr lang="en-US" sz="1600" b="1" dirty="0"/>
          </a:p>
          <a:p>
            <a:endParaRPr lang="en-US" sz="1600" b="1" dirty="0"/>
          </a:p>
          <a:p>
            <a:pPr lvl="1"/>
            <a:endParaRPr lang="en-US" sz="1600" dirty="0"/>
          </a:p>
          <a:p>
            <a:pPr marL="742950" lvl="1" indent="-285750">
              <a:buFont typeface="Arial" panose="020B0604020202020204" pitchFamily="34" charset="0"/>
              <a:buChar char="•"/>
            </a:pPr>
            <a:endParaRPr lang="en-US" sz="1600" b="1" dirty="0"/>
          </a:p>
          <a:p>
            <a:endParaRPr lang="en-US" sz="1600" b="1" dirty="0"/>
          </a:p>
          <a:p>
            <a:pPr marL="285750" indent="-285750">
              <a:buFont typeface="Arial" panose="020B0604020202020204" pitchFamily="34" charset="0"/>
              <a:buChar char="•"/>
            </a:pPr>
            <a:endParaRPr lang="en-US" sz="1600" b="1" dirty="0"/>
          </a:p>
          <a:p>
            <a:endParaRPr lang="en-US" sz="1600" b="1" dirty="0"/>
          </a:p>
        </p:txBody>
      </p:sp>
    </p:spTree>
    <p:extLst>
      <p:ext uri="{BB962C8B-B14F-4D97-AF65-F5344CB8AC3E}">
        <p14:creationId xmlns:p14="http://schemas.microsoft.com/office/powerpoint/2010/main" val="119812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0" end="10"/>
                                            </p:txEl>
                                          </p:spTgt>
                                        </p:tgtEl>
                                        <p:attrNameLst>
                                          <p:attrName>style.visibility</p:attrName>
                                        </p:attrNameLst>
                                      </p:cBhvr>
                                      <p:to>
                                        <p:strVal val="visible"/>
                                      </p:to>
                                    </p:set>
                                    <p:animEffect transition="in" filter="fade">
                                      <p:cBhvr>
                                        <p:cTn id="56" dur="1000"/>
                                        <p:tgtEl>
                                          <p:spTgt spid="4">
                                            <p:txEl>
                                              <p:pRg st="10" end="10"/>
                                            </p:txEl>
                                          </p:spTgt>
                                        </p:tgtEl>
                                      </p:cBhvr>
                                    </p:animEffect>
                                    <p:anim calcmode="lin" valueType="num">
                                      <p:cBhvr>
                                        <p:cTn id="5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animEffect transition="in" filter="fade">
                                      <p:cBhvr>
                                        <p:cTn id="63" dur="1000"/>
                                        <p:tgtEl>
                                          <p:spTgt spid="4">
                                            <p:txEl>
                                              <p:pRg st="11" end="11"/>
                                            </p:txEl>
                                          </p:spTgt>
                                        </p:tgtEl>
                                      </p:cBhvr>
                                    </p:animEffect>
                                    <p:anim calcmode="lin" valueType="num">
                                      <p:cBhvr>
                                        <p:cTn id="64"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94" y="-5682"/>
            <a:ext cx="8229600" cy="1066130"/>
          </a:xfrm>
        </p:spPr>
        <p:txBody>
          <a:bodyPr/>
          <a:lstStyle/>
          <a:p>
            <a:r>
              <a:rPr lang="en-US" sz="2400" b="1" dirty="0"/>
              <a:t>Executive Board Recommendations/Action Items</a:t>
            </a:r>
            <a:endParaRPr lang="en-US" sz="2400" b="1" i="1" dirty="0"/>
          </a:p>
        </p:txBody>
      </p:sp>
      <p:sp>
        <p:nvSpPr>
          <p:cNvPr id="4" name="TextBox 3">
            <a:extLst>
              <a:ext uri="{FF2B5EF4-FFF2-40B4-BE49-F238E27FC236}">
                <a16:creationId xmlns:a16="http://schemas.microsoft.com/office/drawing/2014/main" id="{C5165CC9-2F7B-4F4A-BEED-8DC31778380D}"/>
              </a:ext>
            </a:extLst>
          </p:cNvPr>
          <p:cNvSpPr txBox="1"/>
          <p:nvPr/>
        </p:nvSpPr>
        <p:spPr>
          <a:xfrm>
            <a:off x="489494" y="836712"/>
            <a:ext cx="8147248" cy="4278094"/>
          </a:xfrm>
          <a:prstGeom prst="rect">
            <a:avLst/>
          </a:prstGeom>
          <a:noFill/>
        </p:spPr>
        <p:txBody>
          <a:bodyPr wrap="square" rtlCol="0">
            <a:spAutoFit/>
          </a:bodyPr>
          <a:lstStyle/>
          <a:p>
            <a:r>
              <a:rPr lang="en-US" sz="1600" b="1" dirty="0"/>
              <a:t> (Single)</a:t>
            </a:r>
          </a:p>
          <a:p>
            <a:endParaRPr lang="en-US" sz="1600" b="1" dirty="0"/>
          </a:p>
          <a:p>
            <a:pPr marL="285750" indent="-285750">
              <a:buFont typeface="Arial" panose="020B0604020202020204" pitchFamily="34" charset="0"/>
              <a:buChar char="•"/>
            </a:pPr>
            <a:r>
              <a:rPr lang="en-US" sz="1600" b="1" dirty="0"/>
              <a:t>EMBODI: </a:t>
            </a:r>
            <a:r>
              <a:rPr lang="en-US" sz="1600" dirty="0"/>
              <a:t>New signature event proposal  </a:t>
            </a:r>
          </a:p>
          <a:p>
            <a:endParaRPr lang="en-US" sz="1600" b="1" dirty="0"/>
          </a:p>
          <a:p>
            <a:pPr marL="285750" indent="-285750">
              <a:buFont typeface="Arial" panose="020B0604020202020204" pitchFamily="34" charset="0"/>
              <a:buChar char="•"/>
            </a:pPr>
            <a:r>
              <a:rPr lang="en-US" sz="1600" b="1" dirty="0"/>
              <a:t>Scholarship: </a:t>
            </a:r>
            <a:r>
              <a:rPr lang="en-US" sz="1600" dirty="0"/>
              <a:t>Additional funding request</a:t>
            </a:r>
          </a:p>
          <a:p>
            <a:endParaRPr lang="en-US" sz="1600" b="1" dirty="0"/>
          </a:p>
          <a:p>
            <a:r>
              <a:rPr lang="en-US" sz="1600" b="1" dirty="0"/>
              <a:t>  </a:t>
            </a:r>
          </a:p>
          <a:p>
            <a:pPr marL="742950" lvl="1" indent="-285750">
              <a:buFont typeface="Arial" panose="020B0604020202020204" pitchFamily="34" charset="0"/>
              <a:buChar char="•"/>
            </a:pPr>
            <a:endParaRPr lang="en-US" sz="1600" b="1" dirty="0"/>
          </a:p>
          <a:p>
            <a:endParaRPr lang="en-US" sz="1600" dirty="0"/>
          </a:p>
          <a:p>
            <a:r>
              <a:rPr lang="en-US" sz="1600" dirty="0"/>
              <a:t>	</a:t>
            </a:r>
          </a:p>
          <a:p>
            <a:pPr lvl="2"/>
            <a:endParaRPr lang="en-US" sz="1600" b="1" dirty="0"/>
          </a:p>
          <a:p>
            <a:endParaRPr lang="en-US" sz="1600" b="1" dirty="0"/>
          </a:p>
          <a:p>
            <a:pPr lvl="1"/>
            <a:endParaRPr lang="en-US" sz="1600" dirty="0"/>
          </a:p>
          <a:p>
            <a:pPr marL="742950" lvl="1" indent="-285750">
              <a:buFont typeface="Arial" panose="020B0604020202020204" pitchFamily="34" charset="0"/>
              <a:buChar char="•"/>
            </a:pPr>
            <a:endParaRPr lang="en-US" sz="1600" b="1" dirty="0"/>
          </a:p>
          <a:p>
            <a:endParaRPr lang="en-US" sz="1600" b="1" dirty="0"/>
          </a:p>
          <a:p>
            <a:pPr marL="285750" indent="-285750">
              <a:buFont typeface="Arial" panose="020B0604020202020204" pitchFamily="34" charset="0"/>
              <a:buChar char="•"/>
            </a:pPr>
            <a:endParaRPr lang="en-US" sz="1600" b="1" dirty="0"/>
          </a:p>
          <a:p>
            <a:endParaRPr lang="en-US" sz="1600" b="1" dirty="0"/>
          </a:p>
        </p:txBody>
      </p:sp>
    </p:spTree>
    <p:extLst>
      <p:ext uri="{BB962C8B-B14F-4D97-AF65-F5344CB8AC3E}">
        <p14:creationId xmlns:p14="http://schemas.microsoft.com/office/powerpoint/2010/main" val="114699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B9533C-B187-4027-ADE1-3E1E9D995EE9}"/>
              </a:ext>
            </a:extLst>
          </p:cNvPr>
          <p:cNvSpPr/>
          <p:nvPr/>
        </p:nvSpPr>
        <p:spPr>
          <a:xfrm>
            <a:off x="359532" y="188640"/>
            <a:ext cx="8424936" cy="6325642"/>
          </a:xfrm>
          <a:prstGeom prst="rect">
            <a:avLst/>
          </a:prstGeom>
        </p:spPr>
        <p:txBody>
          <a:bodyPr wrap="square">
            <a:spAutoFit/>
          </a:bodyPr>
          <a:lstStyle/>
          <a:p>
            <a:pPr marL="0" marR="0" algn="ctr">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EMBODI’s Signature Event Proposal</a:t>
            </a:r>
          </a:p>
          <a:p>
            <a:pPr marL="0" marR="0" algn="ctr">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Our Brother’s Keeper</a:t>
            </a:r>
          </a:p>
          <a:p>
            <a:pPr marL="0" marR="0" algn="ctr">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June 6 or June 13</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8:30am to 12:00pm (Tentative)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Objectives: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 To provide information and discuss the interactions of young black and brown middle and high school aged males within the school and community settings.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To provide information and discuss the interactions of young black and brown middle and high school aged males within their personal relationships.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To recognize men that serve as mentors (unofficial and/or official) to young men in our communities.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Possible locations:  </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 Keiser University, 5002 W. Waters Ave, Tampa 33634</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Middleton High School, 4801 N. 22</a:t>
            </a:r>
            <a:r>
              <a:rPr lang="en-US" baseline="30000" dirty="0">
                <a:latin typeface="Calibri" panose="020F0502020204030204" pitchFamily="34" charset="0"/>
                <a:ea typeface="Calibri" panose="020F0502020204030204" pitchFamily="34" charset="0"/>
                <a:cs typeface="Times New Roman" panose="02020603050405020304" pitchFamily="18" charset="0"/>
              </a:rPr>
              <a:t>nd</a:t>
            </a:r>
            <a:r>
              <a:rPr lang="en-US" dirty="0">
                <a:latin typeface="Calibri" panose="020F0502020204030204" pitchFamily="34" charset="0"/>
                <a:ea typeface="Calibri" panose="020F0502020204030204" pitchFamily="34" charset="0"/>
                <a:cs typeface="Times New Roman" panose="02020603050405020304" pitchFamily="18" charset="0"/>
              </a:rPr>
              <a:t> St, Tampa 33610</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Children’s Board of Hillsborough County, 1002 E. Palm Ave, Tampa 33605 (June 13 date only)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Target audience:</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150 middle-school and high-school aged males and their fathers/mentors.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271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22FD8-4740-44AB-B00B-B6E9004025F6}"/>
              </a:ext>
            </a:extLst>
          </p:cNvPr>
          <p:cNvSpPr/>
          <p:nvPr/>
        </p:nvSpPr>
        <p:spPr>
          <a:xfrm>
            <a:off x="3362164" y="332656"/>
            <a:ext cx="1505540" cy="369332"/>
          </a:xfrm>
          <a:prstGeom prst="rect">
            <a:avLst/>
          </a:prstGeom>
        </p:spPr>
        <p:txBody>
          <a:bodyPr wrap="none">
            <a:spAutoFit/>
          </a:bodyPr>
          <a:lstStyle/>
          <a:p>
            <a:pPr marL="0" indent="0" algn="ctr">
              <a:buNone/>
            </a:pPr>
            <a:r>
              <a:rPr lang="en-US" b="1" dirty="0"/>
              <a:t>Scholarship</a:t>
            </a:r>
          </a:p>
        </p:txBody>
      </p:sp>
      <p:sp>
        <p:nvSpPr>
          <p:cNvPr id="5" name="Rectangle 4">
            <a:extLst>
              <a:ext uri="{FF2B5EF4-FFF2-40B4-BE49-F238E27FC236}">
                <a16:creationId xmlns:a16="http://schemas.microsoft.com/office/drawing/2014/main" id="{8B2A2C57-30C6-48EB-A6A7-7D32AF3EB979}"/>
              </a:ext>
            </a:extLst>
          </p:cNvPr>
          <p:cNvSpPr/>
          <p:nvPr/>
        </p:nvSpPr>
        <p:spPr>
          <a:xfrm>
            <a:off x="1043608" y="1166843"/>
            <a:ext cx="5836586" cy="4524315"/>
          </a:xfrm>
          <a:prstGeom prst="rect">
            <a:avLst/>
          </a:prstGeom>
        </p:spPr>
        <p:txBody>
          <a:bodyPr wrap="square">
            <a:spAutoFit/>
          </a:bodyPr>
          <a:lstStyle/>
          <a:p>
            <a:pPr defTabSz="685800" fontAlgn="auto">
              <a:spcBef>
                <a:spcPts val="0"/>
              </a:spcBef>
              <a:spcAft>
                <a:spcPts val="0"/>
              </a:spcAft>
            </a:pPr>
            <a:r>
              <a:rPr lang="en-US" dirty="0">
                <a:solidFill>
                  <a:prstClr val="black"/>
                </a:solidFill>
                <a:latin typeface="Calibri" panose="020F0502020204030204"/>
              </a:rPr>
              <a:t>Scholarship applications and Daughters &amp; Sons applications have been posted on DSTTA;</a:t>
            </a:r>
          </a:p>
          <a:p>
            <a:pPr defTabSz="685800" fontAlgn="auto">
              <a:spcBef>
                <a:spcPts val="0"/>
              </a:spcBef>
              <a:spcAft>
                <a:spcPts val="0"/>
              </a:spcAft>
            </a:pPr>
            <a:endParaRPr lang="en-US" dirty="0">
              <a:solidFill>
                <a:prstClr val="black"/>
              </a:solidFill>
              <a:latin typeface="Calibri" panose="020F0502020204030204"/>
            </a:endParaRPr>
          </a:p>
          <a:p>
            <a:pPr defTabSz="685800" fontAlgn="auto">
              <a:spcBef>
                <a:spcPts val="0"/>
              </a:spcBef>
              <a:spcAft>
                <a:spcPts val="0"/>
              </a:spcAft>
            </a:pPr>
            <a:r>
              <a:rPr lang="en-US" dirty="0">
                <a:solidFill>
                  <a:prstClr val="black"/>
                </a:solidFill>
                <a:latin typeface="Calibri" panose="020F0502020204030204"/>
              </a:rPr>
              <a:t>Due date for ALL applications is January 31, 2020- no exceptions</a:t>
            </a:r>
          </a:p>
          <a:p>
            <a:pPr defTabSz="685800" fontAlgn="auto">
              <a:spcBef>
                <a:spcPts val="0"/>
              </a:spcBef>
              <a:spcAft>
                <a:spcPts val="0"/>
              </a:spcAft>
            </a:pPr>
            <a:r>
              <a:rPr lang="sk-SK" dirty="0">
                <a:solidFill>
                  <a:prstClr val="black"/>
                </a:solidFill>
                <a:latin typeface="Calibri" panose="020F0502020204030204"/>
              </a:rPr>
              <a:t> </a:t>
            </a:r>
          </a:p>
          <a:p>
            <a:pPr defTabSz="685800" fontAlgn="auto">
              <a:spcBef>
                <a:spcPts val="0"/>
              </a:spcBef>
              <a:spcAft>
                <a:spcPts val="0"/>
              </a:spcAft>
            </a:pPr>
            <a:r>
              <a:rPr lang="sk-SK" dirty="0">
                <a:solidFill>
                  <a:prstClr val="black"/>
                </a:solidFill>
                <a:latin typeface="Calibri" panose="020F0502020204030204"/>
              </a:rPr>
              <a:t>Please disseminate the information regarding scholarships to young women!</a:t>
            </a:r>
          </a:p>
          <a:p>
            <a:pPr defTabSz="685800" fontAlgn="auto">
              <a:spcBef>
                <a:spcPts val="0"/>
              </a:spcBef>
              <a:spcAft>
                <a:spcPts val="0"/>
              </a:spcAft>
            </a:pPr>
            <a:endParaRPr lang="sk-SK" dirty="0">
              <a:solidFill>
                <a:prstClr val="black"/>
              </a:solidFill>
              <a:latin typeface="Calibri" panose="020F0502020204030204"/>
            </a:endParaRPr>
          </a:p>
          <a:p>
            <a:pPr defTabSz="685800" fontAlgn="auto">
              <a:spcBef>
                <a:spcPts val="0"/>
              </a:spcBef>
              <a:spcAft>
                <a:spcPts val="0"/>
              </a:spcAft>
            </a:pPr>
            <a:r>
              <a:rPr lang="sk-SK" b="1" dirty="0">
                <a:solidFill>
                  <a:prstClr val="black"/>
                </a:solidFill>
                <a:latin typeface="Calibri" panose="020F0502020204030204"/>
              </a:rPr>
              <a:t>Minimum criteria:</a:t>
            </a:r>
            <a:endParaRPr lang="en-US" b="1" dirty="0">
              <a:solidFill>
                <a:prstClr val="black"/>
              </a:solidFill>
              <a:latin typeface="Calibri" panose="020F0502020204030204"/>
            </a:endParaRPr>
          </a:p>
          <a:p>
            <a:pPr defTabSz="685800" fontAlgn="auto">
              <a:spcBef>
                <a:spcPts val="0"/>
              </a:spcBef>
              <a:spcAft>
                <a:spcPts val="0"/>
              </a:spcAft>
            </a:pPr>
            <a:endParaRPr lang="en-US" b="1" dirty="0">
              <a:solidFill>
                <a:prstClr val="black"/>
              </a:solidFill>
              <a:latin typeface="Calibri" panose="020F0502020204030204"/>
            </a:endParaRPr>
          </a:p>
          <a:p>
            <a:pPr marL="214313" indent="-214313" defTabSz="685800" fontAlgn="auto">
              <a:spcBef>
                <a:spcPts val="0"/>
              </a:spcBef>
              <a:spcAft>
                <a:spcPts val="0"/>
              </a:spcAft>
              <a:buFont typeface="Arial"/>
              <a:buChar char="•"/>
            </a:pPr>
            <a:r>
              <a:rPr lang="en-US" dirty="0">
                <a:solidFill>
                  <a:prstClr val="black"/>
                </a:solidFill>
                <a:latin typeface="Calibri" panose="020F0502020204030204"/>
              </a:rPr>
              <a:t>Hillsborough County Public, Private, Charter or parochial School</a:t>
            </a:r>
          </a:p>
          <a:p>
            <a:pPr marL="214313" indent="-214313" defTabSz="685800" fontAlgn="auto">
              <a:spcBef>
                <a:spcPts val="0"/>
              </a:spcBef>
              <a:spcAft>
                <a:spcPts val="0"/>
              </a:spcAft>
              <a:buFont typeface="Arial"/>
              <a:buChar char="•"/>
            </a:pPr>
            <a:r>
              <a:rPr lang="hr-HR" dirty="0">
                <a:solidFill>
                  <a:prstClr val="black"/>
                </a:solidFill>
                <a:latin typeface="Calibri" panose="020F0502020204030204"/>
              </a:rPr>
              <a:t>3.5 GPA</a:t>
            </a:r>
          </a:p>
          <a:p>
            <a:pPr marL="214313" indent="-214313" defTabSz="685800" fontAlgn="auto">
              <a:spcBef>
                <a:spcPts val="0"/>
              </a:spcBef>
              <a:spcAft>
                <a:spcPts val="0"/>
              </a:spcAft>
              <a:buFont typeface="Arial"/>
              <a:buChar char="•"/>
            </a:pPr>
            <a:r>
              <a:rPr lang="en-US" dirty="0">
                <a:solidFill>
                  <a:prstClr val="black"/>
                </a:solidFill>
                <a:latin typeface="Calibri" panose="020F0502020204030204"/>
              </a:rPr>
              <a:t>Female </a:t>
            </a:r>
          </a:p>
          <a:p>
            <a:pPr marL="214313" indent="-214313" defTabSz="685800" fontAlgn="auto">
              <a:spcBef>
                <a:spcPts val="0"/>
              </a:spcBef>
              <a:spcAft>
                <a:spcPts val="0"/>
              </a:spcAft>
              <a:buFont typeface="Arial"/>
              <a:buChar char="•"/>
            </a:pPr>
            <a:r>
              <a:rPr lang="en-US" dirty="0">
                <a:solidFill>
                  <a:prstClr val="black"/>
                </a:solidFill>
                <a:latin typeface="Calibri" panose="020F0502020204030204"/>
              </a:rPr>
              <a:t>High school Senior</a:t>
            </a:r>
          </a:p>
        </p:txBody>
      </p:sp>
    </p:spTree>
    <p:extLst>
      <p:ext uri="{BB962C8B-B14F-4D97-AF65-F5344CB8AC3E}">
        <p14:creationId xmlns:p14="http://schemas.microsoft.com/office/powerpoint/2010/main" val="771238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&amp; Finance</a:t>
            </a:r>
          </a:p>
        </p:txBody>
      </p:sp>
      <p:pic>
        <p:nvPicPr>
          <p:cNvPr id="5" name="Content Placeholder 4"/>
          <p:cNvPicPr>
            <a:picLocks noGrp="1" noChangeAspect="1"/>
          </p:cNvPicPr>
          <p:nvPr>
            <p:ph idx="1"/>
          </p:nvPr>
        </p:nvPicPr>
        <p:blipFill>
          <a:blip r:embed="rId2"/>
          <a:srcRect t="12072" b="12072"/>
          <a:stretch>
            <a:fillRect/>
          </a:stretch>
        </p:blipFill>
        <p:spPr>
          <a:xfrm>
            <a:off x="1691680" y="1700808"/>
            <a:ext cx="5637312" cy="3100304"/>
          </a:xfrm>
        </p:spPr>
      </p:pic>
    </p:spTree>
    <p:extLst>
      <p:ext uri="{BB962C8B-B14F-4D97-AF65-F5344CB8AC3E}">
        <p14:creationId xmlns:p14="http://schemas.microsoft.com/office/powerpoint/2010/main" val="496495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B9533C-B187-4027-ADE1-3E1E9D995EE9}"/>
              </a:ext>
            </a:extLst>
          </p:cNvPr>
          <p:cNvSpPr/>
          <p:nvPr/>
        </p:nvSpPr>
        <p:spPr>
          <a:xfrm>
            <a:off x="359532" y="188640"/>
            <a:ext cx="8424936" cy="312650"/>
          </a:xfrm>
          <a:prstGeom prst="rect">
            <a:avLst/>
          </a:prstGeom>
        </p:spPr>
        <p:txBody>
          <a:bodyPr wrap="square">
            <a:spAutoFit/>
          </a:bodyPr>
          <a:lstStyle/>
          <a:p>
            <a:pPr marL="0" marR="0" lvl="0" indent="0" algn="ctr" defTabSz="914400" rtl="0" eaLnBrk="1" fontAlgn="base"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463804BD-0D6A-4F79-A32F-446112885001}"/>
              </a:ext>
            </a:extLst>
          </p:cNvPr>
          <p:cNvGraphicFramePr>
            <a:graphicFrameLocks noGrp="1"/>
          </p:cNvGraphicFramePr>
          <p:nvPr>
            <p:extLst>
              <p:ext uri="{D42A27DB-BD31-4B8C-83A1-F6EECF244321}">
                <p14:modId xmlns:p14="http://schemas.microsoft.com/office/powerpoint/2010/main" val="1604674605"/>
              </p:ext>
            </p:extLst>
          </p:nvPr>
        </p:nvGraphicFramePr>
        <p:xfrm>
          <a:off x="1115616" y="908720"/>
          <a:ext cx="6912768" cy="4648298"/>
        </p:xfrm>
        <a:graphic>
          <a:graphicData uri="http://schemas.openxmlformats.org/drawingml/2006/table">
            <a:tbl>
              <a:tblPr/>
              <a:tblGrid>
                <a:gridCol w="2560284">
                  <a:extLst>
                    <a:ext uri="{9D8B030D-6E8A-4147-A177-3AD203B41FA5}">
                      <a16:colId xmlns:a16="http://schemas.microsoft.com/office/drawing/2014/main" val="3822962631"/>
                    </a:ext>
                  </a:extLst>
                </a:gridCol>
                <a:gridCol w="2138592">
                  <a:extLst>
                    <a:ext uri="{9D8B030D-6E8A-4147-A177-3AD203B41FA5}">
                      <a16:colId xmlns:a16="http://schemas.microsoft.com/office/drawing/2014/main" val="1397414245"/>
                    </a:ext>
                  </a:extLst>
                </a:gridCol>
                <a:gridCol w="2213892">
                  <a:extLst>
                    <a:ext uri="{9D8B030D-6E8A-4147-A177-3AD203B41FA5}">
                      <a16:colId xmlns:a16="http://schemas.microsoft.com/office/drawing/2014/main" val="2492605781"/>
                    </a:ext>
                  </a:extLst>
                </a:gridCol>
              </a:tblGrid>
              <a:tr h="436849">
                <a:tc gridSpan="3">
                  <a:txBody>
                    <a:bodyPr/>
                    <a:lstStyle/>
                    <a:p>
                      <a:pPr algn="ctr" fontAlgn="ctr"/>
                      <a:r>
                        <a:rPr lang="en-US" sz="1800" b="1" i="0" u="none" strike="noStrike" dirty="0">
                          <a:solidFill>
                            <a:srgbClr val="000000"/>
                          </a:solidFill>
                          <a:effectLst/>
                          <a:latin typeface="Times New Roman" panose="02020603050405020304" pitchFamily="18" charset="0"/>
                        </a:rPr>
                        <a:t>FUNDS MANAGED by D.E.L.T.A. , INC.</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2165759"/>
                  </a:ext>
                </a:extLst>
              </a:tr>
              <a:tr h="436849">
                <a:tc>
                  <a:txBody>
                    <a:bodyPr/>
                    <a:lstStyle/>
                    <a:p>
                      <a:pPr algn="ctr" fontAlgn="b"/>
                      <a:r>
                        <a:rPr lang="en-US" sz="1800" b="1" i="0" u="none" strike="noStrike" dirty="0">
                          <a:solidFill>
                            <a:srgbClr val="000000"/>
                          </a:solidFill>
                          <a:effectLst/>
                          <a:latin typeface="Calibri" panose="020F0502020204030204" pitchFamily="34" charset="0"/>
                        </a:rPr>
                        <a:t>Line Item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Total Funds Managed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Total Admin Fee Earned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193222"/>
                  </a:ext>
                </a:extLst>
              </a:tr>
              <a:tr h="403245">
                <a:tc>
                  <a:txBody>
                    <a:bodyPr/>
                    <a:lstStyle/>
                    <a:p>
                      <a:pPr algn="l" fontAlgn="b"/>
                      <a:r>
                        <a:rPr lang="en-US" sz="1800" b="0" i="0" u="none" strike="noStrike" dirty="0">
                          <a:solidFill>
                            <a:srgbClr val="000000"/>
                          </a:solidFill>
                          <a:effectLst/>
                          <a:latin typeface="Calibri" panose="020F0502020204030204" pitchFamily="34" charset="0"/>
                        </a:rPr>
                        <a:t>Jabberwock 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$11,250.20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$562.51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655163"/>
                  </a:ext>
                </a:extLst>
              </a:tr>
              <a:tr h="403245">
                <a:tc>
                  <a:txBody>
                    <a:bodyPr/>
                    <a:lstStyle/>
                    <a:p>
                      <a:pPr algn="l" fontAlgn="b"/>
                      <a:r>
                        <a:rPr lang="en-US" sz="1800" b="0" i="0" u="none" strike="noStrike" dirty="0">
                          <a:solidFill>
                            <a:srgbClr val="000000"/>
                          </a:solidFill>
                          <a:effectLst/>
                          <a:latin typeface="Calibri" panose="020F0502020204030204" pitchFamily="34" charset="0"/>
                        </a:rPr>
                        <a:t>Queen of Hearts 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$1,816.66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$90.83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110379"/>
                  </a:ext>
                </a:extLst>
              </a:tr>
              <a:tr h="403245">
                <a:tc>
                  <a:txBody>
                    <a:bodyPr/>
                    <a:lstStyle/>
                    <a:p>
                      <a:pPr algn="l" fontAlgn="b"/>
                      <a:r>
                        <a:rPr lang="en-US" sz="1800" b="0" i="0" u="none" strike="noStrike" dirty="0">
                          <a:solidFill>
                            <a:srgbClr val="000000"/>
                          </a:solidFill>
                          <a:effectLst/>
                          <a:latin typeface="Calibri" panose="020F0502020204030204" pitchFamily="34" charset="0"/>
                        </a:rPr>
                        <a:t>TA Scholarship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$10,000.00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550568"/>
                  </a:ext>
                </a:extLst>
              </a:tr>
              <a:tr h="403245">
                <a:tc>
                  <a:txBody>
                    <a:bodyPr/>
                    <a:lstStyle/>
                    <a:p>
                      <a:pPr algn="l" fontAlgn="b"/>
                      <a:r>
                        <a:rPr lang="en-US" sz="1800" b="0" i="0" u="none" strike="noStrike" dirty="0">
                          <a:solidFill>
                            <a:srgbClr val="000000"/>
                          </a:solidFill>
                          <a:effectLst/>
                          <a:latin typeface="Calibri" panose="020F0502020204030204" pitchFamily="34" charset="0"/>
                        </a:rPr>
                        <a:t>TA Scholarship 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$10,000.00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860014"/>
                  </a:ext>
                </a:extLst>
              </a:tr>
              <a:tr h="403245">
                <a:tc>
                  <a:txBody>
                    <a:bodyPr/>
                    <a:lstStyle/>
                    <a:p>
                      <a:pPr algn="l" fontAlgn="b"/>
                      <a:r>
                        <a:rPr lang="en-US" sz="1800" b="0" i="0" u="none" strike="noStrike">
                          <a:solidFill>
                            <a:srgbClr val="000000"/>
                          </a:solidFill>
                          <a:effectLst/>
                          <a:latin typeface="Calibri" panose="020F0502020204030204" pitchFamily="34" charset="0"/>
                        </a:rPr>
                        <a:t>Educational Development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$904.90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$45.25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726653"/>
                  </a:ext>
                </a:extLst>
              </a:tr>
              <a:tr h="403245">
                <a:tc>
                  <a:txBody>
                    <a:bodyPr/>
                    <a:lstStyle/>
                    <a:p>
                      <a:pPr algn="l" fontAlgn="b"/>
                      <a:r>
                        <a:rPr lang="en-US" sz="1800" b="0" i="0" u="none" strike="noStrike">
                          <a:solidFill>
                            <a:srgbClr val="000000"/>
                          </a:solidFill>
                          <a:effectLst/>
                          <a:latin typeface="Calibri" panose="020F0502020204030204" pitchFamily="34" charset="0"/>
                        </a:rPr>
                        <a:t>Lightning Foundation Grant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$10,000.00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777169"/>
                  </a:ext>
                </a:extLst>
              </a:tr>
              <a:tr h="403245">
                <a:tc>
                  <a:txBody>
                    <a:bodyPr/>
                    <a:lstStyle/>
                    <a:p>
                      <a:pPr algn="l" fontAlgn="b"/>
                      <a:r>
                        <a:rPr lang="en-US" sz="1800" b="0" i="0" u="none" strike="noStrike">
                          <a:solidFill>
                            <a:srgbClr val="000000"/>
                          </a:solidFill>
                          <a:effectLst/>
                          <a:latin typeface="Calibri" panose="020F0502020204030204" pitchFamily="34" charset="0"/>
                        </a:rPr>
                        <a:t>Tampa Teen Idol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$1,500.00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$75.00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117682"/>
                  </a:ext>
                </a:extLst>
              </a:tr>
              <a:tr h="403245">
                <a:tc>
                  <a:txBody>
                    <a:bodyPr/>
                    <a:lstStyle/>
                    <a:p>
                      <a:pPr algn="l" fontAlgn="b"/>
                      <a:r>
                        <a:rPr lang="en-US" sz="1800" b="0" i="0" u="none" strike="noStrike">
                          <a:solidFill>
                            <a:srgbClr val="000000"/>
                          </a:solidFill>
                          <a:effectLst/>
                          <a:latin typeface="Calibri" panose="020F0502020204030204" pitchFamily="34" charset="0"/>
                        </a:rPr>
                        <a:t>Uncateregorized Funds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$444.01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$22.20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6688751"/>
                  </a:ext>
                </a:extLst>
              </a:tr>
              <a:tr h="436849">
                <a:tc>
                  <a:txBody>
                    <a:bodyPr/>
                    <a:lstStyle/>
                    <a:p>
                      <a:pPr algn="ctr" fontAlgn="b"/>
                      <a:r>
                        <a:rPr lang="en-US" sz="1800" b="1" i="0" u="none" strike="noStrike">
                          <a:solidFill>
                            <a:srgbClr val="000000"/>
                          </a:solidFill>
                          <a:effectLst/>
                          <a:latin typeface="Calibri" panose="020F0502020204030204" pitchFamily="34" charset="0"/>
                        </a:rPr>
                        <a:t>TOTALS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effectLst/>
                          <a:latin typeface="Calibri" panose="020F0502020204030204" pitchFamily="34" charset="0"/>
                        </a:rPr>
                        <a:t>$45,915.77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alibri" panose="020F0502020204030204" pitchFamily="34" charset="0"/>
                        </a:rPr>
                        <a:t>$1,295.79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723719"/>
                  </a:ext>
                </a:extLst>
              </a:tr>
            </a:tbl>
          </a:graphicData>
        </a:graphic>
      </p:graphicFrame>
    </p:spTree>
    <p:extLst>
      <p:ext uri="{BB962C8B-B14F-4D97-AF65-F5344CB8AC3E}">
        <p14:creationId xmlns:p14="http://schemas.microsoft.com/office/powerpoint/2010/main" val="115658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0615"/>
            <a:ext cx="4966446" cy="836712"/>
          </a:xfrm>
        </p:spPr>
        <p:txBody>
          <a:bodyPr anchor="t"/>
          <a:lstStyle/>
          <a:p>
            <a:pPr algn="l"/>
            <a:r>
              <a:rPr lang="en-US" sz="4000" dirty="0"/>
              <a:t>1</a:t>
            </a:r>
            <a:r>
              <a:rPr lang="en-US" sz="4000" baseline="30000" dirty="0"/>
              <a:t>st</a:t>
            </a:r>
            <a:r>
              <a:rPr lang="en-US" sz="4000" dirty="0"/>
              <a:t> VP Report</a:t>
            </a:r>
          </a:p>
        </p:txBody>
      </p:sp>
      <p:sp>
        <p:nvSpPr>
          <p:cNvPr id="3" name="Text Placeholder 2"/>
          <p:cNvSpPr>
            <a:spLocks noGrp="1"/>
          </p:cNvSpPr>
          <p:nvPr>
            <p:ph type="body" idx="1"/>
          </p:nvPr>
        </p:nvSpPr>
        <p:spPr>
          <a:xfrm>
            <a:off x="502495" y="797728"/>
            <a:ext cx="7776863" cy="5708322"/>
          </a:xfrm>
        </p:spPr>
        <p:txBody>
          <a:bodyPr>
            <a:noAutofit/>
          </a:bodyPr>
          <a:lstStyle/>
          <a:p>
            <a:r>
              <a:rPr lang="en-US" sz="1800" b="1" dirty="0"/>
              <a:t>Scholarship: Sorors Tina James &amp; </a:t>
            </a:r>
            <a:r>
              <a:rPr lang="en-US" sz="1800" b="1" dirty="0" err="1"/>
              <a:t>Joanell</a:t>
            </a:r>
            <a:r>
              <a:rPr lang="en-US" sz="1800" b="1" dirty="0"/>
              <a:t> Lawson, Chairs</a:t>
            </a:r>
          </a:p>
          <a:p>
            <a:pPr marL="285750" indent="-285750">
              <a:buFont typeface="Arial" panose="020B0604020202020204" pitchFamily="34" charset="0"/>
              <a:buChar char="•"/>
            </a:pPr>
            <a:r>
              <a:rPr lang="en-US" sz="1800" dirty="0"/>
              <a:t>Scholarship updates &amp; Action Item</a:t>
            </a:r>
          </a:p>
          <a:p>
            <a:endParaRPr lang="en-US" sz="1800" b="1" dirty="0"/>
          </a:p>
          <a:p>
            <a:r>
              <a:rPr lang="en-US" sz="1800" b="1" dirty="0"/>
              <a:t>Social Action: Sorors Audrey Sullivan Moore &amp; </a:t>
            </a:r>
            <a:r>
              <a:rPr lang="en-US" sz="1800" b="1" dirty="0" err="1"/>
              <a:t>Heddie</a:t>
            </a:r>
            <a:r>
              <a:rPr lang="en-US" sz="1800" b="1" dirty="0"/>
              <a:t> Sumpter, Chairs</a:t>
            </a:r>
          </a:p>
          <a:p>
            <a:pPr marL="285750" indent="-285750">
              <a:buFont typeface="Arial" panose="020B0604020202020204" pitchFamily="34" charset="0"/>
              <a:buChar char="•"/>
            </a:pPr>
            <a:r>
              <a:rPr lang="en-US" sz="1800" dirty="0"/>
              <a:t>2020 Census</a:t>
            </a:r>
          </a:p>
          <a:p>
            <a:endParaRPr lang="en-US" sz="1800" b="1" dirty="0"/>
          </a:p>
          <a:p>
            <a:pPr algn="l"/>
            <a:r>
              <a:rPr lang="en-US" sz="1800" b="1" dirty="0"/>
              <a:t>Arts &amp; Letters: Soror Shanika Baisley, Chair</a:t>
            </a:r>
          </a:p>
          <a:p>
            <a:pPr marL="285750" indent="-285750" algn="l">
              <a:buFont typeface="Arial" panose="020B0604020202020204" pitchFamily="34" charset="0"/>
              <a:buChar char="•"/>
            </a:pPr>
            <a:r>
              <a:rPr lang="en-US" sz="1800" dirty="0"/>
              <a:t>Red Carpet Event #1 – “Harriet”  Nov 1</a:t>
            </a:r>
            <a:r>
              <a:rPr lang="en-US" sz="1800" baseline="30000" dirty="0"/>
              <a:t>st</a:t>
            </a:r>
            <a:r>
              <a:rPr lang="en-US" sz="1800" dirty="0"/>
              <a:t> - 3</a:t>
            </a:r>
            <a:r>
              <a:rPr lang="en-US" sz="1800" baseline="30000" dirty="0"/>
              <a:t>rd</a:t>
            </a:r>
            <a:r>
              <a:rPr lang="en-US" sz="1800" dirty="0"/>
              <a:t> </a:t>
            </a:r>
          </a:p>
          <a:p>
            <a:pPr marL="285750" indent="-285750" algn="l">
              <a:buFont typeface="Arial" panose="020B0604020202020204" pitchFamily="34" charset="0"/>
              <a:buChar char="•"/>
            </a:pPr>
            <a:r>
              <a:rPr lang="en-US" sz="1800" dirty="0"/>
              <a:t>Red Carpet Event #2 – “21 Bridges” Nov 22</a:t>
            </a:r>
            <a:r>
              <a:rPr lang="en-US" sz="1800" baseline="30000" dirty="0"/>
              <a:t>nd</a:t>
            </a:r>
            <a:r>
              <a:rPr lang="en-US" sz="1800" dirty="0"/>
              <a:t> </a:t>
            </a:r>
          </a:p>
          <a:p>
            <a:pPr marL="285750" indent="-285750" algn="l">
              <a:buFont typeface="Arial" panose="020B0604020202020204" pitchFamily="34" charset="0"/>
              <a:buChar char="•"/>
            </a:pPr>
            <a:endParaRPr lang="en-US" sz="1800" dirty="0"/>
          </a:p>
          <a:p>
            <a:pPr algn="l"/>
            <a:r>
              <a:rPr lang="en-US" sz="1800" b="1" dirty="0"/>
              <a:t>EMBODI: Sorors Michelle Stone &amp; Angie Fields, Chairs</a:t>
            </a:r>
          </a:p>
          <a:p>
            <a:pPr marL="285750" indent="-285750" algn="l">
              <a:buFont typeface="Arial" panose="020B0604020202020204" pitchFamily="34" charset="0"/>
              <a:buChar char="•"/>
            </a:pPr>
            <a:r>
              <a:rPr lang="en-US" sz="1800" dirty="0"/>
              <a:t>New proposal (Action Item)</a:t>
            </a:r>
          </a:p>
          <a:p>
            <a:pPr marL="285750" indent="-285750" algn="l">
              <a:buFont typeface="Arial" panose="020B0604020202020204" pitchFamily="34" charset="0"/>
              <a:buChar char="•"/>
            </a:pPr>
            <a:endParaRPr lang="en-US" sz="1800" dirty="0"/>
          </a:p>
          <a:p>
            <a:pPr algn="l"/>
            <a:endParaRPr lang="en-US" sz="1800" dirty="0"/>
          </a:p>
          <a:p>
            <a:pPr algn="l"/>
            <a:endParaRPr lang="en-US" sz="1800" b="1" dirty="0"/>
          </a:p>
          <a:p>
            <a:pPr marL="285750" indent="-285750" algn="l">
              <a:buFont typeface="Arial" panose="020B0604020202020204" pitchFamily="34" charset="0"/>
              <a:buChar char="•"/>
            </a:pPr>
            <a:endParaRPr lang="en-US" sz="1600" dirty="0"/>
          </a:p>
          <a:p>
            <a:pPr algn="l"/>
            <a:endParaRPr lang="en-US" sz="1600" dirty="0"/>
          </a:p>
          <a:p>
            <a:pPr algn="l"/>
            <a:endParaRPr lang="en-US" sz="1600" b="1" dirty="0"/>
          </a:p>
          <a:p>
            <a:pPr marL="285750" indent="-285750" algn="l">
              <a:buFont typeface="Arial" panose="020B0604020202020204" pitchFamily="34" charset="0"/>
              <a:buChar char="•"/>
            </a:pPr>
            <a:endParaRPr lang="en-US" sz="1800" dirty="0"/>
          </a:p>
          <a:p>
            <a:pPr algn="l"/>
            <a:endParaRPr lang="en-US" sz="1800" dirty="0"/>
          </a:p>
        </p:txBody>
      </p:sp>
    </p:spTree>
    <p:extLst>
      <p:ext uri="{BB962C8B-B14F-4D97-AF65-F5344CB8AC3E}">
        <p14:creationId xmlns:p14="http://schemas.microsoft.com/office/powerpoint/2010/main" val="2349084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109728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4" name="Straight Connector 33">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40030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14350" y="1580158"/>
            <a:ext cx="2735072" cy="3697685"/>
          </a:xfrm>
        </p:spPr>
        <p:txBody>
          <a:bodyPr>
            <a:normAutofit/>
          </a:bodyPr>
          <a:lstStyle/>
          <a:p>
            <a:pPr algn="r"/>
            <a:r>
              <a:rPr lang="en-US">
                <a:solidFill>
                  <a:srgbClr val="C00000"/>
                </a:solidFill>
              </a:rPr>
              <a:t>Privacy and Confidentiality</a:t>
            </a:r>
            <a:endParaRPr lang="en-US" dirty="0">
              <a:solidFill>
                <a:schemeClr val="accent1"/>
              </a:solidFill>
            </a:endParaRPr>
          </a:p>
        </p:txBody>
      </p:sp>
      <p:sp>
        <p:nvSpPr>
          <p:cNvPr id="3" name="Content Placeholder 2"/>
          <p:cNvSpPr>
            <a:spLocks noGrp="1"/>
          </p:cNvSpPr>
          <p:nvPr>
            <p:ph idx="1"/>
          </p:nvPr>
        </p:nvSpPr>
        <p:spPr>
          <a:xfrm>
            <a:off x="3420871" y="1097280"/>
            <a:ext cx="5583683" cy="4558923"/>
          </a:xfrm>
        </p:spPr>
        <p:txBody>
          <a:bodyPr anchor="ctr">
            <a:normAutofit fontScale="92500" lnSpcReduction="20000"/>
          </a:bodyPr>
          <a:lstStyle/>
          <a:p>
            <a:endParaRPr lang="en-US" sz="1800" dirty="0"/>
          </a:p>
          <a:p>
            <a:pPr lvl="1">
              <a:lnSpc>
                <a:spcPct val="90000"/>
              </a:lnSpc>
              <a:buFont typeface="Wingdings" panose="05000000000000000000" pitchFamily="2" charset="2"/>
              <a:buChar char="q"/>
            </a:pPr>
            <a:endParaRPr lang="en-US" sz="2550" dirty="0"/>
          </a:p>
          <a:p>
            <a:pPr lvl="1">
              <a:lnSpc>
                <a:spcPct val="90000"/>
              </a:lnSpc>
              <a:buFont typeface="Wingdings" panose="05000000000000000000" pitchFamily="2" charset="2"/>
              <a:buChar char="q"/>
            </a:pPr>
            <a:r>
              <a:rPr lang="en-US" sz="1950" dirty="0"/>
              <a:t>Under Title 13, U.S. Code, all Census Bureau employees swear a lifetime oath to protect respondent data.</a:t>
            </a:r>
          </a:p>
          <a:p>
            <a:pPr lvl="1">
              <a:lnSpc>
                <a:spcPct val="90000"/>
              </a:lnSpc>
              <a:buFont typeface="Wingdings" panose="05000000000000000000" pitchFamily="2" charset="2"/>
              <a:buChar char="q"/>
            </a:pPr>
            <a:endParaRPr lang="en-US" sz="1950" dirty="0"/>
          </a:p>
          <a:p>
            <a:pPr lvl="1">
              <a:lnSpc>
                <a:spcPct val="90000"/>
              </a:lnSpc>
              <a:buFont typeface="Wingdings" panose="05000000000000000000" pitchFamily="2" charset="2"/>
              <a:buChar char="q"/>
            </a:pPr>
            <a:r>
              <a:rPr lang="en-US" sz="1950" dirty="0"/>
              <a:t>The Census Bureau encrypts information, limits access, and actively monitors systems to make</a:t>
            </a:r>
          </a:p>
          <a:p>
            <a:pPr marL="342900" lvl="1" indent="0">
              <a:lnSpc>
                <a:spcPct val="90000"/>
              </a:lnSpc>
              <a:buNone/>
            </a:pPr>
            <a:r>
              <a:rPr lang="en-US" sz="1950" dirty="0"/>
              <a:t>    sure information stays secure.</a:t>
            </a:r>
          </a:p>
          <a:p>
            <a:pPr lvl="1">
              <a:lnSpc>
                <a:spcPct val="90000"/>
              </a:lnSpc>
              <a:buFont typeface="Wingdings" panose="05000000000000000000" pitchFamily="2" charset="2"/>
              <a:buChar char="q"/>
            </a:pPr>
            <a:endParaRPr lang="en-US" sz="1950" dirty="0"/>
          </a:p>
          <a:p>
            <a:pPr lvl="1">
              <a:lnSpc>
                <a:spcPct val="90000"/>
              </a:lnSpc>
              <a:buFont typeface="Wingdings" panose="05000000000000000000" pitchFamily="2" charset="2"/>
              <a:buChar char="q"/>
            </a:pPr>
            <a:r>
              <a:rPr lang="en-US" sz="1950" dirty="0"/>
              <a:t>The Census Bureau will never: </a:t>
            </a:r>
          </a:p>
          <a:p>
            <a:pPr lvl="2">
              <a:lnSpc>
                <a:spcPct val="90000"/>
              </a:lnSpc>
              <a:buFont typeface="Wingdings" panose="05000000000000000000" pitchFamily="2" charset="2"/>
              <a:buChar char="§"/>
            </a:pPr>
            <a:r>
              <a:rPr lang="en-US" sz="1950" dirty="0"/>
              <a:t>Ask for your full Social Security number</a:t>
            </a:r>
          </a:p>
          <a:p>
            <a:pPr lvl="2">
              <a:lnSpc>
                <a:spcPct val="90000"/>
              </a:lnSpc>
              <a:buFont typeface="Wingdings" panose="05000000000000000000" pitchFamily="2" charset="2"/>
              <a:buChar char="§"/>
            </a:pPr>
            <a:r>
              <a:rPr lang="en-US" sz="1950" dirty="0"/>
              <a:t>Ask for money or a donation</a:t>
            </a:r>
          </a:p>
          <a:p>
            <a:pPr lvl="2">
              <a:lnSpc>
                <a:spcPct val="90000"/>
              </a:lnSpc>
              <a:buFont typeface="Wingdings" panose="05000000000000000000" pitchFamily="2" charset="2"/>
              <a:buChar char="§"/>
            </a:pPr>
            <a:r>
              <a:rPr lang="en-US" sz="1950" dirty="0"/>
              <a:t>Send requests on behalf of a political party</a:t>
            </a:r>
          </a:p>
          <a:p>
            <a:pPr lvl="2">
              <a:lnSpc>
                <a:spcPct val="90000"/>
              </a:lnSpc>
              <a:buFont typeface="Wingdings" panose="05000000000000000000" pitchFamily="2" charset="2"/>
              <a:buChar char="§"/>
            </a:pPr>
            <a:r>
              <a:rPr lang="en-US" sz="1950" dirty="0"/>
              <a:t>Requests PIN codes or passwords</a:t>
            </a:r>
          </a:p>
          <a:p>
            <a:pPr lvl="2">
              <a:lnSpc>
                <a:spcPct val="90000"/>
              </a:lnSpc>
              <a:buFont typeface="Wingdings" panose="05000000000000000000" pitchFamily="2" charset="2"/>
              <a:buChar char="§"/>
            </a:pPr>
            <a:endParaRPr lang="en-US" sz="1950" dirty="0"/>
          </a:p>
          <a:p>
            <a:pPr lvl="1">
              <a:lnSpc>
                <a:spcPct val="90000"/>
              </a:lnSpc>
              <a:buFont typeface="Wingdings" panose="05000000000000000000" pitchFamily="2" charset="2"/>
              <a:buChar char="q"/>
            </a:pPr>
            <a:r>
              <a:rPr lang="en-US" sz="1950" dirty="0"/>
              <a:t>Report rumors or inquiries into rumors -  contact </a:t>
            </a:r>
            <a:r>
              <a:rPr lang="en-US" sz="1950" dirty="0">
                <a:hlinkClick r:id="rId3"/>
              </a:rPr>
              <a:t>rumors@census.gov</a:t>
            </a:r>
            <a:r>
              <a:rPr lang="en-US" sz="1950" dirty="0"/>
              <a:t>.</a:t>
            </a:r>
          </a:p>
          <a:p>
            <a:pPr lvl="1">
              <a:lnSpc>
                <a:spcPct val="90000"/>
              </a:lnSpc>
              <a:buFont typeface="Wingdings" panose="05000000000000000000" pitchFamily="2" charset="2"/>
              <a:buChar char="q"/>
            </a:pPr>
            <a:endParaRPr lang="en-US" sz="1950" dirty="0"/>
          </a:p>
          <a:p>
            <a:pPr lvl="1"/>
            <a:endParaRPr lang="en-US" sz="1800" dirty="0"/>
          </a:p>
          <a:p>
            <a:pPr lvl="1"/>
            <a:endParaRPr lang="en-US" sz="1800" dirty="0"/>
          </a:p>
          <a:p>
            <a:pPr marL="342900" lvl="1" indent="0">
              <a:buNone/>
            </a:pPr>
            <a:endParaRPr lang="en-US" sz="1800" dirty="0"/>
          </a:p>
        </p:txBody>
      </p:sp>
      <p:sp>
        <p:nvSpPr>
          <p:cNvPr id="5" name="Slide Number Placeholder 4"/>
          <p:cNvSpPr>
            <a:spLocks noGrp="1"/>
          </p:cNvSpPr>
          <p:nvPr>
            <p:ph type="sldNum" sz="quarter" idx="10"/>
          </p:nvPr>
        </p:nvSpPr>
        <p:spPr>
          <a:xfrm>
            <a:off x="7928638" y="5382360"/>
            <a:ext cx="586712" cy="273844"/>
          </a:xfrm>
        </p:spPr>
        <p:txBody>
          <a:bodyPr>
            <a:normAutofit/>
          </a:bodyP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en-US" sz="788" b="0" i="0" u="none" strike="noStrike" kern="1200" cap="none" spc="0" normalizeH="0" baseline="0" noProof="0" dirty="0">
                <a:ln>
                  <a:noFill/>
                </a:ln>
                <a:solidFill>
                  <a:prstClr val="black">
                    <a:alpha val="80000"/>
                  </a:prstClr>
                </a:solidFill>
                <a:effectLst/>
                <a:uLnTx/>
                <a:uFillTx/>
                <a:latin typeface="Calibri"/>
                <a:ea typeface="+mn-ea"/>
                <a:cs typeface="Arial" panose="020B0604020202020204" pitchFamily="34" charset="0"/>
              </a:rPr>
              <a:t>1</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 y="1097280"/>
            <a:ext cx="1085850" cy="988124"/>
          </a:xfrm>
          <a:prstGeom prst="rect">
            <a:avLst/>
          </a:prstGeom>
        </p:spPr>
      </p:pic>
    </p:spTree>
    <p:extLst>
      <p:ext uri="{BB962C8B-B14F-4D97-AF65-F5344CB8AC3E}">
        <p14:creationId xmlns:p14="http://schemas.microsoft.com/office/powerpoint/2010/main" val="2356420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109728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40030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580158"/>
            <a:ext cx="2620772" cy="3697685"/>
          </a:xfrm>
        </p:spPr>
        <p:txBody>
          <a:bodyPr>
            <a:normAutofit/>
          </a:bodyPr>
          <a:lstStyle/>
          <a:p>
            <a:pPr algn="r"/>
            <a:r>
              <a:rPr lang="en-US" dirty="0">
                <a:solidFill>
                  <a:srgbClr val="C00000"/>
                </a:solidFill>
              </a:rPr>
              <a:t>Get Organized Right NOW!</a:t>
            </a:r>
          </a:p>
        </p:txBody>
      </p:sp>
      <p:sp>
        <p:nvSpPr>
          <p:cNvPr id="3" name="Content Placeholder 2"/>
          <p:cNvSpPr>
            <a:spLocks noGrp="1"/>
          </p:cNvSpPr>
          <p:nvPr>
            <p:ph idx="1"/>
          </p:nvPr>
        </p:nvSpPr>
        <p:spPr>
          <a:xfrm>
            <a:off x="3636899" y="1314451"/>
            <a:ext cx="4878452" cy="3963392"/>
          </a:xfrm>
        </p:spPr>
        <p:txBody>
          <a:bodyPr anchor="ctr">
            <a:normAutofit fontScale="77500" lnSpcReduction="20000"/>
          </a:bodyPr>
          <a:lstStyle/>
          <a:p>
            <a:pPr>
              <a:lnSpc>
                <a:spcPct val="90000"/>
              </a:lnSpc>
              <a:buFont typeface="Wingdings" panose="05000000000000000000" pitchFamily="2" charset="2"/>
              <a:buChar char="q"/>
            </a:pPr>
            <a:endParaRPr lang="en-US" sz="1950" dirty="0"/>
          </a:p>
          <a:p>
            <a:pPr>
              <a:lnSpc>
                <a:spcPct val="90000"/>
              </a:lnSpc>
              <a:buFont typeface="Wingdings" panose="05000000000000000000" pitchFamily="2" charset="2"/>
              <a:buChar char="q"/>
            </a:pPr>
            <a:r>
              <a:rPr lang="en-US" sz="1800" dirty="0"/>
              <a:t>Everyone can play a role and ultimately the success of the 2020 Census depends on everyone’s participation.  The Census Bureau needs your help to raise awareness about the 2020 Census and the importance of an accurate count.</a:t>
            </a:r>
          </a:p>
          <a:p>
            <a:pPr>
              <a:lnSpc>
                <a:spcPct val="90000"/>
              </a:lnSpc>
              <a:buFont typeface="Wingdings" panose="05000000000000000000" pitchFamily="2" charset="2"/>
              <a:buChar char="q"/>
            </a:pPr>
            <a:endParaRPr lang="en-US" sz="1950" dirty="0"/>
          </a:p>
          <a:p>
            <a:pPr lvl="0">
              <a:lnSpc>
                <a:spcPct val="90000"/>
              </a:lnSpc>
              <a:buFont typeface="Wingdings" panose="05000000000000000000" pitchFamily="2" charset="2"/>
              <a:buChar char="q"/>
            </a:pPr>
            <a:r>
              <a:rPr lang="en-US" sz="1950" dirty="0">
                <a:solidFill>
                  <a:prstClr val="black"/>
                </a:solidFill>
              </a:rPr>
              <a:t>Local government Complete Count Committees  include members with experience in the following areas:</a:t>
            </a:r>
          </a:p>
          <a:p>
            <a:pPr lvl="1" indent="-257175">
              <a:buFont typeface="Wingdings" panose="05000000000000000000" pitchFamily="2" charset="2"/>
              <a:buChar char="§"/>
            </a:pPr>
            <a:r>
              <a:rPr lang="el-GR" sz="1800" dirty="0"/>
              <a:t>ΔΣΘ</a:t>
            </a:r>
            <a:r>
              <a:rPr lang="en-US" sz="1800" dirty="0"/>
              <a:t> National Social Action Commission</a:t>
            </a:r>
          </a:p>
          <a:p>
            <a:pPr lvl="1" indent="-257175">
              <a:buFont typeface="Wingdings" panose="05000000000000000000" pitchFamily="2" charset="2"/>
              <a:buChar char="§"/>
            </a:pPr>
            <a:r>
              <a:rPr lang="en-US" sz="1800" dirty="0"/>
              <a:t>Divine Nine Complete Count Committee</a:t>
            </a:r>
          </a:p>
          <a:p>
            <a:pPr lvl="1">
              <a:lnSpc>
                <a:spcPct val="90000"/>
              </a:lnSpc>
              <a:buFont typeface="Wingdings" panose="05000000000000000000" pitchFamily="2" charset="2"/>
              <a:buChar char="§"/>
            </a:pPr>
            <a:r>
              <a:rPr lang="en-US" sz="1950" dirty="0">
                <a:solidFill>
                  <a:prstClr val="black"/>
                </a:solidFill>
              </a:rPr>
              <a:t>Government</a:t>
            </a:r>
          </a:p>
          <a:p>
            <a:pPr lvl="1">
              <a:lnSpc>
                <a:spcPct val="90000"/>
              </a:lnSpc>
              <a:buFont typeface="Wingdings" panose="05000000000000000000" pitchFamily="2" charset="2"/>
              <a:buChar char="§"/>
            </a:pPr>
            <a:r>
              <a:rPr lang="en-US" sz="1950" dirty="0">
                <a:solidFill>
                  <a:prstClr val="black"/>
                </a:solidFill>
              </a:rPr>
              <a:t>Education</a:t>
            </a:r>
          </a:p>
          <a:p>
            <a:pPr lvl="1">
              <a:lnSpc>
                <a:spcPct val="90000"/>
              </a:lnSpc>
              <a:buFont typeface="Wingdings" panose="05000000000000000000" pitchFamily="2" charset="2"/>
              <a:buChar char="§"/>
            </a:pPr>
            <a:r>
              <a:rPr lang="en-US" sz="1950" dirty="0">
                <a:solidFill>
                  <a:prstClr val="black"/>
                </a:solidFill>
              </a:rPr>
              <a:t>Media</a:t>
            </a:r>
          </a:p>
          <a:p>
            <a:pPr lvl="1">
              <a:lnSpc>
                <a:spcPct val="90000"/>
              </a:lnSpc>
              <a:buFont typeface="Wingdings" panose="05000000000000000000" pitchFamily="2" charset="2"/>
              <a:buChar char="§"/>
            </a:pPr>
            <a:r>
              <a:rPr lang="en-US" sz="1950" dirty="0">
                <a:solidFill>
                  <a:prstClr val="black"/>
                </a:solidFill>
              </a:rPr>
              <a:t>Minority Organizations</a:t>
            </a:r>
          </a:p>
          <a:p>
            <a:pPr lvl="1">
              <a:lnSpc>
                <a:spcPct val="90000"/>
              </a:lnSpc>
              <a:buFont typeface="Wingdings" panose="05000000000000000000" pitchFamily="2" charset="2"/>
              <a:buChar char="§"/>
            </a:pPr>
            <a:r>
              <a:rPr lang="en-US" sz="1950" dirty="0">
                <a:solidFill>
                  <a:prstClr val="black"/>
                </a:solidFill>
              </a:rPr>
              <a:t>Community organizations</a:t>
            </a:r>
          </a:p>
          <a:p>
            <a:pPr lvl="1">
              <a:lnSpc>
                <a:spcPct val="90000"/>
              </a:lnSpc>
              <a:buFont typeface="Wingdings" panose="05000000000000000000" pitchFamily="2" charset="2"/>
              <a:buChar char="§"/>
            </a:pPr>
            <a:r>
              <a:rPr lang="en-US" sz="1950" dirty="0">
                <a:solidFill>
                  <a:prstClr val="black"/>
                </a:solidFill>
              </a:rPr>
              <a:t>Workforce developments</a:t>
            </a:r>
          </a:p>
          <a:p>
            <a:pPr lvl="1">
              <a:lnSpc>
                <a:spcPct val="90000"/>
              </a:lnSpc>
              <a:buFont typeface="Wingdings" panose="05000000000000000000" pitchFamily="2" charset="2"/>
              <a:buChar char="§"/>
            </a:pPr>
            <a:r>
              <a:rPr lang="en-US" sz="1950" dirty="0">
                <a:solidFill>
                  <a:prstClr val="black"/>
                </a:solidFill>
              </a:rPr>
              <a:t>Faith-based institutions</a:t>
            </a:r>
          </a:p>
          <a:p>
            <a:pPr lvl="1">
              <a:lnSpc>
                <a:spcPct val="90000"/>
              </a:lnSpc>
              <a:buFont typeface="Wingdings" panose="05000000000000000000" pitchFamily="2" charset="2"/>
              <a:buChar char="§"/>
            </a:pPr>
            <a:r>
              <a:rPr lang="en-US" sz="1950" dirty="0">
                <a:solidFill>
                  <a:prstClr val="black"/>
                </a:solidFill>
              </a:rPr>
              <a:t>Businesses</a:t>
            </a:r>
          </a:p>
          <a:p>
            <a:pPr lvl="1">
              <a:lnSpc>
                <a:spcPct val="90000"/>
              </a:lnSpc>
              <a:buFont typeface="Wingdings" panose="05000000000000000000" pitchFamily="2" charset="2"/>
              <a:buChar char="§"/>
            </a:pPr>
            <a:endParaRPr lang="en-US" sz="1950" dirty="0"/>
          </a:p>
          <a:p>
            <a:pPr>
              <a:lnSpc>
                <a:spcPct val="90000"/>
              </a:lnSpc>
            </a:pPr>
            <a:endParaRPr lang="en-US" sz="1800" dirty="0"/>
          </a:p>
        </p:txBody>
      </p:sp>
      <p:sp>
        <p:nvSpPr>
          <p:cNvPr id="4" name="Slide Number Placeholder 3"/>
          <p:cNvSpPr>
            <a:spLocks noGrp="1"/>
          </p:cNvSpPr>
          <p:nvPr>
            <p:ph type="sldNum" sz="quarter" idx="10"/>
          </p:nvPr>
        </p:nvSpPr>
        <p:spPr>
          <a:xfrm>
            <a:off x="7928638" y="5382360"/>
            <a:ext cx="586712" cy="273844"/>
          </a:xfrm>
        </p:spPr>
        <p:txBody>
          <a:bodyPr>
            <a:normAutofit/>
          </a:bodyPr>
          <a:lstStyle/>
          <a:p>
            <a:pPr marL="0" marR="0" lvl="0" indent="0" algn="ctr" defTabSz="685800" rtl="0" eaLnBrk="1" fontAlgn="auto" latinLnBrk="0" hangingPunct="1">
              <a:lnSpc>
                <a:spcPct val="100000"/>
              </a:lnSpc>
              <a:spcBef>
                <a:spcPts val="0"/>
              </a:spcBef>
              <a:spcAft>
                <a:spcPts val="450"/>
              </a:spcAft>
              <a:buClrTx/>
              <a:buSzTx/>
              <a:buFontTx/>
              <a:buNone/>
              <a:tabLst/>
              <a:defRPr/>
            </a:pPr>
            <a:fld id="{25B02A65-3D1E-45BD-9983-4ADAC5079F8B}" type="slidenum">
              <a:rPr kumimoji="0" lang="en-US" sz="788" b="0" i="0" u="none" strike="noStrike" kern="1200" cap="none" spc="0" normalizeH="0" baseline="0" noProof="0">
                <a:ln>
                  <a:noFill/>
                </a:ln>
                <a:solidFill>
                  <a:prstClr val="black">
                    <a:alpha val="80000"/>
                  </a:prstClr>
                </a:solidFill>
                <a:effectLst/>
                <a:uLnTx/>
                <a:uFillTx/>
                <a:latin typeface="Calibri"/>
                <a:ea typeface="+mn-ea"/>
                <a:cs typeface="Arial" panose="020B0604020202020204" pitchFamily="34" charset="0"/>
              </a:rPr>
              <a:pPr marL="0" marR="0" lvl="0" indent="0" algn="ctr" defTabSz="685800" rtl="0" eaLnBrk="1" fontAlgn="auto" latinLnBrk="0" hangingPunct="1">
                <a:lnSpc>
                  <a:spcPct val="100000"/>
                </a:lnSpc>
                <a:spcBef>
                  <a:spcPts val="0"/>
                </a:spcBef>
                <a:spcAft>
                  <a:spcPts val="450"/>
                </a:spcAft>
                <a:buClrTx/>
                <a:buSzTx/>
                <a:buFontTx/>
                <a:buNone/>
                <a:tabLst/>
                <a:defRPr/>
              </a:pPr>
              <a:t>19</a:t>
            </a:fld>
            <a:endParaRPr kumimoji="0" lang="en-US" sz="788" b="0" i="0" u="none" strike="noStrike" kern="1200" cap="none" spc="0" normalizeH="0" baseline="0" noProof="0" dirty="0">
              <a:ln>
                <a:noFill/>
              </a:ln>
              <a:solidFill>
                <a:prstClr val="black">
                  <a:alpha val="80000"/>
                </a:prstClr>
              </a:solidFill>
              <a:effectLst/>
              <a:uLnTx/>
              <a:uFillTx/>
              <a:latin typeface="Calibri"/>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1097280"/>
            <a:ext cx="1085850" cy="988124"/>
          </a:xfrm>
          <a:prstGeom prst="rect">
            <a:avLst/>
          </a:prstGeom>
        </p:spPr>
      </p:pic>
    </p:spTree>
    <p:extLst>
      <p:ext uri="{BB962C8B-B14F-4D97-AF65-F5344CB8AC3E}">
        <p14:creationId xmlns:p14="http://schemas.microsoft.com/office/powerpoint/2010/main" val="391579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7553DC7-BC25-4A4D-9BDC-E23EF83D75C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812" y="1052736"/>
            <a:ext cx="9015692" cy="3606277"/>
          </a:xfrm>
        </p:spPr>
      </p:pic>
    </p:spTree>
    <p:extLst>
      <p:ext uri="{BB962C8B-B14F-4D97-AF65-F5344CB8AC3E}">
        <p14:creationId xmlns:p14="http://schemas.microsoft.com/office/powerpoint/2010/main" val="265526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109728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40030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580158"/>
            <a:ext cx="2620772" cy="3697685"/>
          </a:xfrm>
        </p:spPr>
        <p:txBody>
          <a:bodyPr>
            <a:normAutofit/>
          </a:bodyPr>
          <a:lstStyle/>
          <a:p>
            <a:pPr algn="r"/>
            <a:r>
              <a:rPr lang="en-US" dirty="0">
                <a:solidFill>
                  <a:srgbClr val="C00000"/>
                </a:solidFill>
              </a:rPr>
              <a:t>Important Dates – </a:t>
            </a:r>
            <a:br>
              <a:rPr lang="en-US" dirty="0">
                <a:solidFill>
                  <a:srgbClr val="C00000"/>
                </a:solidFill>
              </a:rPr>
            </a:br>
            <a:r>
              <a:rPr lang="en-US" b="1" dirty="0"/>
              <a:t>April 1, 2020  National Census Day</a:t>
            </a:r>
            <a:br>
              <a:rPr lang="en-US" dirty="0"/>
            </a:br>
            <a:endParaRPr lang="en-US" dirty="0">
              <a:solidFill>
                <a:srgbClr val="C00000"/>
              </a:solidFill>
            </a:endParaRPr>
          </a:p>
        </p:txBody>
      </p:sp>
      <p:sp>
        <p:nvSpPr>
          <p:cNvPr id="3" name="Content Placeholder 2"/>
          <p:cNvSpPr>
            <a:spLocks noGrp="1"/>
          </p:cNvSpPr>
          <p:nvPr>
            <p:ph idx="1"/>
          </p:nvPr>
        </p:nvSpPr>
        <p:spPr>
          <a:xfrm>
            <a:off x="3490723" y="1371600"/>
            <a:ext cx="5138928" cy="4389120"/>
          </a:xfrm>
        </p:spPr>
        <p:txBody>
          <a:bodyPr anchor="ctr">
            <a:normAutofit fontScale="92500" lnSpcReduction="10000"/>
          </a:bodyPr>
          <a:lstStyle/>
          <a:p>
            <a:pPr lvl="1">
              <a:buFont typeface="Wingdings" panose="05000000000000000000" pitchFamily="2" charset="2"/>
              <a:buChar char="§"/>
            </a:pPr>
            <a:endParaRPr lang="en-US" sz="1800" b="1" dirty="0"/>
          </a:p>
          <a:p>
            <a:pPr lvl="1">
              <a:buFont typeface="Wingdings" panose="05000000000000000000" pitchFamily="2" charset="2"/>
              <a:buChar char="§"/>
            </a:pPr>
            <a:endParaRPr lang="en-US" sz="1800" b="1" dirty="0"/>
          </a:p>
          <a:p>
            <a:pPr lvl="1">
              <a:buFont typeface="Wingdings" panose="05000000000000000000" pitchFamily="2" charset="2"/>
              <a:buChar char="§"/>
            </a:pPr>
            <a:r>
              <a:rPr lang="en-US" sz="1800" b="1" dirty="0"/>
              <a:t>Current - December 2019:</a:t>
            </a:r>
            <a:r>
              <a:rPr lang="en-US" sz="1800" dirty="0"/>
              <a:t> Public Awareness</a:t>
            </a:r>
            <a:r>
              <a:rPr lang="en-US" sz="1800" b="1" dirty="0"/>
              <a:t> </a:t>
            </a:r>
          </a:p>
          <a:p>
            <a:pPr lvl="1">
              <a:buFont typeface="Wingdings" panose="05000000000000000000" pitchFamily="2" charset="2"/>
              <a:buChar char="§"/>
            </a:pPr>
            <a:endParaRPr lang="en-US" sz="1800" b="1" dirty="0"/>
          </a:p>
          <a:p>
            <a:pPr lvl="1">
              <a:buFont typeface="Wingdings" panose="05000000000000000000" pitchFamily="2" charset="2"/>
              <a:buChar char="§"/>
            </a:pPr>
            <a:r>
              <a:rPr lang="en-US" sz="1800" b="1" dirty="0"/>
              <a:t>March - April 1, 2020:</a:t>
            </a:r>
            <a:r>
              <a:rPr lang="en-US" sz="1800" dirty="0"/>
              <a:t> Invitation to Participate.  Response via phone, internet or mail</a:t>
            </a:r>
          </a:p>
          <a:p>
            <a:pPr lvl="1">
              <a:buFont typeface="Wingdings" panose="05000000000000000000" pitchFamily="2" charset="2"/>
              <a:buChar char="§"/>
            </a:pPr>
            <a:endParaRPr lang="en-US" sz="1800" dirty="0"/>
          </a:p>
          <a:p>
            <a:pPr lvl="1">
              <a:buFont typeface="Wingdings" panose="05000000000000000000" pitchFamily="2" charset="2"/>
              <a:buChar char="§"/>
            </a:pPr>
            <a:r>
              <a:rPr lang="en-US" sz="1800" b="1" dirty="0"/>
              <a:t>May 2020</a:t>
            </a:r>
            <a:r>
              <a:rPr lang="en-US" sz="1800" dirty="0"/>
              <a:t>: Door to Door Enumeration</a:t>
            </a:r>
          </a:p>
          <a:p>
            <a:pPr lvl="1">
              <a:buFont typeface="Wingdings" panose="05000000000000000000" pitchFamily="2" charset="2"/>
              <a:buChar char="§"/>
            </a:pPr>
            <a:r>
              <a:rPr lang="en-US" sz="1800" b="1" dirty="0"/>
              <a:t>December 2020:</a:t>
            </a:r>
            <a:r>
              <a:rPr lang="en-US" sz="1800" dirty="0"/>
              <a:t> Census Bureau delivers apportionment counts to the President and Congress as required by law.</a:t>
            </a:r>
          </a:p>
          <a:p>
            <a:pPr lvl="1">
              <a:buFont typeface="Wingdings" panose="05000000000000000000" pitchFamily="2" charset="2"/>
              <a:buChar char="§"/>
            </a:pPr>
            <a:endParaRPr lang="en-US" sz="1800" dirty="0"/>
          </a:p>
          <a:p>
            <a:pPr lvl="1">
              <a:buFont typeface="Wingdings" panose="05000000000000000000" pitchFamily="2" charset="2"/>
              <a:buChar char="§"/>
            </a:pPr>
            <a:r>
              <a:rPr lang="en-US" sz="1800" b="1" dirty="0"/>
              <a:t>March 31, 2021:</a:t>
            </a:r>
            <a:r>
              <a:rPr lang="en-US" sz="1800" dirty="0"/>
              <a:t> Census Bureau sends redistricting counts to states. This information is used to redraw legislative districts based on population changes.</a:t>
            </a:r>
          </a:p>
          <a:p>
            <a:pPr lvl="1">
              <a:buFont typeface="Wingdings" panose="05000000000000000000" pitchFamily="2" charset="2"/>
              <a:buChar char="§"/>
            </a:pPr>
            <a:endParaRPr lang="en-US" sz="1800" dirty="0"/>
          </a:p>
          <a:p>
            <a:pPr lvl="1">
              <a:buFont typeface="Wingdings" panose="05000000000000000000" pitchFamily="2" charset="2"/>
              <a:buChar char="§"/>
            </a:pPr>
            <a:endParaRPr lang="en-US" sz="1800" dirty="0"/>
          </a:p>
        </p:txBody>
      </p:sp>
      <p:sp>
        <p:nvSpPr>
          <p:cNvPr id="4" name="Slide Number Placeholder 3"/>
          <p:cNvSpPr>
            <a:spLocks noGrp="1"/>
          </p:cNvSpPr>
          <p:nvPr>
            <p:ph type="sldNum" sz="quarter" idx="10"/>
          </p:nvPr>
        </p:nvSpPr>
        <p:spPr>
          <a:xfrm>
            <a:off x="7928638" y="5382360"/>
            <a:ext cx="586712" cy="273844"/>
          </a:xfrm>
        </p:spPr>
        <p:txBody>
          <a:bodyPr>
            <a:normAutofit/>
          </a:bodyPr>
          <a:lstStyle/>
          <a:p>
            <a:pPr marL="0" marR="0" lvl="0" indent="0" algn="ctr" defTabSz="685800" rtl="0" eaLnBrk="1" fontAlgn="auto" latinLnBrk="0" hangingPunct="1">
              <a:lnSpc>
                <a:spcPct val="100000"/>
              </a:lnSpc>
              <a:spcBef>
                <a:spcPts val="0"/>
              </a:spcBef>
              <a:spcAft>
                <a:spcPts val="450"/>
              </a:spcAft>
              <a:buClrTx/>
              <a:buSzTx/>
              <a:buFontTx/>
              <a:buNone/>
              <a:tabLst/>
              <a:defRPr/>
            </a:pPr>
            <a:fld id="{25B02A65-3D1E-45BD-9983-4ADAC5079F8B}" type="slidenum">
              <a:rPr kumimoji="0" lang="en-US" sz="788" b="0" i="0" u="none" strike="noStrike" kern="1200" cap="none" spc="0" normalizeH="0" baseline="0" noProof="0">
                <a:ln>
                  <a:noFill/>
                </a:ln>
                <a:solidFill>
                  <a:prstClr val="black">
                    <a:alpha val="80000"/>
                  </a:prstClr>
                </a:solidFill>
                <a:effectLst/>
                <a:uLnTx/>
                <a:uFillTx/>
                <a:latin typeface="Calibri"/>
                <a:ea typeface="+mn-ea"/>
                <a:cs typeface="Arial" panose="020B0604020202020204" pitchFamily="34" charset="0"/>
              </a:rPr>
              <a:pPr marL="0" marR="0" lvl="0" indent="0" algn="ctr" defTabSz="685800" rtl="0" eaLnBrk="1" fontAlgn="auto" latinLnBrk="0" hangingPunct="1">
                <a:lnSpc>
                  <a:spcPct val="100000"/>
                </a:lnSpc>
                <a:spcBef>
                  <a:spcPts val="0"/>
                </a:spcBef>
                <a:spcAft>
                  <a:spcPts val="450"/>
                </a:spcAft>
                <a:buClrTx/>
                <a:buSzTx/>
                <a:buFontTx/>
                <a:buNone/>
                <a:tabLst/>
                <a:defRPr/>
              </a:pPr>
              <a:t>20</a:t>
            </a:fld>
            <a:endParaRPr kumimoji="0" lang="en-US" sz="788" b="0" i="0" u="none" strike="noStrike" kern="1200" cap="none" spc="0" normalizeH="0" baseline="0" noProof="0" dirty="0">
              <a:ln>
                <a:noFill/>
              </a:ln>
              <a:solidFill>
                <a:prstClr val="black">
                  <a:alpha val="80000"/>
                </a:prstClr>
              </a:solidFill>
              <a:effectLst/>
              <a:uLnTx/>
              <a:uFillTx/>
              <a:latin typeface="Calibri"/>
              <a:ea typeface="+mn-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1097280"/>
            <a:ext cx="1085850" cy="988124"/>
          </a:xfrm>
          <a:prstGeom prst="rect">
            <a:avLst/>
          </a:prstGeom>
        </p:spPr>
      </p:pic>
    </p:spTree>
    <p:extLst>
      <p:ext uri="{BB962C8B-B14F-4D97-AF65-F5344CB8AC3E}">
        <p14:creationId xmlns:p14="http://schemas.microsoft.com/office/powerpoint/2010/main" val="1464692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4624"/>
            <a:ext cx="4966446" cy="762856"/>
          </a:xfrm>
        </p:spPr>
        <p:txBody>
          <a:bodyPr anchor="t"/>
          <a:lstStyle/>
          <a:p>
            <a:r>
              <a:rPr lang="en-US" sz="4000" dirty="0"/>
              <a:t>2</a:t>
            </a:r>
            <a:r>
              <a:rPr lang="en-US" sz="4000" baseline="30000" dirty="0"/>
              <a:t>nd</a:t>
            </a:r>
            <a:r>
              <a:rPr lang="en-US" sz="4000" dirty="0"/>
              <a:t> VP Report</a:t>
            </a:r>
          </a:p>
        </p:txBody>
      </p:sp>
      <p:sp>
        <p:nvSpPr>
          <p:cNvPr id="3" name="Text Placeholder 2"/>
          <p:cNvSpPr>
            <a:spLocks noGrp="1"/>
          </p:cNvSpPr>
          <p:nvPr>
            <p:ph type="body" idx="1"/>
          </p:nvPr>
        </p:nvSpPr>
        <p:spPr>
          <a:xfrm>
            <a:off x="683568" y="692696"/>
            <a:ext cx="8352928" cy="5634347"/>
          </a:xfrm>
        </p:spPr>
        <p:txBody>
          <a:bodyPr>
            <a:noAutofit/>
          </a:bodyPr>
          <a:lstStyle/>
          <a:p>
            <a:pPr algn="l"/>
            <a:r>
              <a:rPr lang="en-US" sz="1800" b="1" dirty="0"/>
              <a:t> </a:t>
            </a:r>
            <a:endParaRPr lang="en-US" sz="1800" dirty="0"/>
          </a:p>
          <a:p>
            <a:pPr algn="l"/>
            <a:r>
              <a:rPr lang="en-US" sz="1800" b="1" dirty="0"/>
              <a:t>Policies and Procedures: Soror </a:t>
            </a:r>
            <a:r>
              <a:rPr lang="en-US" sz="1800" b="1" dirty="0" err="1"/>
              <a:t>Tayanna</a:t>
            </a:r>
            <a:r>
              <a:rPr lang="en-US" sz="1800" b="1" dirty="0"/>
              <a:t> Richardson, Chair</a:t>
            </a:r>
          </a:p>
          <a:p>
            <a:pPr marL="285750" indent="-285750" algn="l">
              <a:buFont typeface="Arial" panose="020B0604020202020204" pitchFamily="34" charset="0"/>
              <a:buChar char="•"/>
            </a:pPr>
            <a:r>
              <a:rPr lang="en-US" sz="1800" dirty="0"/>
              <a:t>P&amp;P Updates</a:t>
            </a:r>
          </a:p>
          <a:p>
            <a:pPr algn="l"/>
            <a:endParaRPr lang="en-US" sz="1800" dirty="0"/>
          </a:p>
          <a:p>
            <a:r>
              <a:rPr lang="en-US" sz="1800" b="1" dirty="0"/>
              <a:t>Strategic Planning: Sorors Karen Beard &amp; Tonja Brickhouse, Chairs</a:t>
            </a:r>
          </a:p>
          <a:p>
            <a:pPr marL="285750" indent="-285750">
              <a:buFont typeface="Arial" panose="020B0604020202020204" pitchFamily="34" charset="0"/>
              <a:buChar char="•"/>
            </a:pPr>
            <a:r>
              <a:rPr lang="en-US" sz="1800" dirty="0"/>
              <a:t>Strategic planning updates</a:t>
            </a:r>
          </a:p>
          <a:p>
            <a:pPr marL="285750" indent="-285750">
              <a:buFont typeface="Arial" panose="020B0604020202020204" pitchFamily="34" charset="0"/>
              <a:buChar char="•"/>
            </a:pPr>
            <a:endParaRPr lang="en-US" sz="1800" dirty="0"/>
          </a:p>
          <a:p>
            <a:r>
              <a:rPr lang="en-US" sz="1800" b="1" dirty="0"/>
              <a:t>Internal Audit: Soror Gloria Williams, Chair</a:t>
            </a:r>
          </a:p>
          <a:p>
            <a:pPr marL="285750" indent="-285750">
              <a:buFont typeface="Arial" panose="020B0604020202020204" pitchFamily="34" charset="0"/>
              <a:buChar char="•"/>
            </a:pPr>
            <a:r>
              <a:rPr lang="en-US" sz="1800" dirty="0"/>
              <a:t>Review Audit Report</a:t>
            </a:r>
          </a:p>
          <a:p>
            <a:pPr algn="l"/>
            <a:endParaRPr lang="en-US" sz="1800" dirty="0"/>
          </a:p>
          <a:p>
            <a:pPr algn="l"/>
            <a:endParaRPr lang="en-US" sz="1800" dirty="0"/>
          </a:p>
          <a:p>
            <a:pPr marL="285750" indent="-285750" algn="l">
              <a:buFont typeface="Arial" panose="020B0604020202020204" pitchFamily="34" charset="0"/>
              <a:buChar char="•"/>
            </a:pPr>
            <a:endParaRPr lang="en-US" sz="1800" dirty="0"/>
          </a:p>
          <a:p>
            <a:pPr algn="l"/>
            <a:r>
              <a:rPr lang="en-US" sz="1800" dirty="0"/>
              <a:t>  </a:t>
            </a:r>
          </a:p>
          <a:p>
            <a:endParaRPr lang="en-US" sz="1800" b="1" dirty="0"/>
          </a:p>
          <a:p>
            <a:pPr lvl="0" algn="l"/>
            <a:endParaRPr lang="en-US" sz="1800" dirty="0"/>
          </a:p>
        </p:txBody>
      </p:sp>
    </p:spTree>
    <p:extLst>
      <p:ext uri="{BB962C8B-B14F-4D97-AF65-F5344CB8AC3E}">
        <p14:creationId xmlns:p14="http://schemas.microsoft.com/office/powerpoint/2010/main" val="2426814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8DE2DFB-9785-400F-B3E7-1CB7236F2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858441"/>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4" name="Picture 3">
            <a:extLst>
              <a:ext uri="{FF2B5EF4-FFF2-40B4-BE49-F238E27FC236}">
                <a16:creationId xmlns:a16="http://schemas.microsoft.com/office/drawing/2014/main" id="{DBA1C973-F725-4747-ACBC-C1C96F835D60}"/>
              </a:ext>
            </a:extLst>
          </p:cNvPr>
          <p:cNvPicPr>
            <a:picLocks noChangeAspect="1"/>
          </p:cNvPicPr>
          <p:nvPr/>
        </p:nvPicPr>
        <p:blipFill rotWithShape="1">
          <a:blip r:embed="rId2">
            <a:duotone>
              <a:prstClr val="black"/>
              <a:schemeClr val="tx2">
                <a:tint val="45000"/>
                <a:satMod val="400000"/>
              </a:schemeClr>
            </a:duotone>
            <a:alphaModFix amt="25000"/>
          </a:blip>
          <a:srcRect t="27183" r="9090" b="1233"/>
          <a:stretch/>
        </p:blipFill>
        <p:spPr>
          <a:xfrm>
            <a:off x="355600" y="1213866"/>
            <a:ext cx="8432801" cy="4432300"/>
          </a:xfrm>
          <a:prstGeom prst="rect">
            <a:avLst/>
          </a:prstGeom>
        </p:spPr>
      </p:pic>
      <p:sp>
        <p:nvSpPr>
          <p:cNvPr id="2" name="Title 1">
            <a:extLst>
              <a:ext uri="{FF2B5EF4-FFF2-40B4-BE49-F238E27FC236}">
                <a16:creationId xmlns:a16="http://schemas.microsoft.com/office/drawing/2014/main" id="{C01088D5-8337-4AA5-BCB3-6DC9539337A1}"/>
              </a:ext>
            </a:extLst>
          </p:cNvPr>
          <p:cNvSpPr>
            <a:spLocks noGrp="1"/>
          </p:cNvSpPr>
          <p:nvPr>
            <p:ph type="ctrTitle"/>
          </p:nvPr>
        </p:nvSpPr>
        <p:spPr>
          <a:xfrm>
            <a:off x="866216" y="2432050"/>
            <a:ext cx="6620434" cy="2008236"/>
          </a:xfrm>
        </p:spPr>
        <p:txBody>
          <a:bodyPr>
            <a:normAutofit/>
          </a:bodyPr>
          <a:lstStyle/>
          <a:p>
            <a:r>
              <a:rPr lang="en-US" dirty="0"/>
              <a:t>Tampa Alumnae Chapter</a:t>
            </a:r>
          </a:p>
        </p:txBody>
      </p:sp>
      <p:sp>
        <p:nvSpPr>
          <p:cNvPr id="3" name="Subtitle 2">
            <a:extLst>
              <a:ext uri="{FF2B5EF4-FFF2-40B4-BE49-F238E27FC236}">
                <a16:creationId xmlns:a16="http://schemas.microsoft.com/office/drawing/2014/main" id="{85BD291F-5DBF-44D7-8A4C-40BE09A1F1F4}"/>
              </a:ext>
            </a:extLst>
          </p:cNvPr>
          <p:cNvSpPr>
            <a:spLocks noGrp="1"/>
          </p:cNvSpPr>
          <p:nvPr>
            <p:ph type="subTitle" idx="1"/>
          </p:nvPr>
        </p:nvSpPr>
        <p:spPr>
          <a:xfrm>
            <a:off x="866216" y="4440285"/>
            <a:ext cx="6620434" cy="968795"/>
          </a:xfrm>
        </p:spPr>
        <p:txBody>
          <a:bodyPr>
            <a:normAutofit fontScale="92500" lnSpcReduction="10000"/>
          </a:bodyPr>
          <a:lstStyle/>
          <a:p>
            <a:r>
              <a:rPr lang="en-US" sz="2100" b="1" dirty="0">
                <a:solidFill>
                  <a:schemeClr val="bg2"/>
                </a:solidFill>
              </a:rPr>
              <a:t>             2018-19 Strategic Priority Objectives</a:t>
            </a:r>
          </a:p>
          <a:p>
            <a:r>
              <a:rPr lang="en-US" sz="2100" b="1" dirty="0">
                <a:solidFill>
                  <a:schemeClr val="bg2"/>
                </a:solidFill>
              </a:rPr>
              <a:t>	                          Outcomes UPDATE</a:t>
            </a:r>
          </a:p>
          <a:p>
            <a:pPr lvl="8"/>
            <a:r>
              <a:rPr lang="en-US" sz="975" b="1" dirty="0">
                <a:solidFill>
                  <a:schemeClr val="bg2"/>
                </a:solidFill>
              </a:rPr>
              <a:t>                                                                          </a:t>
            </a:r>
            <a:r>
              <a:rPr lang="en-US" sz="1200" b="1" dirty="0">
                <a:solidFill>
                  <a:schemeClr val="bg2"/>
                </a:solidFill>
              </a:rPr>
              <a:t>November 2019</a:t>
            </a:r>
            <a:endParaRPr lang="en-US" sz="975" b="1" dirty="0">
              <a:solidFill>
                <a:schemeClr val="bg2"/>
              </a:solidFill>
            </a:endParaRPr>
          </a:p>
          <a:p>
            <a:endParaRPr lang="en-US" dirty="0"/>
          </a:p>
        </p:txBody>
      </p:sp>
      <p:sp>
        <p:nvSpPr>
          <p:cNvPr id="11" name="Rectangle 10">
            <a:extLst>
              <a:ext uri="{FF2B5EF4-FFF2-40B4-BE49-F238E27FC236}">
                <a16:creationId xmlns:a16="http://schemas.microsoft.com/office/drawing/2014/main" id="{20B7E175-A6E0-454B-BB5F-33FE3814D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32676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A7F3C-55C7-48F3-B92C-1EE9DAFFD272}"/>
              </a:ext>
            </a:extLst>
          </p:cNvPr>
          <p:cNvSpPr>
            <a:spLocks noGrp="1"/>
          </p:cNvSpPr>
          <p:nvPr>
            <p:ph type="title"/>
          </p:nvPr>
        </p:nvSpPr>
        <p:spPr/>
        <p:txBody>
          <a:bodyPr/>
          <a:lstStyle/>
          <a:p>
            <a:r>
              <a:rPr lang="en-US" b="1" dirty="0"/>
              <a:t>       TA STRATEGIC PLANNING         			COMMITTEE MEMBERS</a:t>
            </a:r>
          </a:p>
        </p:txBody>
      </p:sp>
      <p:sp>
        <p:nvSpPr>
          <p:cNvPr id="3" name="Text Placeholder 2">
            <a:extLst>
              <a:ext uri="{FF2B5EF4-FFF2-40B4-BE49-F238E27FC236}">
                <a16:creationId xmlns:a16="http://schemas.microsoft.com/office/drawing/2014/main" id="{180E71E4-9183-4AE9-BEA3-F1D7FD299C5F}"/>
              </a:ext>
            </a:extLst>
          </p:cNvPr>
          <p:cNvSpPr>
            <a:spLocks noGrp="1"/>
          </p:cNvSpPr>
          <p:nvPr>
            <p:ph type="body" sz="half" idx="2"/>
          </p:nvPr>
        </p:nvSpPr>
        <p:spPr>
          <a:xfrm>
            <a:off x="2691766" y="3283267"/>
            <a:ext cx="3137534" cy="2717483"/>
          </a:xfrm>
        </p:spPr>
        <p:txBody>
          <a:bodyPr>
            <a:normAutofit lnSpcReduction="10000"/>
          </a:bodyPr>
          <a:lstStyle/>
          <a:p>
            <a:r>
              <a:rPr lang="en-US" sz="1575" b="1" dirty="0"/>
              <a:t>Karen Beard, Chair</a:t>
            </a:r>
          </a:p>
          <a:p>
            <a:r>
              <a:rPr lang="en-US" sz="1575" b="1" dirty="0"/>
              <a:t>Dr. Tonja Brickhouse, Co-chair</a:t>
            </a:r>
          </a:p>
          <a:p>
            <a:r>
              <a:rPr lang="en-US" sz="1575" b="1" dirty="0"/>
              <a:t>Dr. Marian Lauria Gibson</a:t>
            </a:r>
          </a:p>
          <a:p>
            <a:r>
              <a:rPr lang="en-US" sz="1575" b="1" dirty="0"/>
              <a:t>Stephanie Carmichael</a:t>
            </a:r>
          </a:p>
          <a:p>
            <a:r>
              <a:rPr lang="en-US" sz="1575" b="1" dirty="0"/>
              <a:t>Tina Fernandez</a:t>
            </a:r>
          </a:p>
          <a:p>
            <a:r>
              <a:rPr lang="en-US" sz="1575" b="1" dirty="0"/>
              <a:t>N’Keiba Estelle</a:t>
            </a:r>
          </a:p>
          <a:p>
            <a:r>
              <a:rPr lang="en-US" sz="1575" b="1" dirty="0"/>
              <a:t>Theresa Cross</a:t>
            </a:r>
          </a:p>
          <a:p>
            <a:r>
              <a:rPr lang="en-US" sz="1575" b="1" dirty="0"/>
              <a:t>Constance Cross</a:t>
            </a:r>
          </a:p>
        </p:txBody>
      </p:sp>
    </p:spTree>
    <p:extLst>
      <p:ext uri="{BB962C8B-B14F-4D97-AF65-F5344CB8AC3E}">
        <p14:creationId xmlns:p14="http://schemas.microsoft.com/office/powerpoint/2010/main" val="1539478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0518D-3A8A-4162-95ED-AE50BA82295D}"/>
              </a:ext>
            </a:extLst>
          </p:cNvPr>
          <p:cNvSpPr>
            <a:spLocks noGrp="1"/>
          </p:cNvSpPr>
          <p:nvPr>
            <p:ph type="title"/>
          </p:nvPr>
        </p:nvSpPr>
        <p:spPr/>
        <p:txBody>
          <a:bodyPr/>
          <a:lstStyle/>
          <a:p>
            <a:r>
              <a:rPr lang="en-US" b="1" dirty="0"/>
              <a:t>MEMBERSHIP</a:t>
            </a:r>
          </a:p>
        </p:txBody>
      </p:sp>
      <p:sp>
        <p:nvSpPr>
          <p:cNvPr id="3" name="Text Placeholder 2">
            <a:extLst>
              <a:ext uri="{FF2B5EF4-FFF2-40B4-BE49-F238E27FC236}">
                <a16:creationId xmlns:a16="http://schemas.microsoft.com/office/drawing/2014/main" id="{A19C9948-8027-47D9-86A6-5B2CC9CAD07F}"/>
              </a:ext>
            </a:extLst>
          </p:cNvPr>
          <p:cNvSpPr>
            <a:spLocks noGrp="1"/>
          </p:cNvSpPr>
          <p:nvPr>
            <p:ph type="body" sz="half" idx="2"/>
          </p:nvPr>
        </p:nvSpPr>
        <p:spPr/>
        <p:txBody>
          <a:bodyPr/>
          <a:lstStyle/>
          <a:p>
            <a:r>
              <a:rPr lang="en-US" sz="2400" dirty="0"/>
              <a:t>Strengthen the sorority’s capacity to develop the talents, skills and resources of its members in order to build organizational success. </a:t>
            </a:r>
          </a:p>
          <a:p>
            <a:endParaRPr lang="en-US" dirty="0"/>
          </a:p>
        </p:txBody>
      </p:sp>
    </p:spTree>
    <p:extLst>
      <p:ext uri="{BB962C8B-B14F-4D97-AF65-F5344CB8AC3E}">
        <p14:creationId xmlns:p14="http://schemas.microsoft.com/office/powerpoint/2010/main" val="4108432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3E78-D6E2-4831-9B96-7C51322B496D}"/>
              </a:ext>
            </a:extLst>
          </p:cNvPr>
          <p:cNvSpPr>
            <a:spLocks noGrp="1"/>
          </p:cNvSpPr>
          <p:nvPr>
            <p:ph type="title"/>
          </p:nvPr>
        </p:nvSpPr>
        <p:spPr>
          <a:xfrm>
            <a:off x="866216" y="1536327"/>
            <a:ext cx="6571060" cy="578224"/>
          </a:xfrm>
        </p:spPr>
        <p:txBody>
          <a:bodyPr/>
          <a:lstStyle/>
          <a:p>
            <a:br>
              <a:rPr lang="en-US" dirty="0"/>
            </a:br>
            <a:r>
              <a:rPr lang="en-US" sz="3000" b="1" dirty="0"/>
              <a:t>MEMBERSHIP</a:t>
            </a:r>
            <a:br>
              <a:rPr lang="en-US" dirty="0"/>
            </a:br>
            <a:endParaRPr lang="en-US" dirty="0"/>
          </a:p>
        </p:txBody>
      </p:sp>
      <p:sp>
        <p:nvSpPr>
          <p:cNvPr id="3" name="Text Placeholder 2">
            <a:extLst>
              <a:ext uri="{FF2B5EF4-FFF2-40B4-BE49-F238E27FC236}">
                <a16:creationId xmlns:a16="http://schemas.microsoft.com/office/drawing/2014/main" id="{BD93DCAB-39BF-4419-8E1F-3209958E5E88}"/>
              </a:ext>
            </a:extLst>
          </p:cNvPr>
          <p:cNvSpPr>
            <a:spLocks noGrp="1"/>
          </p:cNvSpPr>
          <p:nvPr>
            <p:ph type="body" idx="1"/>
          </p:nvPr>
        </p:nvSpPr>
        <p:spPr>
          <a:xfrm>
            <a:off x="866215" y="2612508"/>
            <a:ext cx="3618869" cy="456619"/>
          </a:xfrm>
        </p:spPr>
        <p:txBody>
          <a:bodyPr/>
          <a:lstStyle/>
          <a:p>
            <a:r>
              <a:rPr lang="en-US" sz="1350" b="1" dirty="0"/>
              <a:t>Objective:</a:t>
            </a:r>
            <a:r>
              <a:rPr lang="en-US" sz="1350" b="1" dirty="0">
                <a:solidFill>
                  <a:schemeClr val="tx1"/>
                </a:solidFill>
              </a:rPr>
              <a:t> Develop process for talent discovery and development.</a:t>
            </a:r>
            <a:r>
              <a:rPr lang="en-US" dirty="0"/>
              <a:t>	</a:t>
            </a:r>
          </a:p>
        </p:txBody>
      </p:sp>
      <p:sp>
        <p:nvSpPr>
          <p:cNvPr id="4" name="Content Placeholder 3">
            <a:extLst>
              <a:ext uri="{FF2B5EF4-FFF2-40B4-BE49-F238E27FC236}">
                <a16:creationId xmlns:a16="http://schemas.microsoft.com/office/drawing/2014/main" id="{18562506-4FE2-416A-AE93-DD03E7FCC954}"/>
              </a:ext>
            </a:extLst>
          </p:cNvPr>
          <p:cNvSpPr>
            <a:spLocks noGrp="1"/>
          </p:cNvSpPr>
          <p:nvPr>
            <p:ph sz="half" idx="2"/>
          </p:nvPr>
        </p:nvSpPr>
        <p:spPr>
          <a:xfrm>
            <a:off x="866215" y="3593726"/>
            <a:ext cx="3618869" cy="2105607"/>
          </a:xfrm>
        </p:spPr>
        <p:txBody>
          <a:bodyPr>
            <a:normAutofit lnSpcReduction="10000"/>
          </a:bodyPr>
          <a:lstStyle/>
          <a:p>
            <a:r>
              <a:rPr lang="en-US" sz="1500" b="1" dirty="0"/>
              <a:t>IN-PROGRESS</a:t>
            </a:r>
          </a:p>
          <a:p>
            <a:r>
              <a:rPr lang="en-US" sz="1500" dirty="0"/>
              <a:t>Electronic survey has been developed. Gathering feedback from membership services and the executive committees before launch.</a:t>
            </a:r>
          </a:p>
          <a:p>
            <a:endParaRPr lang="en-US" dirty="0"/>
          </a:p>
        </p:txBody>
      </p:sp>
      <p:sp>
        <p:nvSpPr>
          <p:cNvPr id="5" name="Text Placeholder 4">
            <a:extLst>
              <a:ext uri="{FF2B5EF4-FFF2-40B4-BE49-F238E27FC236}">
                <a16:creationId xmlns:a16="http://schemas.microsoft.com/office/drawing/2014/main" id="{6D501FC9-30A7-4AFD-83AF-33015735F94B}"/>
              </a:ext>
            </a:extLst>
          </p:cNvPr>
          <p:cNvSpPr>
            <a:spLocks noGrp="1"/>
          </p:cNvSpPr>
          <p:nvPr>
            <p:ph type="body" sz="quarter" idx="3"/>
          </p:nvPr>
        </p:nvSpPr>
        <p:spPr>
          <a:xfrm>
            <a:off x="4658915" y="2612508"/>
            <a:ext cx="3618870" cy="456619"/>
          </a:xfrm>
        </p:spPr>
        <p:txBody>
          <a:bodyPr/>
          <a:lstStyle/>
          <a:p>
            <a:r>
              <a:rPr lang="en-US" sz="1350" b="1" dirty="0"/>
              <a:t>Objective:</a:t>
            </a:r>
            <a:r>
              <a:rPr lang="en-US" sz="1350" b="1" dirty="0">
                <a:solidFill>
                  <a:schemeClr val="tx1"/>
                </a:solidFill>
              </a:rPr>
              <a:t> Develop comprehensive collegiate transition process.</a:t>
            </a:r>
          </a:p>
        </p:txBody>
      </p:sp>
      <p:sp>
        <p:nvSpPr>
          <p:cNvPr id="6" name="Content Placeholder 5">
            <a:extLst>
              <a:ext uri="{FF2B5EF4-FFF2-40B4-BE49-F238E27FC236}">
                <a16:creationId xmlns:a16="http://schemas.microsoft.com/office/drawing/2014/main" id="{3F21CF64-8CF8-4F7D-BE76-9D0D548955A0}"/>
              </a:ext>
            </a:extLst>
          </p:cNvPr>
          <p:cNvSpPr>
            <a:spLocks noGrp="1"/>
          </p:cNvSpPr>
          <p:nvPr>
            <p:ph sz="quarter" idx="4"/>
          </p:nvPr>
        </p:nvSpPr>
        <p:spPr>
          <a:xfrm>
            <a:off x="4572001" y="3591508"/>
            <a:ext cx="3618869" cy="2105606"/>
          </a:xfrm>
        </p:spPr>
        <p:txBody>
          <a:bodyPr>
            <a:normAutofit lnSpcReduction="10000"/>
          </a:bodyPr>
          <a:lstStyle/>
          <a:p>
            <a:r>
              <a:rPr lang="en-US" sz="1500" b="1" dirty="0"/>
              <a:t>MET</a:t>
            </a:r>
          </a:p>
          <a:p>
            <a:r>
              <a:rPr lang="en-US" sz="1500" dirty="0"/>
              <a:t>Follow guidelines as indicated per grand chapter CTT.</a:t>
            </a:r>
          </a:p>
          <a:p>
            <a:r>
              <a:rPr lang="en-US" sz="1500" dirty="0"/>
              <a:t>Next steps is to implement additional guidelines and activities for a more robust CTT process for all transitioning collegiate sorors.</a:t>
            </a:r>
          </a:p>
          <a:p>
            <a:endParaRPr lang="en-US" dirty="0"/>
          </a:p>
        </p:txBody>
      </p:sp>
    </p:spTree>
    <p:extLst>
      <p:ext uri="{BB962C8B-B14F-4D97-AF65-F5344CB8AC3E}">
        <p14:creationId xmlns:p14="http://schemas.microsoft.com/office/powerpoint/2010/main" val="2910169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45A90-6A04-4C9D-B486-32DA69A37018}"/>
              </a:ext>
            </a:extLst>
          </p:cNvPr>
          <p:cNvSpPr>
            <a:spLocks noGrp="1"/>
          </p:cNvSpPr>
          <p:nvPr>
            <p:ph type="title"/>
          </p:nvPr>
        </p:nvSpPr>
        <p:spPr/>
        <p:txBody>
          <a:bodyPr/>
          <a:lstStyle/>
          <a:p>
            <a:r>
              <a:rPr lang="en-US" b="1" dirty="0"/>
              <a:t>TECHNOLOGY</a:t>
            </a:r>
          </a:p>
        </p:txBody>
      </p:sp>
      <p:sp>
        <p:nvSpPr>
          <p:cNvPr id="3" name="Text Placeholder 2">
            <a:extLst>
              <a:ext uri="{FF2B5EF4-FFF2-40B4-BE49-F238E27FC236}">
                <a16:creationId xmlns:a16="http://schemas.microsoft.com/office/drawing/2014/main" id="{C8A569B7-46ED-4010-A6AC-9D3DF2CE4BA1}"/>
              </a:ext>
            </a:extLst>
          </p:cNvPr>
          <p:cNvSpPr>
            <a:spLocks noGrp="1"/>
          </p:cNvSpPr>
          <p:nvPr>
            <p:ph type="body" sz="half" idx="2"/>
          </p:nvPr>
        </p:nvSpPr>
        <p:spPr/>
        <p:txBody>
          <a:bodyPr>
            <a:normAutofit/>
          </a:bodyPr>
          <a:lstStyle/>
          <a:p>
            <a:r>
              <a:rPr lang="en-US" sz="2700" dirty="0"/>
              <a:t>Reimaging technology as a vehicle for communication, training and productivity. </a:t>
            </a:r>
          </a:p>
        </p:txBody>
      </p:sp>
    </p:spTree>
    <p:extLst>
      <p:ext uri="{BB962C8B-B14F-4D97-AF65-F5344CB8AC3E}">
        <p14:creationId xmlns:p14="http://schemas.microsoft.com/office/powerpoint/2010/main" val="1881572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CAEA-D17B-4E43-9C62-8C5BB2B8A10F}"/>
              </a:ext>
            </a:extLst>
          </p:cNvPr>
          <p:cNvSpPr>
            <a:spLocks noGrp="1"/>
          </p:cNvSpPr>
          <p:nvPr>
            <p:ph type="title"/>
          </p:nvPr>
        </p:nvSpPr>
        <p:spPr/>
        <p:txBody>
          <a:bodyPr/>
          <a:lstStyle/>
          <a:p>
            <a:r>
              <a:rPr lang="en-US" sz="3000" b="1" dirty="0"/>
              <a:t>TECHNOLOGY</a:t>
            </a:r>
          </a:p>
        </p:txBody>
      </p:sp>
      <p:sp>
        <p:nvSpPr>
          <p:cNvPr id="3" name="Text Placeholder 2">
            <a:extLst>
              <a:ext uri="{FF2B5EF4-FFF2-40B4-BE49-F238E27FC236}">
                <a16:creationId xmlns:a16="http://schemas.microsoft.com/office/drawing/2014/main" id="{CD2689AF-C663-48EF-ADC4-D1FE4D8F6C67}"/>
              </a:ext>
            </a:extLst>
          </p:cNvPr>
          <p:cNvSpPr>
            <a:spLocks noGrp="1"/>
          </p:cNvSpPr>
          <p:nvPr>
            <p:ph type="body" idx="1"/>
          </p:nvPr>
        </p:nvSpPr>
        <p:spPr>
          <a:xfrm>
            <a:off x="866215" y="2618815"/>
            <a:ext cx="3618869" cy="647679"/>
          </a:xfrm>
        </p:spPr>
        <p:txBody>
          <a:bodyPr/>
          <a:lstStyle/>
          <a:p>
            <a:endParaRPr lang="en-US" b="1" dirty="0">
              <a:solidFill>
                <a:schemeClr val="tx1"/>
              </a:solidFill>
            </a:endParaRPr>
          </a:p>
          <a:p>
            <a:r>
              <a:rPr lang="en-US" sz="1350" b="1" dirty="0"/>
              <a:t>Objective: </a:t>
            </a:r>
            <a:r>
              <a:rPr lang="en-US" sz="1350" b="1" dirty="0">
                <a:solidFill>
                  <a:schemeClr val="tx1"/>
                </a:solidFill>
              </a:rPr>
              <a:t>Implement process to examine and evaluate our IT processes, policies and operations.</a:t>
            </a:r>
            <a:r>
              <a:rPr lang="en-US" sz="1350" dirty="0"/>
              <a:t>	</a:t>
            </a:r>
          </a:p>
        </p:txBody>
      </p:sp>
      <p:sp>
        <p:nvSpPr>
          <p:cNvPr id="4" name="Content Placeholder 3">
            <a:extLst>
              <a:ext uri="{FF2B5EF4-FFF2-40B4-BE49-F238E27FC236}">
                <a16:creationId xmlns:a16="http://schemas.microsoft.com/office/drawing/2014/main" id="{6397433E-D2C4-424D-B41A-C469C3391F17}"/>
              </a:ext>
            </a:extLst>
          </p:cNvPr>
          <p:cNvSpPr>
            <a:spLocks noGrp="1"/>
          </p:cNvSpPr>
          <p:nvPr>
            <p:ph sz="half" idx="2"/>
          </p:nvPr>
        </p:nvSpPr>
        <p:spPr>
          <a:xfrm>
            <a:off x="819151" y="3669906"/>
            <a:ext cx="3618869" cy="2105607"/>
          </a:xfrm>
        </p:spPr>
        <p:txBody>
          <a:bodyPr>
            <a:normAutofit/>
          </a:bodyPr>
          <a:lstStyle/>
          <a:p>
            <a:r>
              <a:rPr lang="en-US" sz="1500" b="1" dirty="0"/>
              <a:t>IN PROGRESS</a:t>
            </a:r>
          </a:p>
          <a:p>
            <a:r>
              <a:rPr lang="en-US" sz="1500" dirty="0"/>
              <a:t>Evaluation tool will be developed and implemented by Spring 2020.</a:t>
            </a:r>
          </a:p>
        </p:txBody>
      </p:sp>
      <p:sp>
        <p:nvSpPr>
          <p:cNvPr id="5" name="Text Placeholder 4">
            <a:extLst>
              <a:ext uri="{FF2B5EF4-FFF2-40B4-BE49-F238E27FC236}">
                <a16:creationId xmlns:a16="http://schemas.microsoft.com/office/drawing/2014/main" id="{848821D5-13B8-48B3-9456-988207C17CC1}"/>
              </a:ext>
            </a:extLst>
          </p:cNvPr>
          <p:cNvSpPr>
            <a:spLocks noGrp="1"/>
          </p:cNvSpPr>
          <p:nvPr>
            <p:ph type="body" sz="quarter" idx="3"/>
          </p:nvPr>
        </p:nvSpPr>
        <p:spPr>
          <a:xfrm>
            <a:off x="4572000" y="2618815"/>
            <a:ext cx="3618870" cy="456619"/>
          </a:xfrm>
        </p:spPr>
        <p:txBody>
          <a:bodyPr anchor="t"/>
          <a:lstStyle/>
          <a:p>
            <a:r>
              <a:rPr lang="en-US" sz="1350" b="1" dirty="0"/>
              <a:t>Objective:</a:t>
            </a:r>
            <a:r>
              <a:rPr lang="en-US" sz="1350" b="1" dirty="0">
                <a:solidFill>
                  <a:schemeClr val="tx1"/>
                </a:solidFill>
              </a:rPr>
              <a:t>  Implement IT audit process.</a:t>
            </a:r>
          </a:p>
        </p:txBody>
      </p:sp>
      <p:sp>
        <p:nvSpPr>
          <p:cNvPr id="6" name="Content Placeholder 5">
            <a:extLst>
              <a:ext uri="{FF2B5EF4-FFF2-40B4-BE49-F238E27FC236}">
                <a16:creationId xmlns:a16="http://schemas.microsoft.com/office/drawing/2014/main" id="{F178F63B-6608-49C9-8663-326A2C929FC4}"/>
              </a:ext>
            </a:extLst>
          </p:cNvPr>
          <p:cNvSpPr>
            <a:spLocks noGrp="1"/>
          </p:cNvSpPr>
          <p:nvPr>
            <p:ph sz="quarter" idx="4"/>
          </p:nvPr>
        </p:nvSpPr>
        <p:spPr>
          <a:xfrm>
            <a:off x="4656535" y="3669906"/>
            <a:ext cx="3618869" cy="2105606"/>
          </a:xfrm>
        </p:spPr>
        <p:txBody>
          <a:bodyPr/>
          <a:lstStyle/>
          <a:p>
            <a:r>
              <a:rPr lang="en-US" sz="1500" b="1" dirty="0"/>
              <a:t>IN PROGRESS</a:t>
            </a:r>
          </a:p>
          <a:p>
            <a:r>
              <a:rPr lang="en-US" sz="1500" dirty="0"/>
              <a:t>Tech team meeting to define parameters and create process by End of 2019.</a:t>
            </a:r>
          </a:p>
          <a:p>
            <a:endParaRPr lang="en-US" b="1" dirty="0"/>
          </a:p>
        </p:txBody>
      </p:sp>
    </p:spTree>
    <p:extLst>
      <p:ext uri="{BB962C8B-B14F-4D97-AF65-F5344CB8AC3E}">
        <p14:creationId xmlns:p14="http://schemas.microsoft.com/office/powerpoint/2010/main" val="3278422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28D8-39AE-436D-A30B-5A501ABB0DEE}"/>
              </a:ext>
            </a:extLst>
          </p:cNvPr>
          <p:cNvSpPr>
            <a:spLocks noGrp="1"/>
          </p:cNvSpPr>
          <p:nvPr>
            <p:ph type="title"/>
          </p:nvPr>
        </p:nvSpPr>
        <p:spPr/>
        <p:txBody>
          <a:bodyPr/>
          <a:lstStyle/>
          <a:p>
            <a:r>
              <a:rPr lang="en-US" b="1" dirty="0"/>
              <a:t>OPERATIONS</a:t>
            </a:r>
          </a:p>
        </p:txBody>
      </p:sp>
      <p:sp>
        <p:nvSpPr>
          <p:cNvPr id="3" name="Text Placeholder 2">
            <a:extLst>
              <a:ext uri="{FF2B5EF4-FFF2-40B4-BE49-F238E27FC236}">
                <a16:creationId xmlns:a16="http://schemas.microsoft.com/office/drawing/2014/main" id="{E80DCFFC-8809-48C3-9315-11F0C5F4949E}"/>
              </a:ext>
            </a:extLst>
          </p:cNvPr>
          <p:cNvSpPr>
            <a:spLocks noGrp="1"/>
          </p:cNvSpPr>
          <p:nvPr>
            <p:ph type="body" sz="half" idx="2"/>
          </p:nvPr>
        </p:nvSpPr>
        <p:spPr/>
        <p:txBody>
          <a:bodyPr>
            <a:normAutofit/>
          </a:bodyPr>
          <a:lstStyle/>
          <a:p>
            <a:r>
              <a:rPr lang="en-US" sz="2400" dirty="0"/>
              <a:t>Maintain an infrastructure that meets the challenges and opportunities for managing data, resources and innovation. </a:t>
            </a:r>
          </a:p>
        </p:txBody>
      </p:sp>
    </p:spTree>
    <p:extLst>
      <p:ext uri="{BB962C8B-B14F-4D97-AF65-F5344CB8AC3E}">
        <p14:creationId xmlns:p14="http://schemas.microsoft.com/office/powerpoint/2010/main" val="2015552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D120-FA77-4B41-86E0-26E181429407}"/>
              </a:ext>
            </a:extLst>
          </p:cNvPr>
          <p:cNvSpPr>
            <a:spLocks noGrp="1"/>
          </p:cNvSpPr>
          <p:nvPr>
            <p:ph type="title"/>
          </p:nvPr>
        </p:nvSpPr>
        <p:spPr/>
        <p:txBody>
          <a:bodyPr/>
          <a:lstStyle/>
          <a:p>
            <a:r>
              <a:rPr lang="en-US" sz="3000" b="1" dirty="0"/>
              <a:t>OPERATIONS</a:t>
            </a:r>
          </a:p>
        </p:txBody>
      </p:sp>
      <p:sp>
        <p:nvSpPr>
          <p:cNvPr id="3" name="Text Placeholder 2">
            <a:extLst>
              <a:ext uri="{FF2B5EF4-FFF2-40B4-BE49-F238E27FC236}">
                <a16:creationId xmlns:a16="http://schemas.microsoft.com/office/drawing/2014/main" id="{215C3416-0537-4AEE-8D7C-E74A6916BCED}"/>
              </a:ext>
            </a:extLst>
          </p:cNvPr>
          <p:cNvSpPr>
            <a:spLocks noGrp="1"/>
          </p:cNvSpPr>
          <p:nvPr>
            <p:ph type="body" idx="1"/>
          </p:nvPr>
        </p:nvSpPr>
        <p:spPr>
          <a:xfrm>
            <a:off x="866215" y="2614277"/>
            <a:ext cx="3618869" cy="652217"/>
          </a:xfrm>
        </p:spPr>
        <p:txBody>
          <a:bodyPr/>
          <a:lstStyle/>
          <a:p>
            <a:r>
              <a:rPr lang="en-US" sz="1350" b="1" dirty="0"/>
              <a:t>Objective:</a:t>
            </a:r>
            <a:r>
              <a:rPr lang="en-US" sz="1350" b="1" dirty="0">
                <a:solidFill>
                  <a:schemeClr val="tx1"/>
                </a:solidFill>
              </a:rPr>
              <a:t> Develop process for assessment that is implemented with reliability.</a:t>
            </a:r>
          </a:p>
        </p:txBody>
      </p:sp>
      <p:sp>
        <p:nvSpPr>
          <p:cNvPr id="4" name="Content Placeholder 3">
            <a:extLst>
              <a:ext uri="{FF2B5EF4-FFF2-40B4-BE49-F238E27FC236}">
                <a16:creationId xmlns:a16="http://schemas.microsoft.com/office/drawing/2014/main" id="{6D4662BF-9308-4E51-93C8-1E8487BCE3F9}"/>
              </a:ext>
            </a:extLst>
          </p:cNvPr>
          <p:cNvSpPr>
            <a:spLocks noGrp="1"/>
          </p:cNvSpPr>
          <p:nvPr>
            <p:ph sz="half" idx="2"/>
          </p:nvPr>
        </p:nvSpPr>
        <p:spPr>
          <a:xfrm>
            <a:off x="866215" y="3501818"/>
            <a:ext cx="3618869" cy="2105607"/>
          </a:xfrm>
        </p:spPr>
        <p:txBody>
          <a:bodyPr/>
          <a:lstStyle/>
          <a:p>
            <a:r>
              <a:rPr lang="en-US" sz="1500" b="1" dirty="0"/>
              <a:t>IN PROGRESS</a:t>
            </a:r>
          </a:p>
          <a:p>
            <a:r>
              <a:rPr lang="en-US" sz="1500" dirty="0"/>
              <a:t>Define scope and parameters with process development and implementation by April 2020.</a:t>
            </a:r>
          </a:p>
          <a:p>
            <a:endParaRPr lang="en-US" dirty="0"/>
          </a:p>
        </p:txBody>
      </p:sp>
      <p:sp>
        <p:nvSpPr>
          <p:cNvPr id="5" name="Text Placeholder 4">
            <a:extLst>
              <a:ext uri="{FF2B5EF4-FFF2-40B4-BE49-F238E27FC236}">
                <a16:creationId xmlns:a16="http://schemas.microsoft.com/office/drawing/2014/main" id="{F07CF5A1-2D5A-48A1-87DF-B13575F8E221}"/>
              </a:ext>
            </a:extLst>
          </p:cNvPr>
          <p:cNvSpPr>
            <a:spLocks noGrp="1"/>
          </p:cNvSpPr>
          <p:nvPr>
            <p:ph type="body" sz="quarter" idx="3"/>
          </p:nvPr>
        </p:nvSpPr>
        <p:spPr>
          <a:xfrm>
            <a:off x="4656533" y="2614277"/>
            <a:ext cx="3618870" cy="652217"/>
          </a:xfrm>
        </p:spPr>
        <p:txBody>
          <a:bodyPr/>
          <a:lstStyle/>
          <a:p>
            <a:r>
              <a:rPr lang="en-US" sz="1350" b="1" dirty="0"/>
              <a:t>Objective:</a:t>
            </a:r>
            <a:r>
              <a:rPr lang="en-US" sz="1350" b="1" dirty="0">
                <a:solidFill>
                  <a:schemeClr val="tx1"/>
                </a:solidFill>
              </a:rPr>
              <a:t> Implement process to identify physical structure that will adequately meet the needs of the chapter. </a:t>
            </a:r>
          </a:p>
        </p:txBody>
      </p:sp>
      <p:sp>
        <p:nvSpPr>
          <p:cNvPr id="6" name="Content Placeholder 5">
            <a:extLst>
              <a:ext uri="{FF2B5EF4-FFF2-40B4-BE49-F238E27FC236}">
                <a16:creationId xmlns:a16="http://schemas.microsoft.com/office/drawing/2014/main" id="{38B4453C-37BE-40DC-B2D1-3DC364ACB9D4}"/>
              </a:ext>
            </a:extLst>
          </p:cNvPr>
          <p:cNvSpPr>
            <a:spLocks noGrp="1"/>
          </p:cNvSpPr>
          <p:nvPr>
            <p:ph sz="quarter" idx="4"/>
          </p:nvPr>
        </p:nvSpPr>
        <p:spPr>
          <a:xfrm>
            <a:off x="4656534" y="3510763"/>
            <a:ext cx="3618869" cy="2105606"/>
          </a:xfrm>
        </p:spPr>
        <p:txBody>
          <a:bodyPr>
            <a:normAutofit/>
          </a:bodyPr>
          <a:lstStyle/>
          <a:p>
            <a:r>
              <a:rPr lang="en-US" sz="1500" b="1" dirty="0"/>
              <a:t>IN PROGRESS</a:t>
            </a:r>
          </a:p>
          <a:p>
            <a:r>
              <a:rPr lang="en-US" sz="1500" dirty="0"/>
              <a:t>Team of chapter members will be assembled (ad-hoc committee) to determine scope of chapter needs and provide recommendations by April 2020.</a:t>
            </a:r>
          </a:p>
        </p:txBody>
      </p:sp>
    </p:spTree>
    <p:extLst>
      <p:ext uri="{BB962C8B-B14F-4D97-AF65-F5344CB8AC3E}">
        <p14:creationId xmlns:p14="http://schemas.microsoft.com/office/powerpoint/2010/main" val="322316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323528" y="122188"/>
            <a:ext cx="8229600" cy="422374"/>
          </a:xfrm>
        </p:spPr>
        <p:txBody>
          <a:bodyPr/>
          <a:lstStyle/>
          <a:p>
            <a:r>
              <a:rPr lang="en-US" altLang="en-US" dirty="0">
                <a:solidFill>
                  <a:schemeClr val="tx1"/>
                </a:solidFill>
              </a:rPr>
              <a:t>Agenda</a:t>
            </a:r>
          </a:p>
        </p:txBody>
      </p:sp>
      <p:sp>
        <p:nvSpPr>
          <p:cNvPr id="154627" name="Rectangle 3"/>
          <p:cNvSpPr>
            <a:spLocks noGrp="1" noChangeArrowheads="1"/>
          </p:cNvSpPr>
          <p:nvPr>
            <p:ph type="body" idx="1"/>
          </p:nvPr>
        </p:nvSpPr>
        <p:spPr>
          <a:xfrm>
            <a:off x="457200" y="764704"/>
            <a:ext cx="8229600" cy="4176464"/>
          </a:xfrm>
        </p:spPr>
        <p:txBody>
          <a:bodyPr/>
          <a:lstStyle/>
          <a:p>
            <a:pPr marL="0" indent="0">
              <a:buNone/>
            </a:pPr>
            <a:r>
              <a:rPr lang="en-US" sz="1600" b="1" dirty="0"/>
              <a:t>Ritualistic Opening </a:t>
            </a:r>
            <a:r>
              <a:rPr lang="en-US" sz="1600" dirty="0"/>
              <a:t>				</a:t>
            </a:r>
          </a:p>
          <a:p>
            <a:pPr marL="0" indent="0">
              <a:buNone/>
            </a:pPr>
            <a:endParaRPr lang="en-US" sz="1600" b="1" dirty="0"/>
          </a:p>
          <a:p>
            <a:pPr marL="0" indent="0">
              <a:buNone/>
            </a:pPr>
            <a:r>
              <a:rPr lang="en-US" sz="1600" b="1" dirty="0"/>
              <a:t>Adoption of the Agenda </a:t>
            </a:r>
          </a:p>
          <a:p>
            <a:pPr marL="0" indent="0">
              <a:buNone/>
            </a:pPr>
            <a:endParaRPr lang="en-US" sz="1600" dirty="0"/>
          </a:p>
          <a:p>
            <a:pPr marL="0" indent="0">
              <a:buNone/>
            </a:pPr>
            <a:r>
              <a:rPr lang="en-US" sz="1600" b="1" dirty="0"/>
              <a:t>Review of October 2019 Chapter Meeting Minutes</a:t>
            </a:r>
          </a:p>
          <a:p>
            <a:pPr marL="0" indent="0">
              <a:buNone/>
            </a:pPr>
            <a:endParaRPr lang="en-US" sz="1600" dirty="0"/>
          </a:p>
          <a:p>
            <a:pPr marL="0" indent="0">
              <a:buNone/>
            </a:pPr>
            <a:r>
              <a:rPr lang="en-US" sz="1600" b="1" dirty="0"/>
              <a:t>Correspondence</a:t>
            </a:r>
            <a:r>
              <a:rPr lang="en-US" sz="1600" dirty="0"/>
              <a:t>				            Soror Sandra Cooke</a:t>
            </a:r>
          </a:p>
          <a:p>
            <a:pPr marL="0" indent="0">
              <a:buNone/>
            </a:pPr>
            <a:r>
              <a:rPr lang="en-US" sz="1600" b="1" dirty="0"/>
              <a:t>  </a:t>
            </a:r>
            <a:endParaRPr lang="en-US" sz="1600" dirty="0"/>
          </a:p>
          <a:p>
            <a:pPr marL="0" indent="0">
              <a:buNone/>
            </a:pPr>
            <a:r>
              <a:rPr lang="en-US" sz="1600" b="1" dirty="0"/>
              <a:t>Welcome New and Visiting Sorors/Birthdays                  </a:t>
            </a:r>
            <a:r>
              <a:rPr lang="en-US" sz="1600" dirty="0"/>
              <a:t>Hospitality</a:t>
            </a:r>
          </a:p>
          <a:p>
            <a:pPr marL="0" indent="0">
              <a:buNone/>
            </a:pPr>
            <a:endParaRPr lang="en-US" sz="1600" b="1" dirty="0"/>
          </a:p>
          <a:p>
            <a:pPr marL="0" indent="0">
              <a:buNone/>
            </a:pPr>
            <a:r>
              <a:rPr lang="en-US" sz="1600" b="1" dirty="0"/>
              <a:t>President’s Message			             </a:t>
            </a:r>
            <a:r>
              <a:rPr lang="en-US" sz="1600" dirty="0"/>
              <a:t>Soror Alicia Warren</a:t>
            </a:r>
          </a:p>
          <a:p>
            <a:pPr marL="0" indent="0">
              <a:buNone/>
            </a:pPr>
            <a:endParaRPr lang="en-US" sz="1600" dirty="0"/>
          </a:p>
          <a:p>
            <a:pPr marL="0" indent="0">
              <a:buNone/>
            </a:pPr>
            <a:r>
              <a:rPr lang="en-US" sz="1600" b="1" dirty="0"/>
              <a:t>Executive Board Recommendations/Action items          </a:t>
            </a:r>
            <a:r>
              <a:rPr lang="en-US" sz="1600" dirty="0"/>
              <a:t>Soror Alicia Warren</a:t>
            </a:r>
          </a:p>
          <a:p>
            <a:pPr marL="0" indent="0">
              <a:buNone/>
            </a:pPr>
            <a:endParaRPr lang="en-US" sz="1600" dirty="0"/>
          </a:p>
          <a:p>
            <a:pPr marL="0" indent="0">
              <a:buNone/>
            </a:pPr>
            <a:r>
              <a:rPr lang="en-US" sz="1600"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6853-3175-4B75-B691-CA604C37E989}"/>
              </a:ext>
            </a:extLst>
          </p:cNvPr>
          <p:cNvSpPr>
            <a:spLocks noGrp="1"/>
          </p:cNvSpPr>
          <p:nvPr>
            <p:ph type="title"/>
          </p:nvPr>
        </p:nvSpPr>
        <p:spPr/>
        <p:txBody>
          <a:bodyPr/>
          <a:lstStyle/>
          <a:p>
            <a:r>
              <a:rPr lang="en-US" b="1" dirty="0"/>
              <a:t>PROGRAMS</a:t>
            </a:r>
          </a:p>
        </p:txBody>
      </p:sp>
      <p:sp>
        <p:nvSpPr>
          <p:cNvPr id="3" name="Text Placeholder 2">
            <a:extLst>
              <a:ext uri="{FF2B5EF4-FFF2-40B4-BE49-F238E27FC236}">
                <a16:creationId xmlns:a16="http://schemas.microsoft.com/office/drawing/2014/main" id="{06119ED6-29FE-4BE6-95DA-56E14A2D1833}"/>
              </a:ext>
            </a:extLst>
          </p:cNvPr>
          <p:cNvSpPr>
            <a:spLocks noGrp="1"/>
          </p:cNvSpPr>
          <p:nvPr>
            <p:ph type="body" sz="half" idx="2"/>
          </p:nvPr>
        </p:nvSpPr>
        <p:spPr/>
        <p:txBody>
          <a:bodyPr>
            <a:normAutofit/>
          </a:bodyPr>
          <a:lstStyle/>
          <a:p>
            <a:r>
              <a:rPr lang="en-US" sz="2700" dirty="0"/>
              <a:t>Leverage the Five-Point Program Thrust for community impact, transformation and empowerment. </a:t>
            </a:r>
          </a:p>
        </p:txBody>
      </p:sp>
    </p:spTree>
    <p:extLst>
      <p:ext uri="{BB962C8B-B14F-4D97-AF65-F5344CB8AC3E}">
        <p14:creationId xmlns:p14="http://schemas.microsoft.com/office/powerpoint/2010/main" val="821870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D886-E762-4C32-98CC-74276448DD81}"/>
              </a:ext>
            </a:extLst>
          </p:cNvPr>
          <p:cNvSpPr>
            <a:spLocks noGrp="1"/>
          </p:cNvSpPr>
          <p:nvPr>
            <p:ph type="title"/>
          </p:nvPr>
        </p:nvSpPr>
        <p:spPr/>
        <p:txBody>
          <a:bodyPr/>
          <a:lstStyle/>
          <a:p>
            <a:r>
              <a:rPr lang="en-US" sz="3000" dirty="0"/>
              <a:t>PROGRAMS</a:t>
            </a:r>
          </a:p>
        </p:txBody>
      </p:sp>
      <p:sp>
        <p:nvSpPr>
          <p:cNvPr id="3" name="Text Placeholder 2">
            <a:extLst>
              <a:ext uri="{FF2B5EF4-FFF2-40B4-BE49-F238E27FC236}">
                <a16:creationId xmlns:a16="http://schemas.microsoft.com/office/drawing/2014/main" id="{89B8ED28-A802-4221-8CE8-E0D3C1F81E0C}"/>
              </a:ext>
            </a:extLst>
          </p:cNvPr>
          <p:cNvSpPr>
            <a:spLocks noGrp="1"/>
          </p:cNvSpPr>
          <p:nvPr>
            <p:ph type="body" idx="1"/>
          </p:nvPr>
        </p:nvSpPr>
        <p:spPr>
          <a:xfrm>
            <a:off x="866215" y="2634447"/>
            <a:ext cx="3618869" cy="676891"/>
          </a:xfrm>
        </p:spPr>
        <p:txBody>
          <a:bodyPr/>
          <a:lstStyle/>
          <a:p>
            <a:r>
              <a:rPr lang="en-US" sz="1350" b="1" dirty="0"/>
              <a:t>Objective: </a:t>
            </a:r>
            <a:r>
              <a:rPr lang="en-US" sz="1350" b="1" dirty="0">
                <a:solidFill>
                  <a:schemeClr val="tx1"/>
                </a:solidFill>
              </a:rPr>
              <a:t>Create event template that guides committees in planning and executing programs and services. </a:t>
            </a:r>
          </a:p>
        </p:txBody>
      </p:sp>
      <p:sp>
        <p:nvSpPr>
          <p:cNvPr id="4" name="Content Placeholder 3">
            <a:extLst>
              <a:ext uri="{FF2B5EF4-FFF2-40B4-BE49-F238E27FC236}">
                <a16:creationId xmlns:a16="http://schemas.microsoft.com/office/drawing/2014/main" id="{5000D8D6-3D99-464F-B78F-97E40EB46657}"/>
              </a:ext>
            </a:extLst>
          </p:cNvPr>
          <p:cNvSpPr>
            <a:spLocks noGrp="1"/>
          </p:cNvSpPr>
          <p:nvPr>
            <p:ph sz="half" idx="2"/>
          </p:nvPr>
        </p:nvSpPr>
        <p:spPr>
          <a:xfrm>
            <a:off x="866215" y="3659820"/>
            <a:ext cx="3618869" cy="2105607"/>
          </a:xfrm>
        </p:spPr>
        <p:txBody>
          <a:bodyPr>
            <a:normAutofit/>
          </a:bodyPr>
          <a:lstStyle/>
          <a:p>
            <a:r>
              <a:rPr lang="en-US" sz="1500" b="1" dirty="0"/>
              <a:t>MET</a:t>
            </a:r>
          </a:p>
          <a:p>
            <a:r>
              <a:rPr lang="en-US" sz="1500" dirty="0"/>
              <a:t>Document template completed and currently used by committees.</a:t>
            </a:r>
          </a:p>
        </p:txBody>
      </p:sp>
      <p:sp>
        <p:nvSpPr>
          <p:cNvPr id="5" name="Text Placeholder 4">
            <a:extLst>
              <a:ext uri="{FF2B5EF4-FFF2-40B4-BE49-F238E27FC236}">
                <a16:creationId xmlns:a16="http://schemas.microsoft.com/office/drawing/2014/main" id="{7A750785-8DA3-42AC-9775-EC7AB45FCA3E}"/>
              </a:ext>
            </a:extLst>
          </p:cNvPr>
          <p:cNvSpPr>
            <a:spLocks noGrp="1"/>
          </p:cNvSpPr>
          <p:nvPr>
            <p:ph type="body" sz="quarter" idx="3"/>
          </p:nvPr>
        </p:nvSpPr>
        <p:spPr>
          <a:xfrm>
            <a:off x="4656533" y="2634448"/>
            <a:ext cx="3618870" cy="456619"/>
          </a:xfrm>
        </p:spPr>
        <p:txBody>
          <a:bodyPr/>
          <a:lstStyle/>
          <a:p>
            <a:r>
              <a:rPr lang="en-US" sz="1350" b="1" dirty="0"/>
              <a:t>Objective: </a:t>
            </a:r>
            <a:r>
              <a:rPr lang="en-US" sz="1350" b="1" dirty="0">
                <a:solidFill>
                  <a:schemeClr val="tx1"/>
                </a:solidFill>
              </a:rPr>
              <a:t>Assess engagement of volunteers.</a:t>
            </a:r>
          </a:p>
        </p:txBody>
      </p:sp>
      <p:sp>
        <p:nvSpPr>
          <p:cNvPr id="6" name="Content Placeholder 5">
            <a:extLst>
              <a:ext uri="{FF2B5EF4-FFF2-40B4-BE49-F238E27FC236}">
                <a16:creationId xmlns:a16="http://schemas.microsoft.com/office/drawing/2014/main" id="{B03ADEDB-5FB4-4C88-86E7-F546EEB9B914}"/>
              </a:ext>
            </a:extLst>
          </p:cNvPr>
          <p:cNvSpPr>
            <a:spLocks noGrp="1"/>
          </p:cNvSpPr>
          <p:nvPr>
            <p:ph sz="quarter" idx="4"/>
          </p:nvPr>
        </p:nvSpPr>
        <p:spPr>
          <a:xfrm>
            <a:off x="4656535" y="3656458"/>
            <a:ext cx="3618869" cy="2105606"/>
          </a:xfrm>
        </p:spPr>
        <p:txBody>
          <a:bodyPr>
            <a:normAutofit/>
          </a:bodyPr>
          <a:lstStyle/>
          <a:p>
            <a:r>
              <a:rPr lang="en-US" sz="1500" b="1" dirty="0"/>
              <a:t>MET</a:t>
            </a:r>
          </a:p>
          <a:p>
            <a:r>
              <a:rPr lang="en-US" sz="1500" dirty="0"/>
              <a:t>Engagement survey has been administered to Education Development external volunteers.</a:t>
            </a:r>
          </a:p>
        </p:txBody>
      </p:sp>
    </p:spTree>
    <p:extLst>
      <p:ext uri="{BB962C8B-B14F-4D97-AF65-F5344CB8AC3E}">
        <p14:creationId xmlns:p14="http://schemas.microsoft.com/office/powerpoint/2010/main" val="2291751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C653-C81F-4483-AB0E-4C2A10E57E7C}"/>
              </a:ext>
            </a:extLst>
          </p:cNvPr>
          <p:cNvSpPr>
            <a:spLocks noGrp="1"/>
          </p:cNvSpPr>
          <p:nvPr>
            <p:ph type="title"/>
          </p:nvPr>
        </p:nvSpPr>
        <p:spPr/>
        <p:txBody>
          <a:bodyPr/>
          <a:lstStyle/>
          <a:p>
            <a:r>
              <a:rPr lang="en-US" b="1" dirty="0"/>
              <a:t>SUSTAINABILITY</a:t>
            </a:r>
          </a:p>
        </p:txBody>
      </p:sp>
      <p:sp>
        <p:nvSpPr>
          <p:cNvPr id="3" name="Text Placeholder 2">
            <a:extLst>
              <a:ext uri="{FF2B5EF4-FFF2-40B4-BE49-F238E27FC236}">
                <a16:creationId xmlns:a16="http://schemas.microsoft.com/office/drawing/2014/main" id="{C02A246E-7A3E-4709-BB94-7BE9F6D24EE1}"/>
              </a:ext>
            </a:extLst>
          </p:cNvPr>
          <p:cNvSpPr>
            <a:spLocks noGrp="1"/>
          </p:cNvSpPr>
          <p:nvPr>
            <p:ph type="body" sz="half" idx="2"/>
          </p:nvPr>
        </p:nvSpPr>
        <p:spPr/>
        <p:txBody>
          <a:bodyPr/>
          <a:lstStyle/>
          <a:p>
            <a:r>
              <a:rPr lang="en-US" dirty="0"/>
              <a:t> </a:t>
            </a:r>
            <a:r>
              <a:rPr lang="en-US" sz="2700" dirty="0"/>
              <a:t>Develop a sustainability model to ensure economic and cultural viability. </a:t>
            </a:r>
            <a:endParaRPr lang="en-US" dirty="0"/>
          </a:p>
        </p:txBody>
      </p:sp>
    </p:spTree>
    <p:extLst>
      <p:ext uri="{BB962C8B-B14F-4D97-AF65-F5344CB8AC3E}">
        <p14:creationId xmlns:p14="http://schemas.microsoft.com/office/powerpoint/2010/main" val="3254067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FA7D5-CD62-4B5E-8E2C-5F07E973BE06}"/>
              </a:ext>
            </a:extLst>
          </p:cNvPr>
          <p:cNvSpPr>
            <a:spLocks noGrp="1"/>
          </p:cNvSpPr>
          <p:nvPr>
            <p:ph type="title"/>
          </p:nvPr>
        </p:nvSpPr>
        <p:spPr/>
        <p:txBody>
          <a:bodyPr/>
          <a:lstStyle/>
          <a:p>
            <a:r>
              <a:rPr lang="en-US" sz="3000" b="1" dirty="0"/>
              <a:t>SUSTAINABILITY</a:t>
            </a:r>
          </a:p>
        </p:txBody>
      </p:sp>
      <p:sp>
        <p:nvSpPr>
          <p:cNvPr id="3" name="Text Placeholder 2">
            <a:extLst>
              <a:ext uri="{FF2B5EF4-FFF2-40B4-BE49-F238E27FC236}">
                <a16:creationId xmlns:a16="http://schemas.microsoft.com/office/drawing/2014/main" id="{2EE7F6F9-F4AC-4AF1-9B28-80402209D1E6}"/>
              </a:ext>
            </a:extLst>
          </p:cNvPr>
          <p:cNvSpPr>
            <a:spLocks noGrp="1"/>
          </p:cNvSpPr>
          <p:nvPr>
            <p:ph type="body" idx="1"/>
          </p:nvPr>
        </p:nvSpPr>
        <p:spPr>
          <a:xfrm>
            <a:off x="2896721" y="2598645"/>
            <a:ext cx="3618869" cy="748064"/>
          </a:xfrm>
        </p:spPr>
        <p:txBody>
          <a:bodyPr/>
          <a:lstStyle/>
          <a:p>
            <a:r>
              <a:rPr lang="en-US" sz="1500" b="1" dirty="0"/>
              <a:t>Objective: </a:t>
            </a:r>
            <a:r>
              <a:rPr lang="en-US" sz="1500" b="1" dirty="0">
                <a:solidFill>
                  <a:schemeClr val="tx1"/>
                </a:solidFill>
              </a:rPr>
              <a:t>Identify diverse portfolio of financial revenue sources to support chapter operations and programs. </a:t>
            </a:r>
            <a:endParaRPr lang="en-US" sz="1050" b="1" dirty="0">
              <a:solidFill>
                <a:schemeClr val="tx1"/>
              </a:solidFill>
            </a:endParaRPr>
          </a:p>
        </p:txBody>
      </p:sp>
      <p:sp>
        <p:nvSpPr>
          <p:cNvPr id="4" name="Content Placeholder 3">
            <a:extLst>
              <a:ext uri="{FF2B5EF4-FFF2-40B4-BE49-F238E27FC236}">
                <a16:creationId xmlns:a16="http://schemas.microsoft.com/office/drawing/2014/main" id="{4FAE0CB9-FA56-46B1-A9D4-BA992A9B68D2}"/>
              </a:ext>
            </a:extLst>
          </p:cNvPr>
          <p:cNvSpPr>
            <a:spLocks noGrp="1"/>
          </p:cNvSpPr>
          <p:nvPr>
            <p:ph sz="half" idx="2"/>
          </p:nvPr>
        </p:nvSpPr>
        <p:spPr>
          <a:xfrm>
            <a:off x="2896721" y="3746616"/>
            <a:ext cx="3618869" cy="1943102"/>
          </a:xfrm>
        </p:spPr>
        <p:txBody>
          <a:bodyPr>
            <a:normAutofit/>
          </a:bodyPr>
          <a:lstStyle/>
          <a:p>
            <a:r>
              <a:rPr lang="en-US" sz="1500" b="1" dirty="0"/>
              <a:t>IN PROGRESS</a:t>
            </a:r>
          </a:p>
          <a:p>
            <a:r>
              <a:rPr lang="en-US" sz="1500" dirty="0"/>
              <a:t>Documents to be presented to chapter in November 2019</a:t>
            </a:r>
          </a:p>
        </p:txBody>
      </p:sp>
    </p:spTree>
    <p:extLst>
      <p:ext uri="{BB962C8B-B14F-4D97-AF65-F5344CB8AC3E}">
        <p14:creationId xmlns:p14="http://schemas.microsoft.com/office/powerpoint/2010/main" val="1224779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AB4D-6CA5-4F71-A87E-4CD282A433C3}"/>
              </a:ext>
            </a:extLst>
          </p:cNvPr>
          <p:cNvSpPr>
            <a:spLocks noGrp="1"/>
          </p:cNvSpPr>
          <p:nvPr>
            <p:ph type="title"/>
          </p:nvPr>
        </p:nvSpPr>
        <p:spPr>
          <a:xfrm>
            <a:off x="504265" y="1485899"/>
            <a:ext cx="7503459" cy="763122"/>
          </a:xfrm>
        </p:spPr>
        <p:txBody>
          <a:bodyPr/>
          <a:lstStyle/>
          <a:p>
            <a:r>
              <a:rPr lang="en-US" b="1" dirty="0"/>
              <a:t>2019-2020 STRATEGIC PRIORITY 		  				  OBJECTIVES</a:t>
            </a:r>
          </a:p>
        </p:txBody>
      </p:sp>
      <p:sp>
        <p:nvSpPr>
          <p:cNvPr id="3" name="Text Placeholder 2">
            <a:extLst>
              <a:ext uri="{FF2B5EF4-FFF2-40B4-BE49-F238E27FC236}">
                <a16:creationId xmlns:a16="http://schemas.microsoft.com/office/drawing/2014/main" id="{F0AB886E-F28E-4521-A091-CB36B9E39593}"/>
              </a:ext>
            </a:extLst>
          </p:cNvPr>
          <p:cNvSpPr>
            <a:spLocks noGrp="1"/>
          </p:cNvSpPr>
          <p:nvPr>
            <p:ph type="body" idx="1"/>
          </p:nvPr>
        </p:nvSpPr>
        <p:spPr>
          <a:xfrm>
            <a:off x="953131" y="2650910"/>
            <a:ext cx="3618869" cy="432197"/>
          </a:xfrm>
        </p:spPr>
        <p:txBody>
          <a:bodyPr/>
          <a:lstStyle/>
          <a:p>
            <a:r>
              <a:rPr lang="en-US" sz="2100" b="1" dirty="0">
                <a:solidFill>
                  <a:schemeClr val="tx1"/>
                </a:solidFill>
              </a:rPr>
              <a:t>MEMBERSHIP</a:t>
            </a:r>
            <a:r>
              <a:rPr lang="en-US" dirty="0"/>
              <a:t>	</a:t>
            </a:r>
          </a:p>
        </p:txBody>
      </p:sp>
      <p:sp>
        <p:nvSpPr>
          <p:cNvPr id="4" name="Content Placeholder 3">
            <a:extLst>
              <a:ext uri="{FF2B5EF4-FFF2-40B4-BE49-F238E27FC236}">
                <a16:creationId xmlns:a16="http://schemas.microsoft.com/office/drawing/2014/main" id="{7789ACB2-1D64-466C-A54C-AED69D76D655}"/>
              </a:ext>
            </a:extLst>
          </p:cNvPr>
          <p:cNvSpPr>
            <a:spLocks noGrp="1"/>
          </p:cNvSpPr>
          <p:nvPr>
            <p:ph sz="half" idx="2"/>
          </p:nvPr>
        </p:nvSpPr>
        <p:spPr>
          <a:xfrm>
            <a:off x="953131" y="3318062"/>
            <a:ext cx="3618869" cy="2105607"/>
          </a:xfrm>
        </p:spPr>
        <p:txBody>
          <a:bodyPr>
            <a:normAutofit/>
          </a:bodyPr>
          <a:lstStyle/>
          <a:p>
            <a:pPr>
              <a:buFont typeface="Wingdings" panose="05000000000000000000" pitchFamily="2" charset="2"/>
              <a:buChar char="q"/>
            </a:pPr>
            <a:r>
              <a:rPr lang="en-US" sz="1500" dirty="0"/>
              <a:t>Design and implement a formal process to increase current chapter members active engagement in all chapter initiatives.</a:t>
            </a:r>
          </a:p>
          <a:p>
            <a:pPr>
              <a:buFont typeface="Wingdings" panose="05000000000000000000" pitchFamily="2" charset="2"/>
              <a:buChar char="q"/>
            </a:pPr>
            <a:r>
              <a:rPr lang="en-US" sz="1500" dirty="0"/>
              <a:t>Develop and implement formal recognition and rewards program.</a:t>
            </a:r>
          </a:p>
          <a:p>
            <a:pPr marL="0" indent="0">
              <a:buNone/>
            </a:pPr>
            <a:endParaRPr lang="en-US" dirty="0"/>
          </a:p>
        </p:txBody>
      </p:sp>
      <p:sp>
        <p:nvSpPr>
          <p:cNvPr id="5" name="Text Placeholder 4">
            <a:extLst>
              <a:ext uri="{FF2B5EF4-FFF2-40B4-BE49-F238E27FC236}">
                <a16:creationId xmlns:a16="http://schemas.microsoft.com/office/drawing/2014/main" id="{89FE59C9-B373-4582-804E-C362B9D2D77C}"/>
              </a:ext>
            </a:extLst>
          </p:cNvPr>
          <p:cNvSpPr>
            <a:spLocks noGrp="1"/>
          </p:cNvSpPr>
          <p:nvPr>
            <p:ph type="body" sz="quarter" idx="3"/>
          </p:nvPr>
        </p:nvSpPr>
        <p:spPr>
          <a:xfrm>
            <a:off x="4663256" y="2650911"/>
            <a:ext cx="3618870" cy="456619"/>
          </a:xfrm>
        </p:spPr>
        <p:txBody>
          <a:bodyPr/>
          <a:lstStyle/>
          <a:p>
            <a:r>
              <a:rPr lang="en-US" sz="2100" b="1" dirty="0">
                <a:solidFill>
                  <a:schemeClr val="tx1"/>
                </a:solidFill>
              </a:rPr>
              <a:t>TECHNOLOGY</a:t>
            </a:r>
          </a:p>
        </p:txBody>
      </p:sp>
      <p:sp>
        <p:nvSpPr>
          <p:cNvPr id="6" name="Content Placeholder 5">
            <a:extLst>
              <a:ext uri="{FF2B5EF4-FFF2-40B4-BE49-F238E27FC236}">
                <a16:creationId xmlns:a16="http://schemas.microsoft.com/office/drawing/2014/main" id="{3729AC12-9F54-4D62-AD12-F252069201FB}"/>
              </a:ext>
            </a:extLst>
          </p:cNvPr>
          <p:cNvSpPr>
            <a:spLocks noGrp="1"/>
          </p:cNvSpPr>
          <p:nvPr>
            <p:ph sz="quarter" idx="4"/>
          </p:nvPr>
        </p:nvSpPr>
        <p:spPr>
          <a:xfrm>
            <a:off x="4710323" y="3318062"/>
            <a:ext cx="3618869" cy="2105606"/>
          </a:xfrm>
        </p:spPr>
        <p:txBody>
          <a:bodyPr>
            <a:normAutofit/>
          </a:bodyPr>
          <a:lstStyle/>
          <a:p>
            <a:pPr>
              <a:buFont typeface="Wingdings" panose="05000000000000000000" pitchFamily="2" charset="2"/>
              <a:buChar char="q"/>
            </a:pPr>
            <a:r>
              <a:rPr lang="en-US" sz="1500" dirty="0"/>
              <a:t>Develop and implementation schedule to deliver internal development trainings via video/audio conferencing, webinars and computer- based training. </a:t>
            </a:r>
          </a:p>
          <a:p>
            <a:endParaRPr lang="en-US" dirty="0"/>
          </a:p>
        </p:txBody>
      </p:sp>
    </p:spTree>
    <p:extLst>
      <p:ext uri="{BB962C8B-B14F-4D97-AF65-F5344CB8AC3E}">
        <p14:creationId xmlns:p14="http://schemas.microsoft.com/office/powerpoint/2010/main" val="3331380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AB4D-6CA5-4F71-A87E-4CD282A433C3}"/>
              </a:ext>
            </a:extLst>
          </p:cNvPr>
          <p:cNvSpPr>
            <a:spLocks noGrp="1"/>
          </p:cNvSpPr>
          <p:nvPr>
            <p:ph type="title"/>
          </p:nvPr>
        </p:nvSpPr>
        <p:spPr>
          <a:xfrm>
            <a:off x="504265" y="1485899"/>
            <a:ext cx="7503459" cy="763122"/>
          </a:xfrm>
        </p:spPr>
        <p:txBody>
          <a:bodyPr/>
          <a:lstStyle/>
          <a:p>
            <a:r>
              <a:rPr lang="en-US" b="1" dirty="0"/>
              <a:t>2019-2020 STRATEGIC PRIORITY 		  				  OBJECTIVES</a:t>
            </a:r>
          </a:p>
        </p:txBody>
      </p:sp>
      <p:sp>
        <p:nvSpPr>
          <p:cNvPr id="3" name="Text Placeholder 2">
            <a:extLst>
              <a:ext uri="{FF2B5EF4-FFF2-40B4-BE49-F238E27FC236}">
                <a16:creationId xmlns:a16="http://schemas.microsoft.com/office/drawing/2014/main" id="{F0AB886E-F28E-4521-A091-CB36B9E39593}"/>
              </a:ext>
            </a:extLst>
          </p:cNvPr>
          <p:cNvSpPr>
            <a:spLocks noGrp="1"/>
          </p:cNvSpPr>
          <p:nvPr>
            <p:ph type="body" idx="1"/>
          </p:nvPr>
        </p:nvSpPr>
        <p:spPr>
          <a:xfrm>
            <a:off x="953131" y="2610700"/>
            <a:ext cx="3618869" cy="432197"/>
          </a:xfrm>
        </p:spPr>
        <p:txBody>
          <a:bodyPr/>
          <a:lstStyle/>
          <a:p>
            <a:r>
              <a:rPr lang="en-US" sz="2100" b="1" dirty="0">
                <a:solidFill>
                  <a:schemeClr val="tx1"/>
                </a:solidFill>
              </a:rPr>
              <a:t>OPERATIONS</a:t>
            </a:r>
            <a:r>
              <a:rPr lang="en-US" sz="2100" dirty="0"/>
              <a:t>	</a:t>
            </a:r>
          </a:p>
        </p:txBody>
      </p:sp>
      <p:sp>
        <p:nvSpPr>
          <p:cNvPr id="4" name="Content Placeholder 3">
            <a:extLst>
              <a:ext uri="{FF2B5EF4-FFF2-40B4-BE49-F238E27FC236}">
                <a16:creationId xmlns:a16="http://schemas.microsoft.com/office/drawing/2014/main" id="{7789ACB2-1D64-466C-A54C-AED69D76D655}"/>
              </a:ext>
            </a:extLst>
          </p:cNvPr>
          <p:cNvSpPr>
            <a:spLocks noGrp="1"/>
          </p:cNvSpPr>
          <p:nvPr>
            <p:ph sz="half" idx="2"/>
          </p:nvPr>
        </p:nvSpPr>
        <p:spPr>
          <a:xfrm>
            <a:off x="868598" y="3146612"/>
            <a:ext cx="3618869" cy="2105607"/>
          </a:xfrm>
        </p:spPr>
        <p:txBody>
          <a:bodyPr>
            <a:normAutofit fontScale="92500"/>
          </a:bodyPr>
          <a:lstStyle/>
          <a:p>
            <a:pPr>
              <a:buFont typeface="Wingdings" panose="05000000000000000000" pitchFamily="2" charset="2"/>
              <a:buChar char="q"/>
            </a:pPr>
            <a:r>
              <a:rPr lang="en-US" sz="1650" dirty="0"/>
              <a:t>Implement an efficient and accurate process for measurement of community impact.      </a:t>
            </a:r>
          </a:p>
          <a:p>
            <a:pPr marL="0" indent="0">
              <a:buNone/>
            </a:pPr>
            <a:endParaRPr lang="en-US" dirty="0"/>
          </a:p>
        </p:txBody>
      </p:sp>
      <p:sp>
        <p:nvSpPr>
          <p:cNvPr id="5" name="Text Placeholder 4">
            <a:extLst>
              <a:ext uri="{FF2B5EF4-FFF2-40B4-BE49-F238E27FC236}">
                <a16:creationId xmlns:a16="http://schemas.microsoft.com/office/drawing/2014/main" id="{89FE59C9-B373-4582-804E-C362B9D2D77C}"/>
              </a:ext>
            </a:extLst>
          </p:cNvPr>
          <p:cNvSpPr>
            <a:spLocks noGrp="1"/>
          </p:cNvSpPr>
          <p:nvPr>
            <p:ph type="body" sz="quarter" idx="3"/>
          </p:nvPr>
        </p:nvSpPr>
        <p:spPr>
          <a:xfrm>
            <a:off x="4656533" y="2610701"/>
            <a:ext cx="3618870" cy="456619"/>
          </a:xfrm>
        </p:spPr>
        <p:txBody>
          <a:bodyPr/>
          <a:lstStyle/>
          <a:p>
            <a:r>
              <a:rPr lang="en-US" sz="2100" b="1" dirty="0">
                <a:solidFill>
                  <a:schemeClr val="tx1"/>
                </a:solidFill>
              </a:rPr>
              <a:t>PROGRAMS</a:t>
            </a:r>
          </a:p>
        </p:txBody>
      </p:sp>
      <p:sp>
        <p:nvSpPr>
          <p:cNvPr id="6" name="Content Placeholder 5">
            <a:extLst>
              <a:ext uri="{FF2B5EF4-FFF2-40B4-BE49-F238E27FC236}">
                <a16:creationId xmlns:a16="http://schemas.microsoft.com/office/drawing/2014/main" id="{3729AC12-9F54-4D62-AD12-F252069201FB}"/>
              </a:ext>
            </a:extLst>
          </p:cNvPr>
          <p:cNvSpPr>
            <a:spLocks noGrp="1"/>
          </p:cNvSpPr>
          <p:nvPr>
            <p:ph sz="quarter" idx="4"/>
          </p:nvPr>
        </p:nvSpPr>
        <p:spPr>
          <a:xfrm>
            <a:off x="4656534" y="3149974"/>
            <a:ext cx="3618869" cy="2729753"/>
          </a:xfrm>
        </p:spPr>
        <p:txBody>
          <a:bodyPr>
            <a:normAutofit fontScale="92500"/>
          </a:bodyPr>
          <a:lstStyle/>
          <a:p>
            <a:pPr>
              <a:buFont typeface="Wingdings" panose="05000000000000000000" pitchFamily="2" charset="2"/>
              <a:buChar char="q"/>
            </a:pPr>
            <a:r>
              <a:rPr lang="en-US" sz="1650" dirty="0"/>
              <a:t>Develop a process to assess program and/or service impact and collaborate with internal and external community partners to maximize influence for change.</a:t>
            </a:r>
          </a:p>
          <a:p>
            <a:pPr>
              <a:buFont typeface="Wingdings" panose="05000000000000000000" pitchFamily="2" charset="2"/>
              <a:buChar char="q"/>
            </a:pPr>
            <a:r>
              <a:rPr lang="en-US" sz="1650" dirty="0"/>
              <a:t>Develop internal process to increase collaboration between committee chapter programming areas,  (maximize human resources and decrease duplicate effort)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09729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AB4D-6CA5-4F71-A87E-4CD282A433C3}"/>
              </a:ext>
            </a:extLst>
          </p:cNvPr>
          <p:cNvSpPr>
            <a:spLocks noGrp="1"/>
          </p:cNvSpPr>
          <p:nvPr>
            <p:ph type="title"/>
          </p:nvPr>
        </p:nvSpPr>
        <p:spPr>
          <a:xfrm>
            <a:off x="504265" y="1485899"/>
            <a:ext cx="7503459" cy="763122"/>
          </a:xfrm>
        </p:spPr>
        <p:txBody>
          <a:bodyPr/>
          <a:lstStyle/>
          <a:p>
            <a:r>
              <a:rPr lang="en-US" b="1" dirty="0"/>
              <a:t>2019-2020 STRATEGIC PRIORITY 		  				  OBJECTIVES</a:t>
            </a:r>
          </a:p>
        </p:txBody>
      </p:sp>
      <p:sp>
        <p:nvSpPr>
          <p:cNvPr id="3" name="Text Placeholder 2">
            <a:extLst>
              <a:ext uri="{FF2B5EF4-FFF2-40B4-BE49-F238E27FC236}">
                <a16:creationId xmlns:a16="http://schemas.microsoft.com/office/drawing/2014/main" id="{F0AB886E-F28E-4521-A091-CB36B9E39593}"/>
              </a:ext>
            </a:extLst>
          </p:cNvPr>
          <p:cNvSpPr>
            <a:spLocks noGrp="1"/>
          </p:cNvSpPr>
          <p:nvPr>
            <p:ph type="body" idx="1"/>
          </p:nvPr>
        </p:nvSpPr>
        <p:spPr>
          <a:xfrm>
            <a:off x="2840559" y="2625868"/>
            <a:ext cx="3618869" cy="432197"/>
          </a:xfrm>
        </p:spPr>
        <p:txBody>
          <a:bodyPr/>
          <a:lstStyle/>
          <a:p>
            <a:r>
              <a:rPr lang="en-US" b="1" dirty="0">
                <a:solidFill>
                  <a:schemeClr val="tx1"/>
                </a:solidFill>
              </a:rPr>
              <a:t>             </a:t>
            </a:r>
            <a:r>
              <a:rPr lang="en-US" sz="2100" b="1" dirty="0">
                <a:solidFill>
                  <a:schemeClr val="tx1"/>
                </a:solidFill>
              </a:rPr>
              <a:t>SUSTAINABILITY</a:t>
            </a:r>
            <a:r>
              <a:rPr lang="en-US" sz="2100" dirty="0"/>
              <a:t>	</a:t>
            </a:r>
            <a:endParaRPr lang="en-US" dirty="0"/>
          </a:p>
        </p:txBody>
      </p:sp>
      <p:sp>
        <p:nvSpPr>
          <p:cNvPr id="4" name="Content Placeholder 3">
            <a:extLst>
              <a:ext uri="{FF2B5EF4-FFF2-40B4-BE49-F238E27FC236}">
                <a16:creationId xmlns:a16="http://schemas.microsoft.com/office/drawing/2014/main" id="{7789ACB2-1D64-466C-A54C-AED69D76D655}"/>
              </a:ext>
            </a:extLst>
          </p:cNvPr>
          <p:cNvSpPr>
            <a:spLocks noGrp="1"/>
          </p:cNvSpPr>
          <p:nvPr>
            <p:ph sz="half" idx="2"/>
          </p:nvPr>
        </p:nvSpPr>
        <p:spPr>
          <a:xfrm>
            <a:off x="2950510" y="3132024"/>
            <a:ext cx="3618869" cy="2599786"/>
          </a:xfrm>
        </p:spPr>
        <p:txBody>
          <a:bodyPr>
            <a:normAutofit fontScale="85000" lnSpcReduction="10000"/>
          </a:bodyPr>
          <a:lstStyle/>
          <a:p>
            <a:pPr>
              <a:buFont typeface="Wingdings" panose="05000000000000000000" pitchFamily="2" charset="2"/>
              <a:buChar char="q"/>
            </a:pPr>
            <a:r>
              <a:rPr lang="en-US" sz="1950" dirty="0"/>
              <a:t>Develop and implement process that will create tangible and on-going viable relationships with identified community partners.</a:t>
            </a:r>
          </a:p>
          <a:p>
            <a:pPr>
              <a:buFont typeface="Wingdings" panose="05000000000000000000" pitchFamily="2" charset="2"/>
              <a:buChar char="q"/>
            </a:pPr>
            <a:r>
              <a:rPr lang="en-US" sz="1950" dirty="0"/>
              <a:t>Develop and implement formal process for inspiring inactive sorors to return to active, financial and fully engaged members. </a:t>
            </a:r>
            <a:endParaRPr lang="en-US" dirty="0"/>
          </a:p>
        </p:txBody>
      </p:sp>
    </p:spTree>
    <p:extLst>
      <p:ext uri="{BB962C8B-B14F-4D97-AF65-F5344CB8AC3E}">
        <p14:creationId xmlns:p14="http://schemas.microsoft.com/office/powerpoint/2010/main" val="3444147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Help 8">
            <a:hlinkClick r:id="" action="ppaction://noaction" highlightClick="1"/>
            <a:extLst>
              <a:ext uri="{FF2B5EF4-FFF2-40B4-BE49-F238E27FC236}">
                <a16:creationId xmlns:a16="http://schemas.microsoft.com/office/drawing/2014/main" id="{B01F5F54-8BF2-4A01-905E-B344D88B88EC}"/>
              </a:ext>
            </a:extLst>
          </p:cNvPr>
          <p:cNvSpPr/>
          <p:nvPr/>
        </p:nvSpPr>
        <p:spPr>
          <a:xfrm>
            <a:off x="3348318" y="2934820"/>
            <a:ext cx="2796988" cy="248770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a:solidFill>
                <a:prstClr val="white"/>
              </a:solidFill>
              <a:latin typeface="Century Gothic" panose="020B0502020202020204"/>
            </a:endParaRPr>
          </a:p>
        </p:txBody>
      </p:sp>
    </p:spTree>
    <p:extLst>
      <p:ext uri="{BB962C8B-B14F-4D97-AF65-F5344CB8AC3E}">
        <p14:creationId xmlns:p14="http://schemas.microsoft.com/office/powerpoint/2010/main" val="3791614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54D969-43A6-425F-963E-71C5D66EA4C5}"/>
              </a:ext>
            </a:extLst>
          </p:cNvPr>
          <p:cNvSpPr/>
          <p:nvPr/>
        </p:nvSpPr>
        <p:spPr>
          <a:xfrm>
            <a:off x="1694330" y="3572609"/>
            <a:ext cx="5143698" cy="1084912"/>
          </a:xfrm>
          <a:prstGeom prst="rect">
            <a:avLst/>
          </a:prstGeom>
          <a:noFill/>
        </p:spPr>
        <p:txBody>
          <a:bodyPr wrap="square" lIns="68580" tIns="34290" rIns="68580" bIns="34290">
            <a:spAutoFit/>
          </a:bodyPr>
          <a:lstStyle/>
          <a:p>
            <a:pPr algn="ctr" defTabSz="342900" fontAlgn="auto">
              <a:spcBef>
                <a:spcPts val="0"/>
              </a:spcBef>
              <a:spcAft>
                <a:spcPts val="0"/>
              </a:spcAft>
            </a:pPr>
            <a:r>
              <a:rPr lang="en-US" sz="6600" b="1" dirty="0">
                <a:ln w="12700">
                  <a:solidFill>
                    <a:srgbClr val="F5A408"/>
                  </a:solidFill>
                  <a:prstDash val="solid"/>
                </a:ln>
                <a:pattFill prst="pct50">
                  <a:fgClr>
                    <a:srgbClr val="F5A408"/>
                  </a:fgClr>
                  <a:bgClr>
                    <a:srgbClr val="F5A408">
                      <a:lumMod val="20000"/>
                      <a:lumOff val="80000"/>
                    </a:srgbClr>
                  </a:bgClr>
                </a:pattFill>
                <a:effectLst>
                  <a:outerShdw dist="38100" dir="2640000" algn="bl" rotWithShape="0">
                    <a:srgbClr val="F5A408"/>
                  </a:outerShdw>
                </a:effectLst>
                <a:latin typeface="Century Gothic" panose="020B0502020202020204"/>
                <a:cs typeface="+mn-cs"/>
              </a:rPr>
              <a:t>THANK YOU!</a:t>
            </a:r>
          </a:p>
        </p:txBody>
      </p:sp>
    </p:spTree>
    <p:extLst>
      <p:ext uri="{BB962C8B-B14F-4D97-AF65-F5344CB8AC3E}">
        <p14:creationId xmlns:p14="http://schemas.microsoft.com/office/powerpoint/2010/main" val="2168422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B9533C-B187-4027-ADE1-3E1E9D995EE9}"/>
              </a:ext>
            </a:extLst>
          </p:cNvPr>
          <p:cNvSpPr/>
          <p:nvPr/>
        </p:nvSpPr>
        <p:spPr>
          <a:xfrm>
            <a:off x="359532" y="476672"/>
            <a:ext cx="8424936" cy="6247864"/>
          </a:xfrm>
          <a:prstGeom prst="rect">
            <a:avLst/>
          </a:prstGeom>
        </p:spPr>
        <p:txBody>
          <a:bodyPr wrap="square">
            <a:spAutoFit/>
          </a:bodyPr>
          <a:lstStyle/>
          <a:p>
            <a:pPr lvl="0" algn="ctr"/>
            <a:r>
              <a:rPr lang="en-US" sz="1600" b="1" dirty="0"/>
              <a:t>Q1 Audit Report</a:t>
            </a:r>
          </a:p>
          <a:p>
            <a:pPr marL="285750" lvl="0" indent="-285750">
              <a:buFont typeface="Arial" panose="020B0604020202020204" pitchFamily="34" charset="0"/>
              <a:buChar char="•"/>
            </a:pPr>
            <a:endParaRPr lang="en-US" sz="1600" b="1" dirty="0"/>
          </a:p>
          <a:p>
            <a:pPr marL="285750" lvl="0" indent="-285750">
              <a:buFont typeface="Arial" panose="020B0604020202020204" pitchFamily="34" charset="0"/>
              <a:buChar char="•"/>
            </a:pPr>
            <a:r>
              <a:rPr lang="en-US" sz="1600" b="1" dirty="0"/>
              <a:t>BANK BALANCES:</a:t>
            </a:r>
          </a:p>
          <a:p>
            <a:pPr lvl="0"/>
            <a:r>
              <a:rPr lang="en-US" sz="1600" dirty="0"/>
              <a:t> </a:t>
            </a:r>
          </a:p>
          <a:p>
            <a:pPr lvl="1"/>
            <a:r>
              <a:rPr lang="en-US" sz="1600" b="1" dirty="0"/>
              <a:t>FINDINGS: </a:t>
            </a:r>
            <a:r>
              <a:rPr lang="en-US" sz="1600" dirty="0"/>
              <a:t>The audit verified that all the bank balances are accurate; that all accounts and their balances are disclosed and reconciled monthly.</a:t>
            </a:r>
          </a:p>
          <a:p>
            <a:pPr lvl="1"/>
            <a:r>
              <a:rPr lang="en-US" sz="1600" dirty="0"/>
              <a:t> </a:t>
            </a:r>
          </a:p>
          <a:p>
            <a:pPr lvl="1"/>
            <a:r>
              <a:rPr lang="en-US" sz="1600" b="1" dirty="0"/>
              <a:t>RECOMMENDATIONS:</a:t>
            </a:r>
            <a:r>
              <a:rPr lang="en-US" sz="1600" dirty="0"/>
              <a:t> NONE</a:t>
            </a:r>
          </a:p>
          <a:p>
            <a:r>
              <a:rPr lang="en-US" sz="1600" dirty="0"/>
              <a:t> </a:t>
            </a:r>
          </a:p>
          <a:p>
            <a:pPr marL="285750" lvl="0" indent="-285750">
              <a:buFont typeface="Arial" panose="020B0604020202020204" pitchFamily="34" charset="0"/>
              <a:buChar char="•"/>
            </a:pPr>
            <a:r>
              <a:rPr lang="en-US" sz="1600" b="1" dirty="0"/>
              <a:t>RECEIPTS VERIFICATION:</a:t>
            </a:r>
            <a:endParaRPr lang="en-US" sz="1600" dirty="0"/>
          </a:p>
          <a:p>
            <a:r>
              <a:rPr lang="en-US" sz="1600" dirty="0"/>
              <a:t> </a:t>
            </a:r>
          </a:p>
          <a:p>
            <a:pPr lvl="1"/>
            <a:r>
              <a:rPr lang="en-US" sz="1600" b="1" dirty="0"/>
              <a:t>FINDINGS: </a:t>
            </a:r>
            <a:r>
              <a:rPr lang="en-US" sz="1600" dirty="0"/>
              <a:t>It was confirmed that all receipt amounts were accurately recorded and matched the bank statement deposits.  All deposits were made in accordance with the sorority requirement of two (2) business days.  </a:t>
            </a:r>
          </a:p>
          <a:p>
            <a:pPr lvl="1"/>
            <a:r>
              <a:rPr lang="en-US" sz="1600" dirty="0"/>
              <a:t> </a:t>
            </a:r>
          </a:p>
          <a:p>
            <a:pPr lvl="1"/>
            <a:r>
              <a:rPr lang="en-US" sz="1600" b="1" dirty="0"/>
              <a:t>RECOMMENDATIONS:  </a:t>
            </a:r>
            <a:r>
              <a:rPr lang="en-US" sz="1600" dirty="0"/>
              <a:t>NONE</a:t>
            </a:r>
          </a:p>
          <a:p>
            <a:pPr lvl="1"/>
            <a:endParaRPr lang="en-US" sz="1600" dirty="0"/>
          </a:p>
          <a:p>
            <a:pPr marL="285750" lvl="0" indent="-285750">
              <a:buFont typeface="Arial" panose="020B0604020202020204" pitchFamily="34" charset="0"/>
              <a:buChar char="•"/>
            </a:pPr>
            <a:r>
              <a:rPr lang="en-US" sz="1600" b="1" dirty="0"/>
              <a:t>DISBURSEMENTS/EXPENDATURES VERIFICATION:</a:t>
            </a:r>
            <a:endParaRPr lang="en-US" sz="1600" dirty="0"/>
          </a:p>
          <a:p>
            <a:r>
              <a:rPr lang="en-US" sz="1600" b="1" dirty="0"/>
              <a:t> </a:t>
            </a:r>
            <a:endParaRPr lang="en-US" sz="1600" dirty="0"/>
          </a:p>
          <a:p>
            <a:pPr lvl="1"/>
            <a:r>
              <a:rPr lang="en-US" sz="1600" b="1" dirty="0"/>
              <a:t>FINDINGS:</a:t>
            </a:r>
            <a:r>
              <a:rPr lang="en-US" sz="1600" dirty="0"/>
              <a:t>  All of the disbursements had valid supportive documentation including vouchers with invoices.  Disbursements were recorded in a timely manner.  The separation of duties was observed.  Documentation exists to support 10% of the non-check disbursements in the sample selected.  </a:t>
            </a:r>
          </a:p>
          <a:p>
            <a:pPr lvl="1"/>
            <a:r>
              <a:rPr lang="en-US" sz="1600" b="1" dirty="0"/>
              <a:t> </a:t>
            </a:r>
            <a:endParaRPr lang="en-US" sz="1600" dirty="0"/>
          </a:p>
          <a:p>
            <a:pPr lvl="1"/>
            <a:r>
              <a:rPr lang="en-US" sz="1600" b="1" dirty="0"/>
              <a:t>RECOMMENDATIONS:</a:t>
            </a:r>
            <a:r>
              <a:rPr lang="en-US" sz="1600" dirty="0"/>
              <a:t>  NONE </a:t>
            </a:r>
          </a:p>
        </p:txBody>
      </p:sp>
    </p:spTree>
    <p:extLst>
      <p:ext uri="{BB962C8B-B14F-4D97-AF65-F5344CB8AC3E}">
        <p14:creationId xmlns:p14="http://schemas.microsoft.com/office/powerpoint/2010/main" val="2891089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323528" y="122188"/>
            <a:ext cx="8229600" cy="422374"/>
          </a:xfrm>
        </p:spPr>
        <p:txBody>
          <a:bodyPr/>
          <a:lstStyle/>
          <a:p>
            <a:r>
              <a:rPr lang="en-US" altLang="en-US" dirty="0">
                <a:solidFill>
                  <a:schemeClr val="tx1"/>
                </a:solidFill>
              </a:rPr>
              <a:t>Agenda</a:t>
            </a:r>
          </a:p>
        </p:txBody>
      </p:sp>
      <p:sp>
        <p:nvSpPr>
          <p:cNvPr id="154627" name="Rectangle 3"/>
          <p:cNvSpPr>
            <a:spLocks noGrp="1" noChangeArrowheads="1"/>
          </p:cNvSpPr>
          <p:nvPr>
            <p:ph type="body" idx="1"/>
          </p:nvPr>
        </p:nvSpPr>
        <p:spPr>
          <a:xfrm>
            <a:off x="457200" y="836712"/>
            <a:ext cx="8229600" cy="5184576"/>
          </a:xfrm>
        </p:spPr>
        <p:txBody>
          <a:bodyPr/>
          <a:lstStyle/>
          <a:p>
            <a:pPr marL="0" indent="0">
              <a:buNone/>
            </a:pPr>
            <a:r>
              <a:rPr lang="en-US" sz="1400" b="1" dirty="0"/>
              <a:t>Budget &amp; Finance Reports</a:t>
            </a:r>
          </a:p>
          <a:p>
            <a:pPr marL="457200" lvl="1" indent="0">
              <a:buNone/>
            </a:pPr>
            <a:r>
              <a:rPr lang="en-US" sz="1400" b="1" dirty="0"/>
              <a:t>Treasurer</a:t>
            </a:r>
            <a:r>
              <a:rPr lang="en-US" sz="1400" dirty="0"/>
              <a:t>		                     Soror Tiffany Mitchell</a:t>
            </a:r>
          </a:p>
          <a:p>
            <a:pPr marL="457200" lvl="1" indent="0">
              <a:buNone/>
            </a:pPr>
            <a:r>
              <a:rPr lang="en-US" sz="1400" b="1" dirty="0"/>
              <a:t>Financial Secretary</a:t>
            </a:r>
            <a:r>
              <a:rPr lang="en-US" sz="1400" dirty="0"/>
              <a:t>	                     Soror Briana Joseph</a:t>
            </a:r>
          </a:p>
          <a:p>
            <a:pPr marL="0" indent="0">
              <a:spcBef>
                <a:spcPts val="0"/>
              </a:spcBef>
              <a:buNone/>
            </a:pPr>
            <a:endParaRPr lang="en-US" sz="1400" b="1" dirty="0"/>
          </a:p>
          <a:p>
            <a:pPr marL="0" indent="0">
              <a:spcBef>
                <a:spcPts val="0"/>
              </a:spcBef>
              <a:buNone/>
            </a:pPr>
            <a:r>
              <a:rPr lang="en-US" sz="1400" b="1" dirty="0"/>
              <a:t>First Vice President’s Report</a:t>
            </a:r>
            <a:r>
              <a:rPr lang="en-US" sz="1400" dirty="0"/>
              <a:t>                            Soror Brenda Webb Johnson</a:t>
            </a:r>
          </a:p>
          <a:p>
            <a:pPr marL="0" indent="0">
              <a:spcBef>
                <a:spcPts val="0"/>
              </a:spcBef>
              <a:buNone/>
            </a:pPr>
            <a:endParaRPr lang="en-US" sz="1400" b="1" dirty="0"/>
          </a:p>
          <a:p>
            <a:pPr marL="0" indent="0">
              <a:spcBef>
                <a:spcPts val="0"/>
              </a:spcBef>
              <a:buNone/>
            </a:pPr>
            <a:r>
              <a:rPr lang="en-US" sz="1400" b="1" dirty="0"/>
              <a:t>Second Vice President’s Report</a:t>
            </a:r>
            <a:r>
              <a:rPr lang="en-US" sz="1400" dirty="0"/>
              <a:t>                       Soror Sabrina Griffith </a:t>
            </a:r>
          </a:p>
          <a:p>
            <a:pPr marL="0" indent="0">
              <a:spcBef>
                <a:spcPts val="0"/>
              </a:spcBef>
              <a:buNone/>
            </a:pPr>
            <a:endParaRPr lang="en-US" sz="1400" b="1" dirty="0"/>
          </a:p>
          <a:p>
            <a:pPr marL="0" indent="0">
              <a:spcBef>
                <a:spcPts val="0"/>
              </a:spcBef>
              <a:buNone/>
            </a:pPr>
            <a:r>
              <a:rPr lang="en-US" sz="1400" b="1" dirty="0"/>
              <a:t>Third Vice President’s Report</a:t>
            </a:r>
            <a:r>
              <a:rPr lang="en-US" sz="1400" dirty="0"/>
              <a:t>                           Soror Angela Brown</a:t>
            </a:r>
          </a:p>
          <a:p>
            <a:pPr marL="0" indent="0">
              <a:buNone/>
            </a:pPr>
            <a:endParaRPr lang="en-US" sz="1400" b="1" dirty="0"/>
          </a:p>
          <a:p>
            <a:pPr marL="0" indent="0">
              <a:buNone/>
            </a:pPr>
            <a:r>
              <a:rPr lang="en-US" sz="1400" b="1" dirty="0"/>
              <a:t>Good of the Order</a:t>
            </a:r>
          </a:p>
          <a:p>
            <a:pPr marL="0" indent="0">
              <a:buNone/>
            </a:pPr>
            <a:endParaRPr lang="en-US" sz="1400" dirty="0"/>
          </a:p>
          <a:p>
            <a:pPr marL="0" indent="0">
              <a:buNone/>
            </a:pPr>
            <a:r>
              <a:rPr lang="en-US" sz="1400" b="1" dirty="0"/>
              <a:t>Adjournment</a:t>
            </a:r>
          </a:p>
          <a:p>
            <a:pPr marL="0" indent="0">
              <a:buNone/>
            </a:pPr>
            <a:endParaRPr lang="en-US" sz="1400" b="1" dirty="0"/>
          </a:p>
          <a:p>
            <a:pPr marL="0" indent="0">
              <a:buNone/>
            </a:pPr>
            <a:r>
              <a:rPr lang="en-US" sz="1400" b="1" dirty="0"/>
              <a:t>Ritualistic  Closing</a:t>
            </a:r>
            <a:endParaRPr lang="en-US" sz="1400" dirty="0">
              <a:solidFill>
                <a:schemeClr val="tx2"/>
              </a:solidFill>
            </a:endParaRPr>
          </a:p>
          <a:p>
            <a:pPr marL="0" indent="0">
              <a:buNone/>
            </a:pPr>
            <a:r>
              <a:rPr lang="en-US" sz="1800" dirty="0"/>
              <a:t> 	 </a:t>
            </a:r>
          </a:p>
          <a:p>
            <a:pPr marL="0" indent="0">
              <a:buNone/>
            </a:pPr>
            <a:endParaRPr lang="en-US" altLang="en-US" dirty="0"/>
          </a:p>
        </p:txBody>
      </p:sp>
    </p:spTree>
    <p:extLst>
      <p:ext uri="{BB962C8B-B14F-4D97-AF65-F5344CB8AC3E}">
        <p14:creationId xmlns:p14="http://schemas.microsoft.com/office/powerpoint/2010/main" val="447505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B9533C-B187-4027-ADE1-3E1E9D995EE9}"/>
              </a:ext>
            </a:extLst>
          </p:cNvPr>
          <p:cNvSpPr/>
          <p:nvPr/>
        </p:nvSpPr>
        <p:spPr>
          <a:xfrm>
            <a:off x="359532" y="476672"/>
            <a:ext cx="8424936" cy="5509200"/>
          </a:xfrm>
          <a:prstGeom prst="rect">
            <a:avLst/>
          </a:prstGeom>
        </p:spPr>
        <p:txBody>
          <a:bodyPr wrap="square">
            <a:spAutoFit/>
          </a:bodyPr>
          <a:lstStyle/>
          <a:p>
            <a:pPr lvl="0" algn="ctr"/>
            <a:r>
              <a:rPr lang="en-US" sz="1600" b="1" dirty="0"/>
              <a:t>Q1 Audit Report</a:t>
            </a:r>
          </a:p>
          <a:p>
            <a:pPr marL="285750" lvl="0" indent="-285750">
              <a:buFont typeface="Arial" panose="020B0604020202020204" pitchFamily="34" charset="0"/>
              <a:buChar char="•"/>
            </a:pPr>
            <a:endParaRPr lang="en-US" sz="1600" b="1" dirty="0"/>
          </a:p>
          <a:p>
            <a:pPr marL="285750" lvl="0" indent="-285750">
              <a:buFont typeface="Arial" panose="020B0604020202020204" pitchFamily="34" charset="0"/>
              <a:buChar char="•"/>
            </a:pPr>
            <a:r>
              <a:rPr lang="en-US" sz="1600" b="1" dirty="0"/>
              <a:t>BUDGET:</a:t>
            </a:r>
            <a:endParaRPr lang="en-US" sz="1600" dirty="0"/>
          </a:p>
          <a:p>
            <a:pPr lvl="1"/>
            <a:endParaRPr lang="en-US" sz="1600" b="1" dirty="0"/>
          </a:p>
          <a:p>
            <a:pPr lvl="1"/>
            <a:r>
              <a:rPr lang="en-US" sz="1600" b="1" dirty="0"/>
              <a:t>FINDINGS:  </a:t>
            </a:r>
            <a:endParaRPr lang="en-US" sz="1600" dirty="0"/>
          </a:p>
          <a:p>
            <a:pPr lvl="1"/>
            <a:r>
              <a:rPr lang="en-US" sz="1600" dirty="0"/>
              <a:t>The chapter does have an approved budget.  The budget is adhered to during the year.  Revisions are properly approved and documented.  </a:t>
            </a:r>
          </a:p>
          <a:p>
            <a:pPr lvl="1"/>
            <a:r>
              <a:rPr lang="en-US" sz="1600" dirty="0"/>
              <a:t> </a:t>
            </a:r>
          </a:p>
          <a:p>
            <a:pPr lvl="1"/>
            <a:r>
              <a:rPr lang="en-US" sz="1600" b="1" dirty="0"/>
              <a:t>RECOMMENDATIONS: </a:t>
            </a:r>
            <a:r>
              <a:rPr lang="en-US" sz="1600" dirty="0"/>
              <a:t>NONE  </a:t>
            </a:r>
          </a:p>
          <a:p>
            <a:r>
              <a:rPr lang="en-US" sz="1600" b="1" dirty="0"/>
              <a:t> </a:t>
            </a:r>
            <a:endParaRPr lang="en-US" sz="1600" dirty="0"/>
          </a:p>
          <a:p>
            <a:pPr marL="285750" lvl="0" indent="-285750">
              <a:buFont typeface="Arial" panose="020B0604020202020204" pitchFamily="34" charset="0"/>
              <a:buChar char="•"/>
            </a:pPr>
            <a:r>
              <a:rPr lang="en-US" sz="1600" b="1" dirty="0"/>
              <a:t>DUES VERIFICATION:</a:t>
            </a:r>
            <a:endParaRPr lang="en-US" sz="1600" dirty="0"/>
          </a:p>
          <a:p>
            <a:r>
              <a:rPr lang="en-US" sz="1600" b="1" dirty="0"/>
              <a:t> </a:t>
            </a:r>
            <a:endParaRPr lang="en-US" sz="1600" dirty="0"/>
          </a:p>
          <a:p>
            <a:pPr lvl="1"/>
            <a:r>
              <a:rPr lang="en-US" sz="1600" b="1" dirty="0"/>
              <a:t>FINDINGS:  </a:t>
            </a:r>
            <a:r>
              <a:rPr lang="en-US" sz="1600" dirty="0"/>
              <a:t>All collected dues were sent to National Headquarters within the required </a:t>
            </a:r>
          </a:p>
          <a:p>
            <a:pPr lvl="1"/>
            <a:r>
              <a:rPr lang="en-US" sz="1600" dirty="0"/>
              <a:t>30-day time period. </a:t>
            </a:r>
          </a:p>
          <a:p>
            <a:pPr lvl="1"/>
            <a:r>
              <a:rPr lang="en-US" sz="1600" dirty="0"/>
              <a:t> </a:t>
            </a:r>
          </a:p>
          <a:p>
            <a:pPr lvl="1"/>
            <a:r>
              <a:rPr lang="en-US" sz="1600" b="1" dirty="0"/>
              <a:t>RECOMMENDATIONS: </a:t>
            </a:r>
            <a:r>
              <a:rPr lang="en-US" sz="1600" dirty="0"/>
              <a:t>NONE  </a:t>
            </a:r>
          </a:p>
          <a:p>
            <a:pPr lvl="1"/>
            <a:r>
              <a:rPr lang="en-US" sz="1600" dirty="0"/>
              <a:t> </a:t>
            </a:r>
          </a:p>
          <a:p>
            <a:r>
              <a:rPr lang="en-US" sz="1600" dirty="0"/>
              <a:t> </a:t>
            </a:r>
          </a:p>
          <a:p>
            <a:r>
              <a:rPr lang="en-US" sz="1600" b="1" dirty="0"/>
              <a:t>OVERALL AUDIT FINDINGS:</a:t>
            </a:r>
          </a:p>
          <a:p>
            <a:pPr lvl="1"/>
            <a:r>
              <a:rPr lang="en-US" sz="1600" dirty="0"/>
              <a:t>After review by the Chapter Internal Audit Committee, it has been determined that the chapter does have satisfactory financial internal controls and the review supports the existence and utilization of these controls.</a:t>
            </a:r>
          </a:p>
        </p:txBody>
      </p:sp>
    </p:spTree>
    <p:extLst>
      <p:ext uri="{BB962C8B-B14F-4D97-AF65-F5344CB8AC3E}">
        <p14:creationId xmlns:p14="http://schemas.microsoft.com/office/powerpoint/2010/main" val="3442206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4624"/>
            <a:ext cx="4966446" cy="762856"/>
          </a:xfrm>
        </p:spPr>
        <p:txBody>
          <a:bodyPr anchor="t"/>
          <a:lstStyle/>
          <a:p>
            <a:r>
              <a:rPr lang="en-US" sz="4000" dirty="0"/>
              <a:t> 3</a:t>
            </a:r>
            <a:r>
              <a:rPr lang="en-US" sz="4000" baseline="30000" dirty="0"/>
              <a:t>rd</a:t>
            </a:r>
            <a:r>
              <a:rPr lang="en-US" sz="4000" dirty="0"/>
              <a:t> VP Report</a:t>
            </a:r>
          </a:p>
        </p:txBody>
      </p:sp>
      <p:sp>
        <p:nvSpPr>
          <p:cNvPr id="3" name="Text Placeholder 2"/>
          <p:cNvSpPr>
            <a:spLocks noGrp="1"/>
          </p:cNvSpPr>
          <p:nvPr>
            <p:ph type="body" idx="1"/>
          </p:nvPr>
        </p:nvSpPr>
        <p:spPr>
          <a:xfrm>
            <a:off x="683568" y="692696"/>
            <a:ext cx="8352928" cy="5634347"/>
          </a:xfrm>
        </p:spPr>
        <p:txBody>
          <a:bodyPr>
            <a:noAutofit/>
          </a:bodyPr>
          <a:lstStyle/>
          <a:p>
            <a:r>
              <a:rPr lang="en-US" sz="1800" b="1" dirty="0"/>
              <a:t>Reds and Whites: Sorors Jasmine White Bynum &amp; Stephanie Love, Chairs</a:t>
            </a:r>
          </a:p>
          <a:p>
            <a:pPr marL="285750" indent="-285750">
              <a:buFont typeface="Arial" panose="020B0604020202020204" pitchFamily="34" charset="0"/>
              <a:buChar char="•"/>
            </a:pPr>
            <a:r>
              <a:rPr lang="en-US" sz="1800" dirty="0"/>
              <a:t>Preliminary Budget</a:t>
            </a:r>
          </a:p>
          <a:p>
            <a:pPr marL="285750" indent="-285750">
              <a:buFont typeface="Arial" panose="020B0604020202020204" pitchFamily="34" charset="0"/>
              <a:buChar char="•"/>
            </a:pPr>
            <a:r>
              <a:rPr lang="en-US" sz="1800" dirty="0"/>
              <a:t>Event Recap</a:t>
            </a:r>
          </a:p>
          <a:p>
            <a:r>
              <a:rPr lang="en-US" sz="1800" b="1" dirty="0"/>
              <a:t> </a:t>
            </a:r>
          </a:p>
          <a:p>
            <a:r>
              <a:rPr lang="en-US" sz="1800" b="1" dirty="0"/>
              <a:t>Step and Stroll Team: Soror Mallory Davis, Chair</a:t>
            </a:r>
          </a:p>
          <a:p>
            <a:pPr marL="285750" indent="-285750">
              <a:buFont typeface="Arial" panose="020B0604020202020204" pitchFamily="34" charset="0"/>
              <a:buChar char="•"/>
            </a:pPr>
            <a:r>
              <a:rPr lang="en-US" sz="1800" dirty="0"/>
              <a:t>Stroll practice details</a:t>
            </a:r>
          </a:p>
          <a:p>
            <a:endParaRPr lang="en-US" sz="1800" dirty="0"/>
          </a:p>
          <a:p>
            <a:r>
              <a:rPr lang="en-US" sz="1800" b="1" dirty="0"/>
              <a:t> Queen Of Hearts: Sorors Paulette Walker &amp; Joyce Patterson, Chairs</a:t>
            </a:r>
          </a:p>
          <a:p>
            <a:pPr marL="285750" indent="-285750">
              <a:buFont typeface="Arial" panose="020B0604020202020204" pitchFamily="34" charset="0"/>
              <a:buChar char="•"/>
            </a:pPr>
            <a:r>
              <a:rPr lang="en-US" sz="1800" dirty="0"/>
              <a:t>March 28, 2020 </a:t>
            </a:r>
          </a:p>
          <a:p>
            <a:pPr marL="285750" indent="-285750">
              <a:buFont typeface="Arial" panose="020B0604020202020204" pitchFamily="34" charset="0"/>
              <a:buChar char="•"/>
            </a:pPr>
            <a:r>
              <a:rPr lang="en-US" sz="1800" dirty="0"/>
              <a:t>6:00 pm-11:00 pm</a:t>
            </a:r>
          </a:p>
          <a:p>
            <a:pPr marL="285750" indent="-285750">
              <a:buFont typeface="Arial" panose="020B0604020202020204" pitchFamily="34" charset="0"/>
              <a:buChar char="•"/>
            </a:pPr>
            <a:r>
              <a:rPr lang="en-US" sz="1800" dirty="0"/>
              <a:t>Tickets available November @ $100</a:t>
            </a:r>
          </a:p>
          <a:p>
            <a:pPr marL="285750" indent="-285750">
              <a:buFont typeface="Arial" panose="020B0604020202020204" pitchFamily="34" charset="0"/>
              <a:buChar char="•"/>
            </a:pPr>
            <a:r>
              <a:rPr lang="en-US" sz="1800" dirty="0"/>
              <a:t>Event updates</a:t>
            </a:r>
          </a:p>
          <a:p>
            <a:r>
              <a:rPr lang="en-US" sz="1800" b="1" dirty="0"/>
              <a:t> </a:t>
            </a:r>
            <a:endParaRPr lang="en-US" sz="1800" dirty="0"/>
          </a:p>
          <a:p>
            <a:pPr algn="l"/>
            <a:endParaRPr lang="en-US" sz="1800" dirty="0"/>
          </a:p>
          <a:p>
            <a:pPr marL="285750" lvl="0" indent="-285750" algn="l">
              <a:buFont typeface="Arial" panose="020B0604020202020204" pitchFamily="34" charset="0"/>
              <a:buChar char="•"/>
            </a:pPr>
            <a:endParaRPr lang="en-US" sz="1800" dirty="0"/>
          </a:p>
          <a:p>
            <a:pPr lvl="0" algn="l"/>
            <a:endParaRPr lang="en-US" sz="1800" b="1" dirty="0"/>
          </a:p>
          <a:p>
            <a:pPr marL="285750" lvl="0" indent="-285750" algn="l">
              <a:buFont typeface="Arial" panose="020B0604020202020204" pitchFamily="34" charset="0"/>
              <a:buChar char="•"/>
            </a:pPr>
            <a:endParaRPr lang="en-US" sz="1800" dirty="0"/>
          </a:p>
        </p:txBody>
      </p:sp>
    </p:spTree>
    <p:extLst>
      <p:ext uri="{BB962C8B-B14F-4D97-AF65-F5344CB8AC3E}">
        <p14:creationId xmlns:p14="http://schemas.microsoft.com/office/powerpoint/2010/main" val="3765611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295400"/>
          </a:xfrm>
        </p:spPr>
        <p:txBody>
          <a:bodyPr>
            <a:normAutofit/>
          </a:bodyPr>
          <a:lstStyle/>
          <a:p>
            <a:pPr algn="ctr"/>
            <a:r>
              <a:rPr lang="en-US" sz="2800" dirty="0"/>
              <a:t>2020 Queen of Hearts</a:t>
            </a:r>
            <a:br>
              <a:rPr lang="en-US" sz="2800" dirty="0"/>
            </a:br>
            <a:r>
              <a:rPr lang="en-US" sz="2800" dirty="0"/>
              <a:t>Scholarship and Community Service Gala</a:t>
            </a:r>
          </a:p>
        </p:txBody>
      </p:sp>
      <p:sp>
        <p:nvSpPr>
          <p:cNvPr id="3" name="Subtitle 2"/>
          <p:cNvSpPr>
            <a:spLocks noGrp="1"/>
          </p:cNvSpPr>
          <p:nvPr>
            <p:ph type="subTitle" idx="1"/>
          </p:nvPr>
        </p:nvSpPr>
        <p:spPr>
          <a:xfrm>
            <a:off x="885305" y="2362200"/>
            <a:ext cx="7772400" cy="762001"/>
          </a:xfrm>
        </p:spPr>
        <p:txBody>
          <a:bodyPr>
            <a:normAutofit/>
          </a:bodyPr>
          <a:lstStyle/>
          <a:p>
            <a:pPr algn="ctr"/>
            <a:r>
              <a:rPr lang="en-US" sz="4400" b="1" i="1" dirty="0">
                <a:solidFill>
                  <a:srgbClr val="FF0000"/>
                </a:solidFill>
              </a:rPr>
              <a:t>“</a:t>
            </a:r>
            <a:r>
              <a:rPr lang="en-US" sz="3600" b="1" i="1" dirty="0">
                <a:solidFill>
                  <a:srgbClr val="FF0000"/>
                </a:solidFill>
              </a:rPr>
              <a:t>DELTA GOES TO WAKANDA”</a:t>
            </a:r>
          </a:p>
        </p:txBody>
      </p:sp>
      <p:pic>
        <p:nvPicPr>
          <p:cNvPr id="1027" name="Picture 3" descr="C:\Users\Administrator\AppData\Local\Microsoft\Windows\INetCache\IE\ETQOYX1Z\f127187377f20fd5246b0a2da122ea76-african-safari-silhouet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825" y="3657600"/>
            <a:ext cx="630936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408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marL="109728" indent="0">
              <a:buNone/>
            </a:pPr>
            <a:r>
              <a:rPr lang="en-US" b="1" dirty="0"/>
              <a:t>   Saturday, March 28, 2020</a:t>
            </a:r>
          </a:p>
          <a:p>
            <a:endParaRPr lang="en-US" dirty="0"/>
          </a:p>
          <a:p>
            <a:pPr marL="109728" indent="0">
              <a:buNone/>
            </a:pPr>
            <a:r>
              <a:rPr lang="en-US" dirty="0"/>
              <a:t>   6:00 P.M. – 11:00 P.M.</a:t>
            </a:r>
          </a:p>
          <a:p>
            <a:endParaRPr lang="en-US" dirty="0"/>
          </a:p>
          <a:p>
            <a:pPr marL="109728" indent="0">
              <a:buNone/>
            </a:pPr>
            <a:r>
              <a:rPr lang="en-US" dirty="0"/>
              <a:t>   </a:t>
            </a:r>
            <a:r>
              <a:rPr lang="en-US" b="1" dirty="0"/>
              <a:t>Centro </a:t>
            </a:r>
            <a:r>
              <a:rPr lang="en-US" b="1" dirty="0" err="1"/>
              <a:t>Asturiano</a:t>
            </a:r>
            <a:r>
              <a:rPr lang="en-US" b="1" dirty="0"/>
              <a:t> de Tampa</a:t>
            </a:r>
          </a:p>
          <a:p>
            <a:pPr marL="109728" indent="0">
              <a:buNone/>
            </a:pPr>
            <a:r>
              <a:rPr lang="en-US" dirty="0"/>
              <a:t>   1913  North Nebraska Avenue</a:t>
            </a:r>
          </a:p>
          <a:p>
            <a:pPr marL="109728" indent="0">
              <a:buNone/>
            </a:pPr>
            <a:r>
              <a:rPr lang="en-US" dirty="0"/>
              <a:t>   Tampa, FL  33602</a:t>
            </a:r>
          </a:p>
          <a:p>
            <a:endParaRPr lang="en-US" dirty="0"/>
          </a:p>
          <a:p>
            <a:pPr marL="109728" indent="0">
              <a:buNone/>
            </a:pPr>
            <a:r>
              <a:rPr lang="en-US" dirty="0"/>
              <a:t>   Tickets - $100 per person</a:t>
            </a:r>
          </a:p>
          <a:p>
            <a:endParaRPr lang="en-US" dirty="0"/>
          </a:p>
          <a:p>
            <a:pPr marL="109728" indent="0">
              <a:buNone/>
            </a:pPr>
            <a:r>
              <a:rPr lang="en-US" dirty="0"/>
              <a:t>   8 seats per table</a:t>
            </a:r>
          </a:p>
        </p:txBody>
      </p:sp>
      <p:sp>
        <p:nvSpPr>
          <p:cNvPr id="3" name="Title 2"/>
          <p:cNvSpPr>
            <a:spLocks noGrp="1"/>
          </p:cNvSpPr>
          <p:nvPr>
            <p:ph type="title"/>
          </p:nvPr>
        </p:nvSpPr>
        <p:spPr>
          <a:xfrm>
            <a:off x="457200" y="274638"/>
            <a:ext cx="8229600" cy="45719"/>
          </a:xfrm>
        </p:spPr>
        <p:txBody>
          <a:bodyPr>
            <a:normAutofit fontScale="90000"/>
          </a:bodyPr>
          <a:lstStyle/>
          <a:p>
            <a:r>
              <a:rPr lang="en-US" dirty="0"/>
              <a:t> </a:t>
            </a:r>
          </a:p>
        </p:txBody>
      </p:sp>
      <p:pic>
        <p:nvPicPr>
          <p:cNvPr id="2050" name="Picture 2" descr="C:\Users\Administrator\AppData\Local\Microsoft\Windows\INetCache\IE\3V39K6JL\350px-PUTCO_Ticke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7000" y="3329100"/>
            <a:ext cx="630000" cy="199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AppData\Local\Microsoft\Windows\INetCache\IE\3V39K6JL\350px-PUTCO_Ticke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7000" y="3329100"/>
            <a:ext cx="630000" cy="199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istrator\AppData\Local\Microsoft\Windows\INetCache\IE\3V39K6JL\350px-PUTCO_Ticke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7000" y="3329100"/>
            <a:ext cx="630000" cy="1998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istrator\AppData\Local\Microsoft\Windows\INetCache\IE\3V39K6JL\350px-PUTCO_Tick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663536"/>
            <a:ext cx="2590800" cy="261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85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Any tickets not sold/distributed during the November chapter meeting will be available for sale online via Eventbrite immediately following the November chapter meeting.</a:t>
            </a:r>
          </a:p>
          <a:p>
            <a:endParaRPr lang="en-US" sz="2000" dirty="0"/>
          </a:p>
          <a:p>
            <a:r>
              <a:rPr lang="en-US" sz="2000" dirty="0" err="1"/>
              <a:t>Sorors</a:t>
            </a:r>
            <a:r>
              <a:rPr lang="en-US" sz="2000" dirty="0"/>
              <a:t> who receive tickets during the November chapter meeting</a:t>
            </a:r>
            <a:r>
              <a:rPr lang="en-US" sz="2000" b="1" i="1" dirty="0">
                <a:solidFill>
                  <a:srgbClr val="FF0000"/>
                </a:solidFill>
              </a:rPr>
              <a:t>, </a:t>
            </a:r>
            <a:r>
              <a:rPr lang="en-US" sz="2400" b="1" i="1" dirty="0">
                <a:solidFill>
                  <a:srgbClr val="FF0000"/>
                </a:solidFill>
              </a:rPr>
              <a:t>must pay for their tickets and/or return unsold tickets during the December 9, 2019 Executive Board meeting.</a:t>
            </a:r>
            <a:r>
              <a:rPr lang="en-US" sz="2000" b="1" i="1" dirty="0">
                <a:solidFill>
                  <a:srgbClr val="FF0000"/>
                </a:solidFill>
              </a:rPr>
              <a:t> </a:t>
            </a:r>
            <a:r>
              <a:rPr lang="en-US" sz="2000" dirty="0"/>
              <a:t>Those returned/unsold tickets will be available for purchase during the December chapter meeting. </a:t>
            </a:r>
          </a:p>
          <a:p>
            <a:endParaRPr lang="en-US" sz="2000" dirty="0"/>
          </a:p>
          <a:p>
            <a:r>
              <a:rPr lang="en-US" sz="2000" dirty="0" err="1"/>
              <a:t>Sorors</a:t>
            </a:r>
            <a:r>
              <a:rPr lang="en-US" sz="2000" dirty="0"/>
              <a:t> who wish to receive tickets during the December chapter meeting must pay for the tickets at that time.</a:t>
            </a:r>
          </a:p>
          <a:p>
            <a:endParaRPr lang="en-US" dirty="0"/>
          </a:p>
        </p:txBody>
      </p:sp>
      <p:sp>
        <p:nvSpPr>
          <p:cNvPr id="3" name="Title 2"/>
          <p:cNvSpPr>
            <a:spLocks noGrp="1"/>
          </p:cNvSpPr>
          <p:nvPr>
            <p:ph type="title"/>
          </p:nvPr>
        </p:nvSpPr>
        <p:spPr/>
        <p:txBody>
          <a:bodyPr/>
          <a:lstStyle/>
          <a:p>
            <a:r>
              <a:rPr lang="en-US" dirty="0"/>
              <a:t>TICKET DISTRIBUTION PROCESS</a:t>
            </a:r>
          </a:p>
        </p:txBody>
      </p:sp>
    </p:spTree>
    <p:extLst>
      <p:ext uri="{BB962C8B-B14F-4D97-AF65-F5344CB8AC3E}">
        <p14:creationId xmlns:p14="http://schemas.microsoft.com/office/powerpoint/2010/main" val="1570568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If you request a  donations package  please see </a:t>
            </a:r>
            <a:r>
              <a:rPr lang="en-US" dirty="0" err="1"/>
              <a:t>Soror</a:t>
            </a:r>
            <a:r>
              <a:rPr lang="en-US" dirty="0"/>
              <a:t> Shantel Bobo or </a:t>
            </a:r>
            <a:r>
              <a:rPr lang="en-US" dirty="0" err="1"/>
              <a:t>Soror</a:t>
            </a:r>
            <a:r>
              <a:rPr lang="en-US" dirty="0"/>
              <a:t> Janet </a:t>
            </a:r>
            <a:r>
              <a:rPr lang="en-US" dirty="0" err="1"/>
              <a:t>Solly</a:t>
            </a:r>
            <a:r>
              <a:rPr lang="en-US" dirty="0"/>
              <a:t>.</a:t>
            </a:r>
          </a:p>
          <a:p>
            <a:endParaRPr lang="en-US" dirty="0"/>
          </a:p>
          <a:p>
            <a:endParaRPr lang="en-US" dirty="0"/>
          </a:p>
          <a:p>
            <a:r>
              <a:rPr lang="en-US" dirty="0"/>
              <a:t>If you request an ads package please see </a:t>
            </a:r>
            <a:r>
              <a:rPr lang="en-US" dirty="0" err="1"/>
              <a:t>Soror</a:t>
            </a:r>
            <a:r>
              <a:rPr lang="en-US" dirty="0"/>
              <a:t> </a:t>
            </a:r>
            <a:r>
              <a:rPr lang="en-US" dirty="0" err="1"/>
              <a:t>Areatha</a:t>
            </a:r>
            <a:r>
              <a:rPr lang="en-US" dirty="0"/>
              <a:t>  Morrow.</a:t>
            </a:r>
          </a:p>
        </p:txBody>
      </p:sp>
      <p:sp>
        <p:nvSpPr>
          <p:cNvPr id="3" name="Title 2"/>
          <p:cNvSpPr>
            <a:spLocks noGrp="1"/>
          </p:cNvSpPr>
          <p:nvPr>
            <p:ph type="title"/>
          </p:nvPr>
        </p:nvSpPr>
        <p:spPr/>
        <p:txBody>
          <a:bodyPr/>
          <a:lstStyle/>
          <a:p>
            <a:pPr algn="ctr"/>
            <a:r>
              <a:rPr lang="en-US" dirty="0"/>
              <a:t>DONATIONS/ADS PACKAGE</a:t>
            </a:r>
          </a:p>
        </p:txBody>
      </p:sp>
      <p:pic>
        <p:nvPicPr>
          <p:cNvPr id="3080" name="Picture 8" descr="C:\Users\Administrator\AppData\Local\Microsoft\Windows\INetCache\IE\3V39K6JL\donat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800600"/>
            <a:ext cx="3886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209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you want to serve as a hostess on the night of the event please see </a:t>
            </a:r>
            <a:r>
              <a:rPr lang="en-US" dirty="0" err="1"/>
              <a:t>Soror</a:t>
            </a:r>
            <a:r>
              <a:rPr lang="en-US" dirty="0"/>
              <a:t> Marian </a:t>
            </a:r>
            <a:r>
              <a:rPr lang="en-US" dirty="0" err="1"/>
              <a:t>Lauria</a:t>
            </a:r>
            <a:r>
              <a:rPr lang="en-US" dirty="0"/>
              <a:t>-Gibson.</a:t>
            </a:r>
          </a:p>
          <a:p>
            <a:endParaRPr lang="en-US" dirty="0"/>
          </a:p>
          <a:p>
            <a:endParaRPr lang="en-US" dirty="0"/>
          </a:p>
        </p:txBody>
      </p:sp>
      <p:sp>
        <p:nvSpPr>
          <p:cNvPr id="3" name="Title 2"/>
          <p:cNvSpPr>
            <a:spLocks noGrp="1"/>
          </p:cNvSpPr>
          <p:nvPr>
            <p:ph type="title"/>
          </p:nvPr>
        </p:nvSpPr>
        <p:spPr/>
        <p:txBody>
          <a:bodyPr/>
          <a:lstStyle/>
          <a:p>
            <a:pPr algn="ctr"/>
            <a:r>
              <a:rPr lang="en-US" dirty="0"/>
              <a:t>HOSTESSES NEEDED</a:t>
            </a:r>
          </a:p>
        </p:txBody>
      </p:sp>
      <p:pic>
        <p:nvPicPr>
          <p:cNvPr id="1027" name="Picture 3" descr="C:\Users\Administrator\AppData\Local\Microsoft\Windows\INetCache\IE\3V39K6JL\01d226e67cf2d4463ef133260a4f1c97-african-attire-african-we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3200"/>
            <a:ext cx="4495800" cy="410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66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endParaRPr lang="en-US" dirty="0"/>
          </a:p>
          <a:p>
            <a:pPr marL="109728" indent="0">
              <a:buNone/>
            </a:pPr>
            <a:r>
              <a:rPr lang="en-US" sz="4800" dirty="0"/>
              <a:t>We thank you in advance for </a:t>
            </a:r>
            <a:r>
              <a:rPr lang="en-US" sz="4800" b="1" i="1" dirty="0">
                <a:solidFill>
                  <a:srgbClr val="FF0000"/>
                </a:solidFill>
              </a:rPr>
              <a:t>YOUR</a:t>
            </a:r>
            <a:r>
              <a:rPr lang="en-US" sz="4800" dirty="0"/>
              <a:t> support and </a:t>
            </a:r>
            <a:r>
              <a:rPr lang="en-US" sz="4800" b="1" i="1" dirty="0">
                <a:solidFill>
                  <a:srgbClr val="FF0000"/>
                </a:solidFill>
              </a:rPr>
              <a:t>YOUR</a:t>
            </a:r>
            <a:r>
              <a:rPr lang="en-US" sz="4800" dirty="0"/>
              <a:t> participation.</a:t>
            </a:r>
          </a:p>
        </p:txBody>
      </p:sp>
      <p:sp>
        <p:nvSpPr>
          <p:cNvPr id="3" name="Title 2"/>
          <p:cNvSpPr>
            <a:spLocks noGrp="1"/>
          </p:cNvSpPr>
          <p:nvPr>
            <p:ph type="title"/>
          </p:nvPr>
        </p:nvSpPr>
        <p:spPr/>
        <p:txBody>
          <a:bodyPr>
            <a:noAutofit/>
          </a:bodyPr>
          <a:lstStyle/>
          <a:p>
            <a:pPr algn="ctr"/>
            <a:endParaRPr lang="en-US" sz="8800" i="1" dirty="0"/>
          </a:p>
        </p:txBody>
      </p:sp>
      <p:pic>
        <p:nvPicPr>
          <p:cNvPr id="4100" name="Picture 4" descr="C:\Users\Administrator\AppData\Local\Microsoft\Windows\INetCache\IE\DYUDXYZO\Thank_Yo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33400"/>
            <a:ext cx="4318000" cy="299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132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of the Order</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12856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Adjournment</a:t>
            </a:r>
            <a:endParaRPr lang="en-US" dirty="0">
              <a:solidFill>
                <a:schemeClr val="bg1"/>
              </a:solidFill>
            </a:endParaRPr>
          </a:p>
        </p:txBody>
      </p:sp>
    </p:spTree>
    <p:extLst>
      <p:ext uri="{BB962C8B-B14F-4D97-AF65-F5344CB8AC3E}">
        <p14:creationId xmlns:p14="http://schemas.microsoft.com/office/powerpoint/2010/main" val="2368002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2936"/>
            <a:ext cx="8229600" cy="4525963"/>
          </a:xfrm>
        </p:spPr>
        <p:txBody>
          <a:bodyPr/>
          <a:lstStyle/>
          <a:p>
            <a:pPr marL="0" indent="0" algn="ctr">
              <a:buNone/>
            </a:pPr>
            <a:r>
              <a:rPr lang="en-US" altLang="en-US" dirty="0">
                <a:solidFill>
                  <a:prstClr val="black"/>
                </a:solidFill>
                <a:latin typeface="Times New Roman" charset="0"/>
                <a:ea typeface="Times New Roman" charset="0"/>
                <a:cs typeface="Times New Roman" charset="0"/>
              </a:rPr>
              <a:t>Please use this time to state any discrepancies with the minutes for the </a:t>
            </a:r>
            <a:r>
              <a:rPr lang="en-US" altLang="en-US" b="1" dirty="0">
                <a:solidFill>
                  <a:prstClr val="black"/>
                </a:solidFill>
                <a:latin typeface="Times New Roman" charset="0"/>
                <a:ea typeface="Times New Roman" charset="0"/>
                <a:cs typeface="Times New Roman" charset="0"/>
              </a:rPr>
              <a:t>October 2019 </a:t>
            </a:r>
            <a:r>
              <a:rPr lang="en-US" altLang="en-US" dirty="0">
                <a:solidFill>
                  <a:prstClr val="black"/>
                </a:solidFill>
                <a:latin typeface="Times New Roman" charset="0"/>
                <a:ea typeface="Times New Roman" charset="0"/>
                <a:cs typeface="Times New Roman" charset="0"/>
              </a:rPr>
              <a:t>meeting</a:t>
            </a:r>
            <a:r>
              <a:rPr lang="en-US" altLang="en-US" sz="1400" dirty="0">
                <a:solidFill>
                  <a:prstClr val="black"/>
                </a:solidFill>
                <a:latin typeface="Impact" charset="0"/>
                <a:ea typeface=""/>
                <a:cs typeface=""/>
              </a:rPr>
              <a:t>.</a:t>
            </a:r>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943" y="3945"/>
            <a:ext cx="2935724" cy="2935724"/>
          </a:xfrm>
          <a:prstGeom prst="rect">
            <a:avLst/>
          </a:prstGeom>
        </p:spPr>
      </p:pic>
    </p:spTree>
    <p:extLst>
      <p:ext uri="{BB962C8B-B14F-4D97-AF65-F5344CB8AC3E}">
        <p14:creationId xmlns:p14="http://schemas.microsoft.com/office/powerpoint/2010/main" val="3626827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Ritualistic Closing</a:t>
            </a:r>
            <a:endParaRPr lang="en-US" dirty="0">
              <a:solidFill>
                <a:schemeClr val="bg1"/>
              </a:solidFill>
            </a:endParaRPr>
          </a:p>
        </p:txBody>
      </p:sp>
    </p:spTree>
    <p:extLst>
      <p:ext uri="{BB962C8B-B14F-4D97-AF65-F5344CB8AC3E}">
        <p14:creationId xmlns:p14="http://schemas.microsoft.com/office/powerpoint/2010/main" val="338167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Correspondence</a:t>
            </a:r>
          </a:p>
        </p:txBody>
      </p:sp>
      <p:pic>
        <p:nvPicPr>
          <p:cNvPr id="167938" name="Picture 2" descr="Image result for Breaking news 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9301" y="1417638"/>
            <a:ext cx="7225397" cy="35428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21460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New &amp; Visiting Sorors</a:t>
            </a:r>
            <a:br>
              <a:rPr lang="en-US" dirty="0"/>
            </a:br>
            <a:r>
              <a:rPr lang="en-US" dirty="0"/>
              <a:t>and Birthday Celebrations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1842" y="2132856"/>
            <a:ext cx="4700315" cy="2304256"/>
          </a:xfrm>
        </p:spPr>
      </p:pic>
    </p:spTree>
    <p:extLst>
      <p:ext uri="{BB962C8B-B14F-4D97-AF65-F5344CB8AC3E}">
        <p14:creationId xmlns:p14="http://schemas.microsoft.com/office/powerpoint/2010/main" val="138422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07504" y="122188"/>
            <a:ext cx="8928992" cy="714524"/>
          </a:xfrm>
          <a:solidFill>
            <a:srgbClr val="FF0000"/>
          </a:solidFill>
        </p:spPr>
        <p:txBody>
          <a:bodyPr/>
          <a:lstStyle/>
          <a:p>
            <a:r>
              <a:rPr lang="en-US" altLang="en-US" b="1" dirty="0">
                <a:solidFill>
                  <a:schemeClr val="bg1"/>
                </a:solidFill>
              </a:rPr>
              <a:t>2018 – 2020 Vision</a:t>
            </a:r>
          </a:p>
        </p:txBody>
      </p:sp>
      <p:sp>
        <p:nvSpPr>
          <p:cNvPr id="154627" name="Rectangle 3"/>
          <p:cNvSpPr>
            <a:spLocks noGrp="1" noChangeArrowheads="1"/>
          </p:cNvSpPr>
          <p:nvPr>
            <p:ph type="body" idx="1"/>
          </p:nvPr>
        </p:nvSpPr>
        <p:spPr>
          <a:xfrm>
            <a:off x="107504" y="1340768"/>
            <a:ext cx="8784975" cy="4176464"/>
          </a:xfrm>
          <a:solidFill>
            <a:srgbClr val="FF0000"/>
          </a:solidFill>
        </p:spPr>
        <p:txBody>
          <a:bodyPr/>
          <a:lstStyle/>
          <a:p>
            <a:pPr marL="0" indent="0" algn="ctr">
              <a:buNone/>
            </a:pPr>
            <a:r>
              <a:rPr lang="en-US" sz="3600" b="1" dirty="0">
                <a:solidFill>
                  <a:schemeClr val="bg1"/>
                </a:solidFill>
              </a:rPr>
              <a:t>Developing Leaders</a:t>
            </a:r>
          </a:p>
          <a:p>
            <a:pPr marL="0" indent="0" algn="ctr">
              <a:buNone/>
            </a:pPr>
            <a:endParaRPr lang="en-US" sz="3600" b="1" dirty="0">
              <a:solidFill>
                <a:schemeClr val="bg1"/>
              </a:solidFill>
            </a:endParaRPr>
          </a:p>
          <a:p>
            <a:pPr marL="0" indent="0" algn="ctr">
              <a:buNone/>
            </a:pPr>
            <a:r>
              <a:rPr lang="en-US" sz="3600" b="1" dirty="0">
                <a:solidFill>
                  <a:schemeClr val="bg1"/>
                </a:solidFill>
              </a:rPr>
              <a:t>Membership Engagement</a:t>
            </a:r>
          </a:p>
          <a:p>
            <a:pPr marL="0" indent="0" algn="ctr">
              <a:buNone/>
            </a:pPr>
            <a:endParaRPr lang="en-US" sz="3600" b="1" dirty="0">
              <a:solidFill>
                <a:schemeClr val="bg1"/>
              </a:solidFill>
            </a:endParaRPr>
          </a:p>
          <a:p>
            <a:pPr marL="0" indent="0" algn="ctr">
              <a:buNone/>
            </a:pPr>
            <a:r>
              <a:rPr lang="en-US" sz="3600" b="1" dirty="0">
                <a:solidFill>
                  <a:schemeClr val="bg1"/>
                </a:solidFill>
              </a:rPr>
              <a:t>Technology Enhancements</a:t>
            </a:r>
          </a:p>
        </p:txBody>
      </p:sp>
    </p:spTree>
    <p:extLst>
      <p:ext uri="{BB962C8B-B14F-4D97-AF65-F5344CB8AC3E}">
        <p14:creationId xmlns:p14="http://schemas.microsoft.com/office/powerpoint/2010/main" val="336619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en-US" sz="2400" b="1" dirty="0"/>
              <a:t>President’s Message</a:t>
            </a:r>
            <a:br>
              <a:rPr lang="en-US" sz="2400" b="1" dirty="0"/>
            </a:br>
            <a:r>
              <a:rPr lang="en-US" sz="2400" b="1" dirty="0"/>
              <a:t>“</a:t>
            </a:r>
            <a:r>
              <a:rPr lang="en-US" sz="2400" b="1" i="1" dirty="0"/>
              <a:t>Leading with Sisterly Love”</a:t>
            </a:r>
          </a:p>
        </p:txBody>
      </p:sp>
      <p:sp>
        <p:nvSpPr>
          <p:cNvPr id="4" name="TextBox 3">
            <a:extLst>
              <a:ext uri="{FF2B5EF4-FFF2-40B4-BE49-F238E27FC236}">
                <a16:creationId xmlns:a16="http://schemas.microsoft.com/office/drawing/2014/main" id="{C5165CC9-2F7B-4F4A-BEED-8DC31778380D}"/>
              </a:ext>
            </a:extLst>
          </p:cNvPr>
          <p:cNvSpPr txBox="1"/>
          <p:nvPr/>
        </p:nvSpPr>
        <p:spPr>
          <a:xfrm>
            <a:off x="498376" y="1340768"/>
            <a:ext cx="8147248" cy="2800767"/>
          </a:xfrm>
          <a:prstGeom prst="rect">
            <a:avLst/>
          </a:prstGeom>
          <a:noFill/>
        </p:spPr>
        <p:txBody>
          <a:bodyPr wrap="square" rtlCol="0">
            <a:spAutoFit/>
          </a:bodyPr>
          <a:lstStyle/>
          <a:p>
            <a:pPr marL="0" indent="0">
              <a:buNone/>
            </a:pPr>
            <a:r>
              <a:rPr lang="en-US" sz="1600" b="1" dirty="0"/>
              <a:t>National/Regional/Chapter Updates:</a:t>
            </a:r>
            <a:r>
              <a:rPr lang="en-US" sz="1600" dirty="0"/>
              <a:t>		</a:t>
            </a:r>
          </a:p>
          <a:p>
            <a:pPr marL="685800" lvl="1">
              <a:buFont typeface="Arial" panose="020B0604020202020204" pitchFamily="34" charset="0"/>
              <a:buChar char="•"/>
            </a:pPr>
            <a:r>
              <a:rPr lang="en-US" sz="1600" dirty="0"/>
              <a:t>Save the Dates:</a:t>
            </a:r>
          </a:p>
          <a:p>
            <a:pPr marL="1143000" lvl="2">
              <a:buFont typeface="Arial" panose="020B0604020202020204" pitchFamily="34" charset="0"/>
              <a:buChar char="•"/>
            </a:pPr>
            <a:r>
              <a:rPr lang="en-US" sz="1600" dirty="0"/>
              <a:t>  Bay Area Founders Day: Hosted by Lakeland Alumnae - January 25</a:t>
            </a:r>
            <a:r>
              <a:rPr lang="en-US" sz="1600" baseline="30000" dirty="0"/>
              <a:t>th</a:t>
            </a:r>
            <a:r>
              <a:rPr lang="en-US" sz="1600" dirty="0"/>
              <a:t> </a:t>
            </a:r>
          </a:p>
          <a:p>
            <a:pPr marL="1143000" lvl="2">
              <a:buFont typeface="Arial" panose="020B0604020202020204" pitchFamily="34" charset="0"/>
              <a:buChar char="•"/>
            </a:pPr>
            <a:r>
              <a:rPr lang="en-US" sz="1600" dirty="0"/>
              <a:t>  DDAC: February 9</a:t>
            </a:r>
            <a:r>
              <a:rPr lang="en-US" sz="1600" baseline="30000" dirty="0"/>
              <a:t>th</a:t>
            </a:r>
            <a:r>
              <a:rPr lang="en-US" sz="1600" dirty="0"/>
              <a:t> – 11</a:t>
            </a:r>
            <a:r>
              <a:rPr lang="en-US" sz="1600" baseline="30000" dirty="0"/>
              <a:t>th</a:t>
            </a:r>
            <a:endParaRPr lang="en-US" sz="1600" dirty="0"/>
          </a:p>
          <a:p>
            <a:pPr marL="1143000" lvl="2">
              <a:buFont typeface="Arial" panose="020B0604020202020204" pitchFamily="34" charset="0"/>
              <a:buChar char="•"/>
            </a:pPr>
            <a:r>
              <a:rPr lang="en-US" sz="1600" dirty="0"/>
              <a:t>  DDNC: February 23</a:t>
            </a:r>
            <a:r>
              <a:rPr lang="en-US" sz="1600" baseline="30000" dirty="0"/>
              <a:t>rd</a:t>
            </a:r>
            <a:r>
              <a:rPr lang="en-US" sz="1600" dirty="0"/>
              <a:t> – 25</a:t>
            </a:r>
            <a:r>
              <a:rPr lang="en-US" sz="1600" baseline="30000" dirty="0"/>
              <a:t>th</a:t>
            </a:r>
            <a:r>
              <a:rPr lang="en-US" sz="1600" b="1" dirty="0"/>
              <a:t> </a:t>
            </a:r>
          </a:p>
          <a:p>
            <a:pPr marL="1143000" lvl="2">
              <a:buFont typeface="Arial" panose="020B0604020202020204" pitchFamily="34" charset="0"/>
              <a:buChar char="•"/>
            </a:pPr>
            <a:r>
              <a:rPr lang="en-US" sz="1600" b="1" dirty="0"/>
              <a:t>  </a:t>
            </a:r>
            <a:r>
              <a:rPr lang="en-US" sz="1600" dirty="0"/>
              <a:t>Regional Conference: Date/TBD Location/Kissimmee Fl</a:t>
            </a:r>
          </a:p>
          <a:p>
            <a:pPr lvl="2"/>
            <a:endParaRPr lang="en-US" sz="1600" b="1" dirty="0"/>
          </a:p>
          <a:p>
            <a:endParaRPr lang="en-US" sz="1600" b="1" dirty="0"/>
          </a:p>
          <a:p>
            <a:endParaRPr lang="en-US" sz="1600" b="1" dirty="0"/>
          </a:p>
          <a:p>
            <a:pPr marL="285750" indent="-285750">
              <a:buFont typeface="Arial" panose="020B0604020202020204" pitchFamily="34" charset="0"/>
              <a:buChar char="•"/>
            </a:pPr>
            <a:endParaRPr lang="en-US" sz="1600" b="1" dirty="0"/>
          </a:p>
          <a:p>
            <a:endParaRPr lang="en-US" sz="1600" b="1" dirty="0"/>
          </a:p>
        </p:txBody>
      </p:sp>
    </p:spTree>
    <p:extLst>
      <p:ext uri="{BB962C8B-B14F-4D97-AF65-F5344CB8AC3E}">
        <p14:creationId xmlns:p14="http://schemas.microsoft.com/office/powerpoint/2010/main" val="39222889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6.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101790</TotalTime>
  <Words>2189</Words>
  <Application>Microsoft Office PowerPoint</Application>
  <PresentationFormat>On-screen Show (4:3)</PresentationFormat>
  <Paragraphs>424</Paragraphs>
  <Slides>50</Slides>
  <Notes>10</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50</vt:i4>
      </vt:variant>
    </vt:vector>
  </HeadingPairs>
  <TitlesOfParts>
    <vt:vector size="67" baseType="lpstr">
      <vt:lpstr>Arial</vt:lpstr>
      <vt:lpstr>Calibri</vt:lpstr>
      <vt:lpstr>Century Gothic</vt:lpstr>
      <vt:lpstr>Corbel</vt:lpstr>
      <vt:lpstr>Impact</vt:lpstr>
      <vt:lpstr>Lucida Sans Unicode</vt:lpstr>
      <vt:lpstr>Times New Roman</vt:lpstr>
      <vt:lpstr>Verdana</vt:lpstr>
      <vt:lpstr>Wingdings</vt:lpstr>
      <vt:lpstr>Wingdings 2</vt:lpstr>
      <vt:lpstr>Wingdings 3</vt:lpstr>
      <vt:lpstr>Diseño predeterminado</vt:lpstr>
      <vt:lpstr>1_Office Theme</vt:lpstr>
      <vt:lpstr>Basis</vt:lpstr>
      <vt:lpstr>Office Theme</vt:lpstr>
      <vt:lpstr>Ion Boardroom</vt:lpstr>
      <vt:lpstr>Concourse</vt:lpstr>
      <vt:lpstr>PowerPoint Presentation</vt:lpstr>
      <vt:lpstr>PowerPoint Presentation</vt:lpstr>
      <vt:lpstr>Agenda</vt:lpstr>
      <vt:lpstr>Agenda</vt:lpstr>
      <vt:lpstr>PowerPoint Presentation</vt:lpstr>
      <vt:lpstr>Correspondence</vt:lpstr>
      <vt:lpstr>Welcome New &amp; Visiting Sorors and Birthday Celebrations</vt:lpstr>
      <vt:lpstr>2018 – 2020 Vision</vt:lpstr>
      <vt:lpstr>President’s Message “Leading with Sisterly Love”</vt:lpstr>
      <vt:lpstr>President’s Message “Leading with Sisterly Love”</vt:lpstr>
      <vt:lpstr>President’s Message “Leading with Sisterly Love”</vt:lpstr>
      <vt:lpstr>Executive Board Recommendations/Action Items</vt:lpstr>
      <vt:lpstr>PowerPoint Presentation</vt:lpstr>
      <vt:lpstr>PowerPoint Presentation</vt:lpstr>
      <vt:lpstr>Budget &amp; Finance</vt:lpstr>
      <vt:lpstr>PowerPoint Presentation</vt:lpstr>
      <vt:lpstr>1st VP Report</vt:lpstr>
      <vt:lpstr>Privacy and Confidentiality</vt:lpstr>
      <vt:lpstr>Get Organized Right NOW!</vt:lpstr>
      <vt:lpstr>Important Dates –  April 1, 2020  National Census Day </vt:lpstr>
      <vt:lpstr>2nd VP Report</vt:lpstr>
      <vt:lpstr>Tampa Alumnae Chapter</vt:lpstr>
      <vt:lpstr>       TA STRATEGIC PLANNING            COMMITTEE MEMBERS</vt:lpstr>
      <vt:lpstr>MEMBERSHIP</vt:lpstr>
      <vt:lpstr> MEMBERSHIP </vt:lpstr>
      <vt:lpstr>TECHNOLOGY</vt:lpstr>
      <vt:lpstr>TECHNOLOGY</vt:lpstr>
      <vt:lpstr>OPERATIONS</vt:lpstr>
      <vt:lpstr>OPERATIONS</vt:lpstr>
      <vt:lpstr>PROGRAMS</vt:lpstr>
      <vt:lpstr>PROGRAMS</vt:lpstr>
      <vt:lpstr>SUSTAINABILITY</vt:lpstr>
      <vt:lpstr>SUSTAINABILITY</vt:lpstr>
      <vt:lpstr>2019-2020 STRATEGIC PRIORITY           OBJECTIVES</vt:lpstr>
      <vt:lpstr>2019-2020 STRATEGIC PRIORITY           OBJECTIVES</vt:lpstr>
      <vt:lpstr>2019-2020 STRATEGIC PRIORITY           OBJECTIVES</vt:lpstr>
      <vt:lpstr>PowerPoint Presentation</vt:lpstr>
      <vt:lpstr>PowerPoint Presentation</vt:lpstr>
      <vt:lpstr>PowerPoint Presentation</vt:lpstr>
      <vt:lpstr>PowerPoint Presentation</vt:lpstr>
      <vt:lpstr> 3rd VP Report</vt:lpstr>
      <vt:lpstr>2020 Queen of Hearts Scholarship and Community Service Gala</vt:lpstr>
      <vt:lpstr> </vt:lpstr>
      <vt:lpstr>TICKET DISTRIBUTION PROCESS</vt:lpstr>
      <vt:lpstr>DONATIONS/ADS PACKAGE</vt:lpstr>
      <vt:lpstr>HOSTESSES NEEDED</vt:lpstr>
      <vt:lpstr>PowerPoint Presentation</vt:lpstr>
      <vt:lpstr>Good of the Order</vt:lpstr>
      <vt:lpstr>Adjournment</vt:lpstr>
      <vt:lpstr>Ritualistic Closing</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Alicia Warren</cp:lastModifiedBy>
  <cp:revision>882</cp:revision>
  <dcterms:created xsi:type="dcterms:W3CDTF">2010-05-23T14:28:12Z</dcterms:created>
  <dcterms:modified xsi:type="dcterms:W3CDTF">2019-11-13T22:55:03Z</dcterms:modified>
</cp:coreProperties>
</file>