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314" r:id="rId5"/>
    <p:sldId id="283" r:id="rId6"/>
    <p:sldId id="320"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24" userDrawn="1">
          <p15:clr>
            <a:srgbClr val="A4A3A4"/>
          </p15:clr>
        </p15:guide>
        <p15:guide id="2" pos="19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62" autoAdjust="0"/>
    <p:restoredTop sz="69091" autoAdjust="0"/>
  </p:normalViewPr>
  <p:slideViewPr>
    <p:cSldViewPr>
      <p:cViewPr varScale="1">
        <p:scale>
          <a:sx n="86" d="100"/>
          <a:sy n="86" d="100"/>
        </p:scale>
        <p:origin x="398" y="62"/>
      </p:cViewPr>
      <p:guideLst>
        <p:guide orient="horz" pos="4224"/>
        <p:guide pos="192"/>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125"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5"/>
            <a:ext cx="3110973" cy="3494492"/>
          </a:xfrm>
          <a:prstGeom prst="rect">
            <a:avLst/>
          </a:prstGeom>
        </p:spPr>
        <p:txBody>
          <a:bodyPr vert="horz" lIns="187668" tIns="93835" rIns="187668" bIns="93835" rtlCol="0"/>
          <a:lstStyle>
            <a:lvl1pPr algn="l">
              <a:defRPr sz="2400"/>
            </a:lvl1pPr>
          </a:lstStyle>
          <a:p>
            <a:endParaRPr lang="en-US" dirty="0"/>
          </a:p>
        </p:txBody>
      </p:sp>
      <p:sp>
        <p:nvSpPr>
          <p:cNvPr id="3" name="Date Placeholder 2"/>
          <p:cNvSpPr>
            <a:spLocks noGrp="1"/>
          </p:cNvSpPr>
          <p:nvPr>
            <p:ph type="dt" idx="1"/>
          </p:nvPr>
        </p:nvSpPr>
        <p:spPr>
          <a:xfrm>
            <a:off x="4066535" y="5"/>
            <a:ext cx="3110973" cy="3494492"/>
          </a:xfrm>
          <a:prstGeom prst="rect">
            <a:avLst/>
          </a:prstGeom>
        </p:spPr>
        <p:txBody>
          <a:bodyPr vert="horz" lIns="187668" tIns="93835" rIns="187668" bIns="93835" rtlCol="0"/>
          <a:lstStyle>
            <a:lvl1pPr algn="r">
              <a:defRPr sz="2400"/>
            </a:lvl1pPr>
          </a:lstStyle>
          <a:p>
            <a:fld id="{440F903A-873C-4C92-95D1-C34E117DE35A}" type="datetimeFigureOut">
              <a:rPr lang="en-US" smtClean="0"/>
              <a:t>11/2/2019</a:t>
            </a:fld>
            <a:endParaRPr lang="en-US" dirty="0"/>
          </a:p>
        </p:txBody>
      </p:sp>
      <p:sp>
        <p:nvSpPr>
          <p:cNvPr id="4" name="Slide Image Placeholder 3"/>
          <p:cNvSpPr>
            <a:spLocks noGrp="1" noRot="1" noChangeAspect="1"/>
          </p:cNvSpPr>
          <p:nvPr>
            <p:ph type="sldImg" idx="2"/>
          </p:nvPr>
        </p:nvSpPr>
        <p:spPr>
          <a:xfrm>
            <a:off x="-19707225" y="5230813"/>
            <a:ext cx="46593125" cy="26209625"/>
          </a:xfrm>
          <a:prstGeom prst="rect">
            <a:avLst/>
          </a:prstGeom>
          <a:noFill/>
          <a:ln w="12700">
            <a:solidFill>
              <a:prstClr val="black"/>
            </a:solidFill>
          </a:ln>
        </p:spPr>
        <p:txBody>
          <a:bodyPr vert="horz" lIns="187668" tIns="93835" rIns="187668" bIns="93835" rtlCol="0" anchor="ctr"/>
          <a:lstStyle/>
          <a:p>
            <a:endParaRPr lang="en-US" dirty="0"/>
          </a:p>
        </p:txBody>
      </p:sp>
      <p:sp>
        <p:nvSpPr>
          <p:cNvPr id="5" name="Notes Placeholder 4"/>
          <p:cNvSpPr>
            <a:spLocks noGrp="1"/>
          </p:cNvSpPr>
          <p:nvPr>
            <p:ph type="body" sz="quarter" idx="3"/>
          </p:nvPr>
        </p:nvSpPr>
        <p:spPr>
          <a:xfrm>
            <a:off x="717917" y="33197690"/>
            <a:ext cx="5743335" cy="31450436"/>
          </a:xfrm>
          <a:prstGeom prst="rect">
            <a:avLst/>
          </a:prstGeom>
        </p:spPr>
        <p:txBody>
          <a:bodyPr vert="horz" lIns="187668" tIns="93835" rIns="187668" bIns="9383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383254"/>
            <a:ext cx="3110973" cy="3494492"/>
          </a:xfrm>
          <a:prstGeom prst="rect">
            <a:avLst/>
          </a:prstGeom>
        </p:spPr>
        <p:txBody>
          <a:bodyPr vert="horz" lIns="187668" tIns="93835" rIns="187668" bIns="93835" rtlCol="0" anchor="b"/>
          <a:lstStyle>
            <a:lvl1pPr algn="l">
              <a:defRPr sz="2400"/>
            </a:lvl1pPr>
          </a:lstStyle>
          <a:p>
            <a:endParaRPr lang="en-US" dirty="0"/>
          </a:p>
        </p:txBody>
      </p:sp>
      <p:sp>
        <p:nvSpPr>
          <p:cNvPr id="7" name="Slide Number Placeholder 6"/>
          <p:cNvSpPr>
            <a:spLocks noGrp="1"/>
          </p:cNvSpPr>
          <p:nvPr>
            <p:ph type="sldNum" sz="quarter" idx="5"/>
          </p:nvPr>
        </p:nvSpPr>
        <p:spPr>
          <a:xfrm>
            <a:off x="4066535" y="66383254"/>
            <a:ext cx="3110973" cy="3494492"/>
          </a:xfrm>
          <a:prstGeom prst="rect">
            <a:avLst/>
          </a:prstGeom>
        </p:spPr>
        <p:txBody>
          <a:bodyPr vert="horz" lIns="187668" tIns="93835" rIns="187668" bIns="93835" rtlCol="0" anchor="b"/>
          <a:lstStyle>
            <a:lvl1pPr algn="r">
              <a:defRPr sz="2400"/>
            </a:lvl1pPr>
          </a:lstStyle>
          <a:p>
            <a:fld id="{603B9073-4934-4A18-B03D-7FA2DABDE591}" type="slidenum">
              <a:rPr lang="en-US" smtClean="0"/>
              <a:t>‹#›</a:t>
            </a:fld>
            <a:endParaRPr lang="en-US" dirty="0"/>
          </a:p>
        </p:txBody>
      </p:sp>
    </p:spTree>
    <p:extLst>
      <p:ext uri="{BB962C8B-B14F-4D97-AF65-F5344CB8AC3E}">
        <p14:creationId xmlns:p14="http://schemas.microsoft.com/office/powerpoint/2010/main" val="2573143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altLang="en-US" sz="2400" b="1" dirty="0">
              <a:solidFill>
                <a:prstClr val="black"/>
              </a:solidFill>
              <a:latin typeface="Arial" panose="020B0604020202020204" pitchFamily="34" charset="0"/>
            </a:endParaRPr>
          </a:p>
        </p:txBody>
      </p:sp>
      <p:sp>
        <p:nvSpPr>
          <p:cNvPr id="4" name="Slide Number Placeholder 3"/>
          <p:cNvSpPr>
            <a:spLocks noGrp="1"/>
          </p:cNvSpPr>
          <p:nvPr>
            <p:ph type="sldNum" sz="quarter" idx="10"/>
          </p:nvPr>
        </p:nvSpPr>
        <p:spPr/>
        <p:txBody>
          <a:bodyPr/>
          <a:lstStyle/>
          <a:p>
            <a:pPr defTabSz="1841693">
              <a:defRPr/>
            </a:pPr>
            <a:fld id="{498902DD-BC87-4D29-AB14-FFD606785EF9}" type="slidenum">
              <a:rPr lang="en-US">
                <a:solidFill>
                  <a:prstClr val="black"/>
                </a:solidFill>
                <a:latin typeface="Calibri"/>
              </a:rPr>
              <a:pPr defTabSz="1841693">
                <a:defRPr/>
              </a:pPr>
              <a:t>1</a:t>
            </a:fld>
            <a:endParaRPr lang="en-US" dirty="0">
              <a:solidFill>
                <a:prstClr val="black"/>
              </a:solidFill>
              <a:latin typeface="Calibri"/>
            </a:endParaRPr>
          </a:p>
        </p:txBody>
      </p:sp>
    </p:spTree>
    <p:extLst>
      <p:ext uri="{BB962C8B-B14F-4D97-AF65-F5344CB8AC3E}">
        <p14:creationId xmlns:p14="http://schemas.microsoft.com/office/powerpoint/2010/main" val="1790744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3B9073-4934-4A18-B03D-7FA2DABDE591}" type="slidenum">
              <a:rPr lang="en-US" smtClean="0"/>
              <a:t>2</a:t>
            </a:fld>
            <a:endParaRPr lang="en-US" dirty="0"/>
          </a:p>
        </p:txBody>
      </p:sp>
    </p:spTree>
    <p:extLst>
      <p:ext uri="{BB962C8B-B14F-4D97-AF65-F5344CB8AC3E}">
        <p14:creationId xmlns:p14="http://schemas.microsoft.com/office/powerpoint/2010/main" val="3504343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3B9073-4934-4A18-B03D-7FA2DABDE591}" type="slidenum">
              <a:rPr kumimoji="0" lang="en-US" sz="24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064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6"/>
          <p:cNvSpPr>
            <a:spLocks noGrp="1"/>
          </p:cNvSpPr>
          <p:nvPr>
            <p:ph type="sldNum" sz="quarter" idx="10"/>
          </p:nvPr>
        </p:nvSpPr>
        <p:spPr/>
        <p:txBody>
          <a:bodyPr/>
          <a:lstStyle/>
          <a:p>
            <a:fld id="{25B02A65-3D1E-45BD-9983-4ADAC5079F8B}" type="slidenum">
              <a:rPr lang="en-US" smtClean="0"/>
              <a:pPr/>
              <a:t>‹#›</a:t>
            </a:fld>
            <a:endParaRPr lang="en-US" dirty="0"/>
          </a:p>
        </p:txBody>
      </p:sp>
    </p:spTree>
    <p:extLst>
      <p:ext uri="{BB962C8B-B14F-4D97-AF65-F5344CB8AC3E}">
        <p14:creationId xmlns:p14="http://schemas.microsoft.com/office/powerpoint/2010/main" val="2062364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fld id="{25B02A65-3D1E-45BD-9983-4ADAC5079F8B}" type="slidenum">
              <a:rPr lang="en-US" smtClean="0"/>
              <a:pPr/>
              <a:t>‹#›</a:t>
            </a:fld>
            <a:endParaRPr lang="en-US" dirty="0"/>
          </a:p>
        </p:txBody>
      </p:sp>
    </p:spTree>
    <p:extLst>
      <p:ext uri="{BB962C8B-B14F-4D97-AF65-F5344CB8AC3E}">
        <p14:creationId xmlns:p14="http://schemas.microsoft.com/office/powerpoint/2010/main" val="3543075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fld id="{25B02A65-3D1E-45BD-9983-4ADAC5079F8B}" type="slidenum">
              <a:rPr lang="en-US" smtClean="0"/>
              <a:pPr/>
              <a:t>‹#›</a:t>
            </a:fld>
            <a:endParaRPr lang="en-US" dirty="0"/>
          </a:p>
        </p:txBody>
      </p:sp>
    </p:spTree>
    <p:extLst>
      <p:ext uri="{BB962C8B-B14F-4D97-AF65-F5344CB8AC3E}">
        <p14:creationId xmlns:p14="http://schemas.microsoft.com/office/powerpoint/2010/main" val="1007426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fld id="{25B02A65-3D1E-45BD-9983-4ADAC5079F8B}" type="slidenum">
              <a:rPr lang="en-US" smtClean="0"/>
              <a:pPr/>
              <a:t>‹#›</a:t>
            </a:fld>
            <a:endParaRPr lang="en-US" dirty="0"/>
          </a:p>
        </p:txBody>
      </p:sp>
    </p:spTree>
    <p:extLst>
      <p:ext uri="{BB962C8B-B14F-4D97-AF65-F5344CB8AC3E}">
        <p14:creationId xmlns:p14="http://schemas.microsoft.com/office/powerpoint/2010/main" val="112975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6"/>
          <p:cNvSpPr>
            <a:spLocks noGrp="1"/>
          </p:cNvSpPr>
          <p:nvPr>
            <p:ph type="sldNum" sz="quarter" idx="10"/>
          </p:nvPr>
        </p:nvSpPr>
        <p:spPr/>
        <p:txBody>
          <a:bodyPr/>
          <a:lstStyle/>
          <a:p>
            <a:fld id="{25B02A65-3D1E-45BD-9983-4ADAC5079F8B}" type="slidenum">
              <a:rPr lang="en-US" smtClean="0"/>
              <a:pPr/>
              <a:t>‹#›</a:t>
            </a:fld>
            <a:endParaRPr lang="en-US" dirty="0"/>
          </a:p>
        </p:txBody>
      </p:sp>
    </p:spTree>
    <p:extLst>
      <p:ext uri="{BB962C8B-B14F-4D97-AF65-F5344CB8AC3E}">
        <p14:creationId xmlns:p14="http://schemas.microsoft.com/office/powerpoint/2010/main" val="2278366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0"/>
          </p:nvPr>
        </p:nvSpPr>
        <p:spPr/>
        <p:txBody>
          <a:bodyPr/>
          <a:lstStyle/>
          <a:p>
            <a:fld id="{25B02A65-3D1E-45BD-9983-4ADAC5079F8B}" type="slidenum">
              <a:rPr lang="en-US" smtClean="0"/>
              <a:pPr/>
              <a:t>‹#›</a:t>
            </a:fld>
            <a:endParaRPr lang="en-US" dirty="0"/>
          </a:p>
        </p:txBody>
      </p:sp>
    </p:spTree>
    <p:extLst>
      <p:ext uri="{BB962C8B-B14F-4D97-AF65-F5344CB8AC3E}">
        <p14:creationId xmlns:p14="http://schemas.microsoft.com/office/powerpoint/2010/main" val="1933173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9"/>
          <p:cNvSpPr>
            <a:spLocks noGrp="1"/>
          </p:cNvSpPr>
          <p:nvPr>
            <p:ph type="sldNum" sz="quarter" idx="10"/>
          </p:nvPr>
        </p:nvSpPr>
        <p:spPr/>
        <p:txBody>
          <a:bodyPr/>
          <a:lstStyle/>
          <a:p>
            <a:fld id="{25B02A65-3D1E-45BD-9983-4ADAC5079F8B}" type="slidenum">
              <a:rPr lang="en-US" smtClean="0"/>
              <a:pPr/>
              <a:t>‹#›</a:t>
            </a:fld>
            <a:endParaRPr lang="en-US" dirty="0"/>
          </a:p>
        </p:txBody>
      </p:sp>
    </p:spTree>
    <p:extLst>
      <p:ext uri="{BB962C8B-B14F-4D97-AF65-F5344CB8AC3E}">
        <p14:creationId xmlns:p14="http://schemas.microsoft.com/office/powerpoint/2010/main" val="110665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Slide Number Placeholder 5"/>
          <p:cNvSpPr>
            <a:spLocks noGrp="1"/>
          </p:cNvSpPr>
          <p:nvPr>
            <p:ph type="sldNum" sz="quarter" idx="10"/>
          </p:nvPr>
        </p:nvSpPr>
        <p:spPr/>
        <p:txBody>
          <a:bodyPr/>
          <a:lstStyle/>
          <a:p>
            <a:fld id="{25B02A65-3D1E-45BD-9983-4ADAC5079F8B}" type="slidenum">
              <a:rPr lang="en-US" smtClean="0"/>
              <a:pPr/>
              <a:t>‹#›</a:t>
            </a:fld>
            <a:endParaRPr lang="en-US" dirty="0"/>
          </a:p>
        </p:txBody>
      </p:sp>
    </p:spTree>
    <p:extLst>
      <p:ext uri="{BB962C8B-B14F-4D97-AF65-F5344CB8AC3E}">
        <p14:creationId xmlns:p14="http://schemas.microsoft.com/office/powerpoint/2010/main" val="3319679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25B02A65-3D1E-45BD-9983-4ADAC5079F8B}" type="slidenum">
              <a:rPr lang="en-US" smtClean="0"/>
              <a:pPr/>
              <a:t>‹#›</a:t>
            </a:fld>
            <a:endParaRPr lang="en-US" dirty="0"/>
          </a:p>
        </p:txBody>
      </p:sp>
    </p:spTree>
    <p:extLst>
      <p:ext uri="{BB962C8B-B14F-4D97-AF65-F5344CB8AC3E}">
        <p14:creationId xmlns:p14="http://schemas.microsoft.com/office/powerpoint/2010/main" val="3143484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25B02A65-3D1E-45BD-9983-4ADAC5079F8B}" type="slidenum">
              <a:rPr lang="en-US" smtClean="0"/>
              <a:pPr/>
              <a:t>‹#›</a:t>
            </a:fld>
            <a:endParaRPr lang="en-US" dirty="0"/>
          </a:p>
        </p:txBody>
      </p:sp>
    </p:spTree>
    <p:extLst>
      <p:ext uri="{BB962C8B-B14F-4D97-AF65-F5344CB8AC3E}">
        <p14:creationId xmlns:p14="http://schemas.microsoft.com/office/powerpoint/2010/main" val="792008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25B02A65-3D1E-45BD-9983-4ADAC5079F8B}" type="slidenum">
              <a:rPr lang="en-US" smtClean="0"/>
              <a:pPr/>
              <a:t>‹#›</a:t>
            </a:fld>
            <a:endParaRPr lang="en-US" dirty="0"/>
          </a:p>
        </p:txBody>
      </p:sp>
    </p:spTree>
    <p:extLst>
      <p:ext uri="{BB962C8B-B14F-4D97-AF65-F5344CB8AC3E}">
        <p14:creationId xmlns:p14="http://schemas.microsoft.com/office/powerpoint/2010/main" val="4209003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8" name="Picture 17"/>
          <p:cNvPicPr>
            <a:picLocks noGrp="1" noSelect="1" noRot="1" noMove="1" noResize="1" noEditPoints="1" noAdjustHandles="1" noChangeArrowheads="1" noChangeShapeType="1"/>
          </p:cNvPicPr>
          <p:nvPr userDrawn="1">
            <p:custDataLst>
              <p:tags r:id="rId13"/>
            </p:custDataLst>
          </p:nvPr>
        </p:nvPicPr>
        <p:blipFill>
          <a:blip r:embed="rId14" cstate="print">
            <a:extLst>
              <a:ext uri="{28A0092B-C50C-407E-A947-70E740481C1C}">
                <a14:useLocalDpi xmlns:a14="http://schemas.microsoft.com/office/drawing/2010/main" val="0"/>
              </a:ext>
            </a:extLst>
          </a:blip>
          <a:stretch>
            <a:fillRect/>
          </a:stretch>
        </p:blipFill>
        <p:spPr>
          <a:xfrm>
            <a:off x="304800" y="6243412"/>
            <a:ext cx="2872047" cy="461356"/>
          </a:xfrm>
          <a:prstGeom prst="rect">
            <a:avLst/>
          </a:prstGeom>
        </p:spPr>
      </p:pic>
      <p:sp>
        <p:nvSpPr>
          <p:cNvPr id="4" name="Slide Number Placeholder 3"/>
          <p:cNvSpPr>
            <a:spLocks noGrp="1"/>
          </p:cNvSpPr>
          <p:nvPr>
            <p:ph type="sldNum" sz="quarter" idx="4"/>
          </p:nvPr>
        </p:nvSpPr>
        <p:spPr>
          <a:xfrm>
            <a:off x="4724400" y="6291527"/>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25B02A65-3D1E-45BD-9983-4ADAC5079F8B}" type="slidenum">
              <a:rPr lang="en-US" smtClean="0"/>
              <a:pPr/>
              <a:t>‹#›</a:t>
            </a:fld>
            <a:endParaRPr lang="en-US" dirty="0"/>
          </a:p>
        </p:txBody>
      </p:sp>
    </p:spTree>
    <p:extLst>
      <p:ext uri="{BB962C8B-B14F-4D97-AF65-F5344CB8AC3E}">
        <p14:creationId xmlns:p14="http://schemas.microsoft.com/office/powerpoint/2010/main" val="656180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umors@census.gov"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cxnSp>
        <p:nvCxnSpPr>
          <p:cNvPr id="34" name="Straight Connector 33">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963877"/>
            <a:ext cx="3646762" cy="4930246"/>
          </a:xfrm>
        </p:spPr>
        <p:txBody>
          <a:bodyPr>
            <a:normAutofit/>
          </a:bodyPr>
          <a:lstStyle/>
          <a:p>
            <a:pPr algn="r"/>
            <a:r>
              <a:rPr lang="en-US">
                <a:solidFill>
                  <a:srgbClr val="C00000"/>
                </a:solidFill>
              </a:rPr>
              <a:t>Privacy and Confidentiality</a:t>
            </a:r>
            <a:endParaRPr lang="en-US" dirty="0">
              <a:solidFill>
                <a:schemeClr val="accent1"/>
              </a:solidFill>
            </a:endParaRPr>
          </a:p>
        </p:txBody>
      </p:sp>
      <p:sp>
        <p:nvSpPr>
          <p:cNvPr id="3" name="Content Placeholder 2"/>
          <p:cNvSpPr>
            <a:spLocks noGrp="1"/>
          </p:cNvSpPr>
          <p:nvPr>
            <p:ph idx="1"/>
          </p:nvPr>
        </p:nvSpPr>
        <p:spPr>
          <a:xfrm>
            <a:off x="4561162" y="320040"/>
            <a:ext cx="7444910" cy="6078564"/>
          </a:xfrm>
        </p:spPr>
        <p:txBody>
          <a:bodyPr anchor="ctr">
            <a:normAutofit fontScale="92500" lnSpcReduction="20000"/>
          </a:bodyPr>
          <a:lstStyle/>
          <a:p>
            <a:endParaRPr lang="en-US" sz="2400" dirty="0"/>
          </a:p>
          <a:p>
            <a:pPr lvl="1">
              <a:lnSpc>
                <a:spcPct val="90000"/>
              </a:lnSpc>
              <a:buFont typeface="Wingdings" panose="05000000000000000000" pitchFamily="2" charset="2"/>
              <a:buChar char="q"/>
            </a:pPr>
            <a:endParaRPr lang="en-US" sz="3400" dirty="0"/>
          </a:p>
          <a:p>
            <a:pPr lvl="1">
              <a:lnSpc>
                <a:spcPct val="90000"/>
              </a:lnSpc>
              <a:buFont typeface="Wingdings" panose="05000000000000000000" pitchFamily="2" charset="2"/>
              <a:buChar char="q"/>
            </a:pPr>
            <a:r>
              <a:rPr lang="en-US" sz="2600" dirty="0"/>
              <a:t>Under Title 13, U.S. Code, all Census Bureau employees swear a lifetime oath to protect respondent data.</a:t>
            </a:r>
          </a:p>
          <a:p>
            <a:pPr lvl="1">
              <a:lnSpc>
                <a:spcPct val="90000"/>
              </a:lnSpc>
              <a:buFont typeface="Wingdings" panose="05000000000000000000" pitchFamily="2" charset="2"/>
              <a:buChar char="q"/>
            </a:pPr>
            <a:endParaRPr lang="en-US" sz="2600" dirty="0"/>
          </a:p>
          <a:p>
            <a:pPr lvl="1">
              <a:lnSpc>
                <a:spcPct val="90000"/>
              </a:lnSpc>
              <a:buFont typeface="Wingdings" panose="05000000000000000000" pitchFamily="2" charset="2"/>
              <a:buChar char="q"/>
            </a:pPr>
            <a:r>
              <a:rPr lang="en-US" sz="2600" dirty="0"/>
              <a:t>The Census Bureau encrypts information, limits access, and actively monitors systems to make</a:t>
            </a:r>
          </a:p>
          <a:p>
            <a:pPr marL="457200" lvl="1" indent="0">
              <a:lnSpc>
                <a:spcPct val="90000"/>
              </a:lnSpc>
              <a:buNone/>
            </a:pPr>
            <a:r>
              <a:rPr lang="en-US" sz="2600" dirty="0"/>
              <a:t>    sure information stays secure.</a:t>
            </a:r>
          </a:p>
          <a:p>
            <a:pPr lvl="1">
              <a:lnSpc>
                <a:spcPct val="90000"/>
              </a:lnSpc>
              <a:buFont typeface="Wingdings" panose="05000000000000000000" pitchFamily="2" charset="2"/>
              <a:buChar char="q"/>
            </a:pPr>
            <a:endParaRPr lang="en-US" sz="2600" dirty="0"/>
          </a:p>
          <a:p>
            <a:pPr lvl="1">
              <a:lnSpc>
                <a:spcPct val="90000"/>
              </a:lnSpc>
              <a:buFont typeface="Wingdings" panose="05000000000000000000" pitchFamily="2" charset="2"/>
              <a:buChar char="q"/>
            </a:pPr>
            <a:r>
              <a:rPr lang="en-US" sz="2600" dirty="0"/>
              <a:t>The Census Bureau will never: </a:t>
            </a:r>
          </a:p>
          <a:p>
            <a:pPr lvl="2">
              <a:lnSpc>
                <a:spcPct val="90000"/>
              </a:lnSpc>
              <a:buFont typeface="Wingdings" panose="05000000000000000000" pitchFamily="2" charset="2"/>
              <a:buChar char="§"/>
            </a:pPr>
            <a:r>
              <a:rPr lang="en-US" sz="2600" dirty="0"/>
              <a:t>Ask for your full Social Security number</a:t>
            </a:r>
          </a:p>
          <a:p>
            <a:pPr lvl="2">
              <a:lnSpc>
                <a:spcPct val="90000"/>
              </a:lnSpc>
              <a:buFont typeface="Wingdings" panose="05000000000000000000" pitchFamily="2" charset="2"/>
              <a:buChar char="§"/>
            </a:pPr>
            <a:r>
              <a:rPr lang="en-US" sz="2600" dirty="0"/>
              <a:t>Ask for money or a donation</a:t>
            </a:r>
          </a:p>
          <a:p>
            <a:pPr lvl="2">
              <a:lnSpc>
                <a:spcPct val="90000"/>
              </a:lnSpc>
              <a:buFont typeface="Wingdings" panose="05000000000000000000" pitchFamily="2" charset="2"/>
              <a:buChar char="§"/>
            </a:pPr>
            <a:r>
              <a:rPr lang="en-US" sz="2600" dirty="0"/>
              <a:t>Send requests on behalf of a political party</a:t>
            </a:r>
          </a:p>
          <a:p>
            <a:pPr lvl="2">
              <a:lnSpc>
                <a:spcPct val="90000"/>
              </a:lnSpc>
              <a:buFont typeface="Wingdings" panose="05000000000000000000" pitchFamily="2" charset="2"/>
              <a:buChar char="§"/>
            </a:pPr>
            <a:r>
              <a:rPr lang="en-US" sz="2600" dirty="0"/>
              <a:t>Requests PIN codes or passwords</a:t>
            </a:r>
          </a:p>
          <a:p>
            <a:pPr lvl="2">
              <a:lnSpc>
                <a:spcPct val="90000"/>
              </a:lnSpc>
              <a:buFont typeface="Wingdings" panose="05000000000000000000" pitchFamily="2" charset="2"/>
              <a:buChar char="§"/>
            </a:pPr>
            <a:endParaRPr lang="en-US" sz="2600" dirty="0"/>
          </a:p>
          <a:p>
            <a:pPr lvl="1">
              <a:lnSpc>
                <a:spcPct val="90000"/>
              </a:lnSpc>
              <a:buFont typeface="Wingdings" panose="05000000000000000000" pitchFamily="2" charset="2"/>
              <a:buChar char="q"/>
            </a:pPr>
            <a:r>
              <a:rPr lang="en-US" sz="2600" dirty="0"/>
              <a:t>Report rumors or inquiries into rumors -  contact </a:t>
            </a:r>
            <a:r>
              <a:rPr lang="en-US" sz="2600" dirty="0">
                <a:hlinkClick r:id="rId3"/>
              </a:rPr>
              <a:t>rumors@census.gov</a:t>
            </a:r>
            <a:r>
              <a:rPr lang="en-US" sz="2600" dirty="0"/>
              <a:t>.</a:t>
            </a:r>
          </a:p>
          <a:p>
            <a:pPr lvl="1">
              <a:lnSpc>
                <a:spcPct val="90000"/>
              </a:lnSpc>
              <a:buFont typeface="Wingdings" panose="05000000000000000000" pitchFamily="2" charset="2"/>
              <a:buChar char="q"/>
            </a:pPr>
            <a:endParaRPr lang="en-US" sz="2600" dirty="0"/>
          </a:p>
          <a:p>
            <a:pPr lvl="1"/>
            <a:endParaRPr lang="en-US" sz="2400" dirty="0"/>
          </a:p>
          <a:p>
            <a:pPr lvl="1"/>
            <a:endParaRPr lang="en-US" sz="2400" dirty="0"/>
          </a:p>
          <a:p>
            <a:pPr marL="457200" lvl="1" indent="0">
              <a:buNone/>
            </a:pPr>
            <a:endParaRPr lang="en-US" sz="2400" dirty="0"/>
          </a:p>
        </p:txBody>
      </p:sp>
      <p:sp>
        <p:nvSpPr>
          <p:cNvPr id="5" name="Slide Number Placeholder 4"/>
          <p:cNvSpPr>
            <a:spLocks noGrp="1"/>
          </p:cNvSpPr>
          <p:nvPr>
            <p:ph type="sldNum" sz="quarter" idx="10"/>
          </p:nvPr>
        </p:nvSpPr>
        <p:spPr>
          <a:xfrm>
            <a:off x="10571516" y="6033479"/>
            <a:ext cx="782283" cy="365125"/>
          </a:xfrm>
        </p:spPr>
        <p:txBody>
          <a:bodyP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sz="1050" dirty="0">
                <a:solidFill>
                  <a:prstClr val="black">
                    <a:alpha val="80000"/>
                  </a:prstClr>
                </a:solidFill>
                <a:latin typeface="Calibri"/>
              </a:rPr>
              <a:t>1</a:t>
            </a:r>
            <a:endParaRPr kumimoji="0" lang="en-US" sz="1050" b="0" i="0" u="none" strike="noStrike" kern="1200" cap="none" spc="0" normalizeH="0" baseline="0" noProof="0" dirty="0">
              <a:ln>
                <a:noFill/>
              </a:ln>
              <a:solidFill>
                <a:prstClr val="black">
                  <a:alpha val="80000"/>
                </a:prstClr>
              </a:solidFill>
              <a:effectLst/>
              <a:uLnTx/>
              <a:uFillTx/>
              <a:latin typeface="Calibri"/>
              <a:ea typeface="+mn-ea"/>
              <a:cs typeface="+mn-cs"/>
            </a:endParaRP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320040"/>
            <a:ext cx="1447800" cy="1317498"/>
          </a:xfrm>
          <a:prstGeom prst="rect">
            <a:avLst/>
          </a:prstGeom>
        </p:spPr>
      </p:pic>
    </p:spTree>
    <p:extLst>
      <p:ext uri="{BB962C8B-B14F-4D97-AF65-F5344CB8AC3E}">
        <p14:creationId xmlns:p14="http://schemas.microsoft.com/office/powerpoint/2010/main" val="2356420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pPr algn="r"/>
            <a:r>
              <a:rPr lang="en-US" dirty="0">
                <a:solidFill>
                  <a:srgbClr val="C00000"/>
                </a:solidFill>
              </a:rPr>
              <a:t>Get Organized Right NOW!</a:t>
            </a:r>
          </a:p>
        </p:txBody>
      </p:sp>
      <p:sp>
        <p:nvSpPr>
          <p:cNvPr id="3" name="Content Placeholder 2"/>
          <p:cNvSpPr>
            <a:spLocks noGrp="1"/>
          </p:cNvSpPr>
          <p:nvPr>
            <p:ph idx="1"/>
          </p:nvPr>
        </p:nvSpPr>
        <p:spPr>
          <a:xfrm>
            <a:off x="4849199" y="609600"/>
            <a:ext cx="6504602" cy="5284523"/>
          </a:xfrm>
        </p:spPr>
        <p:txBody>
          <a:bodyPr anchor="ctr">
            <a:normAutofit fontScale="77500" lnSpcReduction="20000"/>
          </a:bodyPr>
          <a:lstStyle/>
          <a:p>
            <a:pPr>
              <a:lnSpc>
                <a:spcPct val="90000"/>
              </a:lnSpc>
              <a:buFont typeface="Wingdings" panose="05000000000000000000" pitchFamily="2" charset="2"/>
              <a:buChar char="q"/>
            </a:pPr>
            <a:endParaRPr lang="en-US" sz="2600" dirty="0"/>
          </a:p>
          <a:p>
            <a:pPr>
              <a:lnSpc>
                <a:spcPct val="90000"/>
              </a:lnSpc>
              <a:buFont typeface="Wingdings" panose="05000000000000000000" pitchFamily="2" charset="2"/>
              <a:buChar char="q"/>
            </a:pPr>
            <a:r>
              <a:rPr lang="en-US" sz="2400" dirty="0"/>
              <a:t>Everyone can play a role and ultimately the success of the 2020 Census depends on everyone’s participation.  The Census Bureau needs your help to raise awareness about the 2020 Census and the importance of an accurate count.</a:t>
            </a:r>
          </a:p>
          <a:p>
            <a:pPr>
              <a:lnSpc>
                <a:spcPct val="90000"/>
              </a:lnSpc>
              <a:buFont typeface="Wingdings" panose="05000000000000000000" pitchFamily="2" charset="2"/>
              <a:buChar char="q"/>
            </a:pPr>
            <a:endParaRPr lang="en-US" sz="2600" dirty="0"/>
          </a:p>
          <a:p>
            <a:pPr lvl="0">
              <a:lnSpc>
                <a:spcPct val="90000"/>
              </a:lnSpc>
              <a:buFont typeface="Wingdings" panose="05000000000000000000" pitchFamily="2" charset="2"/>
              <a:buChar char="q"/>
            </a:pPr>
            <a:r>
              <a:rPr lang="en-US" sz="2600" dirty="0">
                <a:solidFill>
                  <a:prstClr val="black"/>
                </a:solidFill>
              </a:rPr>
              <a:t>Local government Complete Count Committees  include members with experience in the following areas:</a:t>
            </a:r>
          </a:p>
          <a:p>
            <a:pPr lvl="1" indent="-342900">
              <a:buFont typeface="Wingdings" panose="05000000000000000000" pitchFamily="2" charset="2"/>
              <a:buChar char="§"/>
            </a:pPr>
            <a:r>
              <a:rPr lang="el-GR" sz="2400" dirty="0"/>
              <a:t>ΔΣΘ</a:t>
            </a:r>
            <a:r>
              <a:rPr lang="en-US" sz="2400" dirty="0"/>
              <a:t> National Social Action Commission</a:t>
            </a:r>
          </a:p>
          <a:p>
            <a:pPr lvl="1" indent="-342900">
              <a:buFont typeface="Wingdings" panose="05000000000000000000" pitchFamily="2" charset="2"/>
              <a:buChar char="§"/>
            </a:pPr>
            <a:r>
              <a:rPr lang="en-US" sz="2400" dirty="0"/>
              <a:t>Divine Nine Complete Count Committee</a:t>
            </a:r>
          </a:p>
          <a:p>
            <a:pPr lvl="1">
              <a:lnSpc>
                <a:spcPct val="90000"/>
              </a:lnSpc>
              <a:buFont typeface="Wingdings" panose="05000000000000000000" pitchFamily="2" charset="2"/>
              <a:buChar char="§"/>
            </a:pPr>
            <a:r>
              <a:rPr lang="en-US" sz="2600" dirty="0">
                <a:solidFill>
                  <a:prstClr val="black"/>
                </a:solidFill>
              </a:rPr>
              <a:t>Government</a:t>
            </a:r>
          </a:p>
          <a:p>
            <a:pPr lvl="1">
              <a:lnSpc>
                <a:spcPct val="90000"/>
              </a:lnSpc>
              <a:buFont typeface="Wingdings" panose="05000000000000000000" pitchFamily="2" charset="2"/>
              <a:buChar char="§"/>
            </a:pPr>
            <a:r>
              <a:rPr lang="en-US" sz="2600" dirty="0">
                <a:solidFill>
                  <a:prstClr val="black"/>
                </a:solidFill>
              </a:rPr>
              <a:t>Education</a:t>
            </a:r>
          </a:p>
          <a:p>
            <a:pPr lvl="1">
              <a:lnSpc>
                <a:spcPct val="90000"/>
              </a:lnSpc>
              <a:buFont typeface="Wingdings" panose="05000000000000000000" pitchFamily="2" charset="2"/>
              <a:buChar char="§"/>
            </a:pPr>
            <a:r>
              <a:rPr lang="en-US" sz="2600" dirty="0">
                <a:solidFill>
                  <a:prstClr val="black"/>
                </a:solidFill>
              </a:rPr>
              <a:t>Media</a:t>
            </a:r>
          </a:p>
          <a:p>
            <a:pPr lvl="1">
              <a:lnSpc>
                <a:spcPct val="90000"/>
              </a:lnSpc>
              <a:buFont typeface="Wingdings" panose="05000000000000000000" pitchFamily="2" charset="2"/>
              <a:buChar char="§"/>
            </a:pPr>
            <a:r>
              <a:rPr lang="en-US" sz="2600" dirty="0">
                <a:solidFill>
                  <a:prstClr val="black"/>
                </a:solidFill>
              </a:rPr>
              <a:t>Minority Organizations</a:t>
            </a:r>
          </a:p>
          <a:p>
            <a:pPr lvl="1">
              <a:lnSpc>
                <a:spcPct val="90000"/>
              </a:lnSpc>
              <a:buFont typeface="Wingdings" panose="05000000000000000000" pitchFamily="2" charset="2"/>
              <a:buChar char="§"/>
            </a:pPr>
            <a:r>
              <a:rPr lang="en-US" sz="2600" dirty="0">
                <a:solidFill>
                  <a:prstClr val="black"/>
                </a:solidFill>
              </a:rPr>
              <a:t>Community organizations</a:t>
            </a:r>
          </a:p>
          <a:p>
            <a:pPr lvl="1">
              <a:lnSpc>
                <a:spcPct val="90000"/>
              </a:lnSpc>
              <a:buFont typeface="Wingdings" panose="05000000000000000000" pitchFamily="2" charset="2"/>
              <a:buChar char="§"/>
            </a:pPr>
            <a:r>
              <a:rPr lang="en-US" sz="2600" dirty="0">
                <a:solidFill>
                  <a:prstClr val="black"/>
                </a:solidFill>
              </a:rPr>
              <a:t>Workforce developments</a:t>
            </a:r>
          </a:p>
          <a:p>
            <a:pPr lvl="1">
              <a:lnSpc>
                <a:spcPct val="90000"/>
              </a:lnSpc>
              <a:buFont typeface="Wingdings" panose="05000000000000000000" pitchFamily="2" charset="2"/>
              <a:buChar char="§"/>
            </a:pPr>
            <a:r>
              <a:rPr lang="en-US" sz="2600" dirty="0">
                <a:solidFill>
                  <a:prstClr val="black"/>
                </a:solidFill>
              </a:rPr>
              <a:t>Faith-based institutions</a:t>
            </a:r>
          </a:p>
          <a:p>
            <a:pPr lvl="1">
              <a:lnSpc>
                <a:spcPct val="90000"/>
              </a:lnSpc>
              <a:buFont typeface="Wingdings" panose="05000000000000000000" pitchFamily="2" charset="2"/>
              <a:buChar char="§"/>
            </a:pPr>
            <a:r>
              <a:rPr lang="en-US" sz="2600" dirty="0">
                <a:solidFill>
                  <a:prstClr val="black"/>
                </a:solidFill>
              </a:rPr>
              <a:t>Businesses</a:t>
            </a:r>
          </a:p>
          <a:p>
            <a:pPr lvl="1">
              <a:lnSpc>
                <a:spcPct val="90000"/>
              </a:lnSpc>
              <a:buFont typeface="Wingdings" panose="05000000000000000000" pitchFamily="2" charset="2"/>
              <a:buChar char="§"/>
            </a:pPr>
            <a:endParaRPr lang="en-US" sz="2600" dirty="0"/>
          </a:p>
          <a:p>
            <a:pPr>
              <a:lnSpc>
                <a:spcPct val="90000"/>
              </a:lnSpc>
            </a:pPr>
            <a:endParaRPr lang="en-US" sz="2400" dirty="0"/>
          </a:p>
        </p:txBody>
      </p:sp>
      <p:sp>
        <p:nvSpPr>
          <p:cNvPr id="4" name="Slide Number Placeholder 3"/>
          <p:cNvSpPr>
            <a:spLocks noGrp="1"/>
          </p:cNvSpPr>
          <p:nvPr>
            <p:ph type="sldNum" sz="quarter" idx="10"/>
          </p:nvPr>
        </p:nvSpPr>
        <p:spPr>
          <a:xfrm>
            <a:off x="10571516" y="6033479"/>
            <a:ext cx="782283" cy="365125"/>
          </a:xfrm>
        </p:spPr>
        <p:txBody>
          <a:bodyPr>
            <a:normAutofit/>
          </a:bodyPr>
          <a:lstStyle/>
          <a:p>
            <a:pPr>
              <a:spcAft>
                <a:spcPts val="600"/>
              </a:spcAft>
            </a:pPr>
            <a:fld id="{25B02A65-3D1E-45BD-9983-4ADAC5079F8B}" type="slidenum">
              <a:rPr lang="en-US" sz="1050">
                <a:solidFill>
                  <a:schemeClr val="tx1">
                    <a:alpha val="80000"/>
                  </a:schemeClr>
                </a:solidFill>
              </a:rPr>
              <a:pPr>
                <a:spcAft>
                  <a:spcPts val="600"/>
                </a:spcAft>
              </a:pPr>
              <a:t>2</a:t>
            </a:fld>
            <a:endParaRPr lang="en-US" sz="1050" dirty="0">
              <a:solidFill>
                <a:schemeClr val="tx1">
                  <a:alpha val="80000"/>
                </a:scheme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320040"/>
            <a:ext cx="1447800" cy="1317498"/>
          </a:xfrm>
          <a:prstGeom prst="rect">
            <a:avLst/>
          </a:prstGeom>
        </p:spPr>
      </p:pic>
    </p:spTree>
    <p:extLst>
      <p:ext uri="{BB962C8B-B14F-4D97-AF65-F5344CB8AC3E}">
        <p14:creationId xmlns:p14="http://schemas.microsoft.com/office/powerpoint/2010/main" val="3915790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cxnSp>
        <p:nvCxnSpPr>
          <p:cNvPr id="11" name="Straight Connector 10">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pPr algn="r"/>
            <a:r>
              <a:rPr lang="en-US" dirty="0">
                <a:solidFill>
                  <a:srgbClr val="C00000"/>
                </a:solidFill>
              </a:rPr>
              <a:t>Important Dates – </a:t>
            </a:r>
            <a:br>
              <a:rPr lang="en-US" dirty="0">
                <a:solidFill>
                  <a:srgbClr val="C00000"/>
                </a:solidFill>
              </a:rPr>
            </a:br>
            <a:r>
              <a:rPr lang="en-US" b="1" dirty="0"/>
              <a:t>April 1, 2020  National Census Day</a:t>
            </a:r>
            <a:br>
              <a:rPr lang="en-US" dirty="0"/>
            </a:br>
            <a:endParaRPr lang="en-US" dirty="0">
              <a:solidFill>
                <a:srgbClr val="C00000"/>
              </a:solidFill>
            </a:endParaRPr>
          </a:p>
        </p:txBody>
      </p:sp>
      <p:sp>
        <p:nvSpPr>
          <p:cNvPr id="3" name="Content Placeholder 2"/>
          <p:cNvSpPr>
            <a:spLocks noGrp="1"/>
          </p:cNvSpPr>
          <p:nvPr>
            <p:ph idx="1"/>
          </p:nvPr>
        </p:nvSpPr>
        <p:spPr>
          <a:xfrm>
            <a:off x="4654297" y="685800"/>
            <a:ext cx="6851904" cy="5852160"/>
          </a:xfrm>
        </p:spPr>
        <p:txBody>
          <a:bodyPr anchor="ctr">
            <a:normAutofit fontScale="92500"/>
          </a:bodyPr>
          <a:lstStyle/>
          <a:p>
            <a:pPr lvl="1">
              <a:buFont typeface="Wingdings" panose="05000000000000000000" pitchFamily="2" charset="2"/>
              <a:buChar char="§"/>
            </a:pPr>
            <a:endParaRPr lang="en-US" sz="2400" b="1" dirty="0"/>
          </a:p>
          <a:p>
            <a:pPr lvl="1">
              <a:buFont typeface="Wingdings" panose="05000000000000000000" pitchFamily="2" charset="2"/>
              <a:buChar char="§"/>
            </a:pPr>
            <a:endParaRPr lang="en-US" sz="2400" b="1" dirty="0"/>
          </a:p>
          <a:p>
            <a:pPr lvl="1">
              <a:buFont typeface="Wingdings" panose="05000000000000000000" pitchFamily="2" charset="2"/>
              <a:buChar char="§"/>
            </a:pPr>
            <a:r>
              <a:rPr lang="en-US" sz="2400" b="1" dirty="0"/>
              <a:t>Current - December 2019:</a:t>
            </a:r>
            <a:r>
              <a:rPr lang="en-US" sz="2400" dirty="0"/>
              <a:t> Public Awareness</a:t>
            </a:r>
            <a:r>
              <a:rPr lang="en-US" sz="2400" b="1" dirty="0"/>
              <a:t> </a:t>
            </a:r>
          </a:p>
          <a:p>
            <a:pPr lvl="1">
              <a:buFont typeface="Wingdings" panose="05000000000000000000" pitchFamily="2" charset="2"/>
              <a:buChar char="§"/>
            </a:pPr>
            <a:endParaRPr lang="en-US" sz="2400" b="1" dirty="0"/>
          </a:p>
          <a:p>
            <a:pPr lvl="1">
              <a:buFont typeface="Wingdings" panose="05000000000000000000" pitchFamily="2" charset="2"/>
              <a:buChar char="§"/>
            </a:pPr>
            <a:r>
              <a:rPr lang="en-US" sz="2400" b="1" dirty="0"/>
              <a:t>March - April 1, 2020:</a:t>
            </a:r>
            <a:r>
              <a:rPr lang="en-US" sz="2400" dirty="0"/>
              <a:t> Invitation to Participate.  Response via phone, internet or mail</a:t>
            </a:r>
          </a:p>
          <a:p>
            <a:pPr lvl="1">
              <a:buFont typeface="Wingdings" panose="05000000000000000000" pitchFamily="2" charset="2"/>
              <a:buChar char="§"/>
            </a:pPr>
            <a:endParaRPr lang="en-US" sz="2400" dirty="0"/>
          </a:p>
          <a:p>
            <a:pPr lvl="1">
              <a:buFont typeface="Wingdings" panose="05000000000000000000" pitchFamily="2" charset="2"/>
              <a:buChar char="§"/>
            </a:pPr>
            <a:r>
              <a:rPr lang="en-US" sz="2400" b="1" dirty="0"/>
              <a:t>May 2020</a:t>
            </a:r>
            <a:r>
              <a:rPr lang="en-US" sz="2400" dirty="0"/>
              <a:t>: Door to Door Enumeration</a:t>
            </a:r>
          </a:p>
          <a:p>
            <a:pPr lvl="1">
              <a:buFont typeface="Wingdings" panose="05000000000000000000" pitchFamily="2" charset="2"/>
              <a:buChar char="§"/>
            </a:pPr>
            <a:r>
              <a:rPr lang="en-US" sz="2400" b="1" dirty="0"/>
              <a:t>December 2020:</a:t>
            </a:r>
            <a:r>
              <a:rPr lang="en-US" sz="2400" dirty="0"/>
              <a:t> Census Bureau delivers apportionment counts to the President and Congress as required by law.</a:t>
            </a:r>
          </a:p>
          <a:p>
            <a:pPr lvl="1">
              <a:buFont typeface="Wingdings" panose="05000000000000000000" pitchFamily="2" charset="2"/>
              <a:buChar char="§"/>
            </a:pPr>
            <a:endParaRPr lang="en-US" sz="2400" dirty="0"/>
          </a:p>
          <a:p>
            <a:pPr lvl="1">
              <a:buFont typeface="Wingdings" panose="05000000000000000000" pitchFamily="2" charset="2"/>
              <a:buChar char="§"/>
            </a:pPr>
            <a:r>
              <a:rPr lang="en-US" sz="2400" b="1" dirty="0"/>
              <a:t>March 31, 2021:</a:t>
            </a:r>
            <a:r>
              <a:rPr lang="en-US" sz="2400" dirty="0"/>
              <a:t> Census Bureau sends redistricting counts to states. This information is used to redraw legislative districts based on population changes.</a:t>
            </a:r>
          </a:p>
          <a:p>
            <a:pPr lvl="1">
              <a:buFont typeface="Wingdings" panose="05000000000000000000" pitchFamily="2" charset="2"/>
              <a:buChar char="§"/>
            </a:pPr>
            <a:endParaRPr lang="en-US" sz="2400" dirty="0"/>
          </a:p>
          <a:p>
            <a:pPr lvl="1">
              <a:buFont typeface="Wingdings" panose="05000000000000000000" pitchFamily="2" charset="2"/>
              <a:buChar char="§"/>
            </a:pPr>
            <a:endParaRPr lang="en-US" sz="2400" dirty="0"/>
          </a:p>
        </p:txBody>
      </p:sp>
      <p:sp>
        <p:nvSpPr>
          <p:cNvPr id="4" name="Slide Number Placeholder 3"/>
          <p:cNvSpPr>
            <a:spLocks noGrp="1"/>
          </p:cNvSpPr>
          <p:nvPr>
            <p:ph type="sldNum" sz="quarter" idx="10"/>
          </p:nvPr>
        </p:nvSpPr>
        <p:spPr>
          <a:xfrm>
            <a:off x="10571516" y="6033479"/>
            <a:ext cx="782283" cy="365125"/>
          </a:xfrm>
        </p:spPr>
        <p:txBody>
          <a:bodyP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fld id="{25B02A65-3D1E-45BD-9983-4ADAC5079F8B}" type="slidenum">
              <a:rPr kumimoji="0" lang="en-US" sz="1050" b="0" i="0" u="none" strike="noStrike" kern="1200" cap="none" spc="0" normalizeH="0" baseline="0" noProof="0">
                <a:ln>
                  <a:noFill/>
                </a:ln>
                <a:solidFill>
                  <a:prstClr val="black">
                    <a:alpha val="80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600"/>
                </a:spcAft>
                <a:buClrTx/>
                <a:buSzTx/>
                <a:buFontTx/>
                <a:buNone/>
                <a:tabLst/>
                <a:defRPr/>
              </a:pPr>
              <a:t>3</a:t>
            </a:fld>
            <a:endParaRPr kumimoji="0" lang="en-US" sz="1050" b="0" i="0" u="none" strike="noStrike" kern="1200" cap="none" spc="0" normalizeH="0" baseline="0" noProof="0" dirty="0">
              <a:ln>
                <a:noFill/>
              </a:ln>
              <a:solidFill>
                <a:prstClr val="black">
                  <a:alpha val="80000"/>
                </a:prstClr>
              </a:solidFill>
              <a:effectLst/>
              <a:uLnTx/>
              <a:uFillTx/>
              <a:latin typeface="Calibri"/>
              <a:ea typeface="+mn-ea"/>
              <a:cs typeface="+mn-cs"/>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320040"/>
            <a:ext cx="1447800" cy="1317498"/>
          </a:xfrm>
          <a:prstGeom prst="rect">
            <a:avLst/>
          </a:prstGeom>
        </p:spPr>
      </p:pic>
    </p:spTree>
    <p:extLst>
      <p:ext uri="{BB962C8B-B14F-4D97-AF65-F5344CB8AC3E}">
        <p14:creationId xmlns:p14="http://schemas.microsoft.com/office/powerpoint/2010/main" val="14646927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HAPE_LOCKS" val="198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B68DB0D20B52142AB95C4135CAF564D" ma:contentTypeVersion="7" ma:contentTypeDescription="Create a new document." ma:contentTypeScope="" ma:versionID="788166881ce353d98d79df5d7164fe92">
  <xsd:schema xmlns:xsd="http://www.w3.org/2001/XMLSchema" xmlns:xs="http://www.w3.org/2001/XMLSchema" xmlns:p="http://schemas.microsoft.com/office/2006/metadata/properties" xmlns:ns2="085cb829-d086-43cb-bdbc-1f631895ee8c" xmlns:ns3="0ac35fed-f81f-4738-ab29-40b3069c71c1" targetNamespace="http://schemas.microsoft.com/office/2006/metadata/properties" ma:root="true" ma:fieldsID="6d548433c219592572f249db573657b8" ns2:_="" ns3:_="">
    <xsd:import namespace="085cb829-d086-43cb-bdbc-1f631895ee8c"/>
    <xsd:import namespace="0ac35fed-f81f-4738-ab29-40b3069c71c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5cb829-d086-43cb-bdbc-1f631895ee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c35fed-f81f-4738-ab29-40b3069c71c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FDEF790-22AD-4227-94C4-3C7E0227F1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5cb829-d086-43cb-bdbc-1f631895ee8c"/>
    <ds:schemaRef ds:uri="0ac35fed-f81f-4738-ab29-40b3069c71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47081DA-8C93-440B-B55B-B0F07AEE4A20}">
  <ds:schemaRefs>
    <ds:schemaRef ds:uri="http://schemas.microsoft.com/sharepoint/v3/contenttype/forms"/>
  </ds:schemaRefs>
</ds:datastoreItem>
</file>

<file path=customXml/itemProps3.xml><?xml version="1.0" encoding="utf-8"?>
<ds:datastoreItem xmlns:ds="http://schemas.openxmlformats.org/officeDocument/2006/customXml" ds:itemID="{933563A0-68CC-4574-9DA8-F3E6A64CF65D}">
  <ds:schemaRefs>
    <ds:schemaRef ds:uri="0ac35fed-f81f-4738-ab29-40b3069c71c1"/>
    <ds:schemaRef ds:uri="http://purl.org/dc/terms/"/>
    <ds:schemaRef ds:uri="085cb829-d086-43cb-bdbc-1f631895ee8c"/>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3282</TotalTime>
  <Words>231</Words>
  <Application>Microsoft Office PowerPoint</Application>
  <PresentationFormat>Widescreen</PresentationFormat>
  <Paragraphs>49</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Office Theme</vt:lpstr>
      <vt:lpstr>Privacy and Confidentiality</vt:lpstr>
      <vt:lpstr>Get Organized Right NOW!</vt:lpstr>
      <vt:lpstr>Important Dates –  April 1, 2020  National Census Day </vt:lpstr>
    </vt:vector>
  </TitlesOfParts>
  <Company>U.S. Department of Commerce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Richards</dc:creator>
  <cp:lastModifiedBy>Alicia Warren</cp:lastModifiedBy>
  <cp:revision>294</cp:revision>
  <cp:lastPrinted>2018-11-05T13:23:49Z</cp:lastPrinted>
  <dcterms:created xsi:type="dcterms:W3CDTF">2016-11-09T16:58:51Z</dcterms:created>
  <dcterms:modified xsi:type="dcterms:W3CDTF">2019-11-02T15:32:37Z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0x0101000B68DB0D20B52142AB95C4135CAF564D</vt:lpwstr>
  </property>
</Properties>
</file>